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106" r:id="rId2"/>
    <p:sldMasterId id="2147484120" r:id="rId3"/>
    <p:sldMasterId id="2147484176" r:id="rId4"/>
    <p:sldMasterId id="2147484358" r:id="rId5"/>
    <p:sldMasterId id="2147484370" r:id="rId6"/>
  </p:sldMasterIdLst>
  <p:notesMasterIdLst>
    <p:notesMasterId r:id="rId85"/>
  </p:notesMasterIdLst>
  <p:handoutMasterIdLst>
    <p:handoutMasterId r:id="rId86"/>
  </p:handoutMasterIdLst>
  <p:sldIdLst>
    <p:sldId id="262" r:id="rId7"/>
    <p:sldId id="486" r:id="rId8"/>
    <p:sldId id="485" r:id="rId9"/>
    <p:sldId id="487" r:id="rId10"/>
    <p:sldId id="265" r:id="rId11"/>
    <p:sldId id="455" r:id="rId12"/>
    <p:sldId id="268" r:id="rId13"/>
    <p:sldId id="456" r:id="rId14"/>
    <p:sldId id="414" r:id="rId15"/>
    <p:sldId id="269" r:id="rId16"/>
    <p:sldId id="307" r:id="rId17"/>
    <p:sldId id="405" r:id="rId18"/>
    <p:sldId id="457" r:id="rId19"/>
    <p:sldId id="406" r:id="rId20"/>
    <p:sldId id="313" r:id="rId21"/>
    <p:sldId id="483" r:id="rId22"/>
    <p:sldId id="484" r:id="rId23"/>
    <p:sldId id="417" r:id="rId24"/>
    <p:sldId id="418" r:id="rId25"/>
    <p:sldId id="478" r:id="rId26"/>
    <p:sldId id="479" r:id="rId27"/>
    <p:sldId id="419" r:id="rId28"/>
    <p:sldId id="420" r:id="rId29"/>
    <p:sldId id="421" r:id="rId30"/>
    <p:sldId id="422" r:id="rId31"/>
    <p:sldId id="423" r:id="rId32"/>
    <p:sldId id="480" r:id="rId33"/>
    <p:sldId id="424" r:id="rId34"/>
    <p:sldId id="425" r:id="rId35"/>
    <p:sldId id="426" r:id="rId36"/>
    <p:sldId id="278" r:id="rId37"/>
    <p:sldId id="427" r:id="rId38"/>
    <p:sldId id="481" r:id="rId39"/>
    <p:sldId id="482" r:id="rId40"/>
    <p:sldId id="428" r:id="rId41"/>
    <p:sldId id="431" r:id="rId42"/>
    <p:sldId id="429" r:id="rId43"/>
    <p:sldId id="430" r:id="rId44"/>
    <p:sldId id="432" r:id="rId45"/>
    <p:sldId id="433" r:id="rId46"/>
    <p:sldId id="434" r:id="rId47"/>
    <p:sldId id="435"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8" r:id="rId66"/>
    <p:sldId id="461" r:id="rId67"/>
    <p:sldId id="462" r:id="rId68"/>
    <p:sldId id="463" r:id="rId69"/>
    <p:sldId id="464" r:id="rId70"/>
    <p:sldId id="465" r:id="rId71"/>
    <p:sldId id="466" r:id="rId72"/>
    <p:sldId id="467" r:id="rId73"/>
    <p:sldId id="468" r:id="rId74"/>
    <p:sldId id="469" r:id="rId75"/>
    <p:sldId id="470" r:id="rId76"/>
    <p:sldId id="471" r:id="rId77"/>
    <p:sldId id="472" r:id="rId78"/>
    <p:sldId id="473" r:id="rId79"/>
    <p:sldId id="474" r:id="rId80"/>
    <p:sldId id="475" r:id="rId81"/>
    <p:sldId id="476" r:id="rId82"/>
    <p:sldId id="477" r:id="rId83"/>
    <p:sldId id="436" r:id="rId84"/>
  </p:sldIdLst>
  <p:sldSz cx="9144000" cy="6858000" type="screen4x3"/>
  <p:notesSz cx="7010400" cy="9296400"/>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000" kern="1200">
        <a:solidFill>
          <a:schemeClr val="tx1"/>
        </a:solidFill>
        <a:latin typeface="Arial" pitchFamily="34" charset="0"/>
        <a:ea typeface="+mn-ea"/>
        <a:cs typeface="Arial" pitchFamily="34" charset="0"/>
      </a:defRPr>
    </a:lvl6pPr>
    <a:lvl7pPr marL="2743200" algn="l" defTabSz="914400" rtl="0" eaLnBrk="1" latinLnBrk="0" hangingPunct="1">
      <a:defRPr sz="1000" kern="1200">
        <a:solidFill>
          <a:schemeClr val="tx1"/>
        </a:solidFill>
        <a:latin typeface="Arial" pitchFamily="34" charset="0"/>
        <a:ea typeface="+mn-ea"/>
        <a:cs typeface="Arial" pitchFamily="34" charset="0"/>
      </a:defRPr>
    </a:lvl7pPr>
    <a:lvl8pPr marL="3200400" algn="l" defTabSz="914400" rtl="0" eaLnBrk="1" latinLnBrk="0" hangingPunct="1">
      <a:defRPr sz="1000" kern="1200">
        <a:solidFill>
          <a:schemeClr val="tx1"/>
        </a:solidFill>
        <a:latin typeface="Arial" pitchFamily="34" charset="0"/>
        <a:ea typeface="+mn-ea"/>
        <a:cs typeface="Arial" pitchFamily="34" charset="0"/>
      </a:defRPr>
    </a:lvl8pPr>
    <a:lvl9pPr marL="3657600" algn="l" defTabSz="914400" rtl="0" eaLnBrk="1" latinLnBrk="0" hangingPunct="1">
      <a:defRPr sz="1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CEF"/>
    <a:srgbClr val="8624E3"/>
    <a:srgbClr val="0066FF"/>
    <a:srgbClr val="3687CA"/>
    <a:srgbClr val="2762D9"/>
    <a:srgbClr val="3366CC"/>
    <a:srgbClr val="8A2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9" autoAdjust="0"/>
    <p:restoredTop sz="83089" autoAdjust="0"/>
  </p:normalViewPr>
  <p:slideViewPr>
    <p:cSldViewPr snapToGrid="0">
      <p:cViewPr>
        <p:scale>
          <a:sx n="60" d="100"/>
          <a:sy n="60" d="100"/>
        </p:scale>
        <p:origin x="-3084" y="-1320"/>
      </p:cViewPr>
      <p:guideLst>
        <p:guide orient="horz" pos="4205"/>
        <p:guide pos="2880"/>
        <p:guide pos="339"/>
      </p:guideLst>
    </p:cSldViewPr>
  </p:slideViewPr>
  <p:outlineViewPr>
    <p:cViewPr>
      <p:scale>
        <a:sx n="33" d="100"/>
        <a:sy n="33" d="100"/>
      </p:scale>
      <p:origin x="86888" y="52272"/>
    </p:cViewPr>
  </p:outlineViewPr>
  <p:notesTextViewPr>
    <p:cViewPr>
      <p:scale>
        <a:sx n="100" d="100"/>
        <a:sy n="100" d="100"/>
      </p:scale>
      <p:origin x="0" y="0"/>
    </p:cViewPr>
  </p:notesTextViewPr>
  <p:sorterViewPr>
    <p:cViewPr>
      <p:scale>
        <a:sx n="100" d="100"/>
        <a:sy n="100" d="100"/>
      </p:scale>
      <p:origin x="0" y="9392"/>
    </p:cViewPr>
  </p:sorterViewPr>
  <p:notesViewPr>
    <p:cSldViewPr snapToGrid="0">
      <p:cViewPr>
        <p:scale>
          <a:sx n="100" d="100"/>
          <a:sy n="100" d="100"/>
        </p:scale>
        <p:origin x="-1860" y="2514"/>
      </p:cViewPr>
      <p:guideLst>
        <p:guide orient="horz" pos="2785"/>
        <p:guide pos="65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716200684757528"/>
          <c:y val="0.15378211154009974"/>
          <c:w val="0.78178870855681204"/>
          <c:h val="0.78072225255440653"/>
        </c:manualLayout>
      </c:layout>
      <c:lineChart>
        <c:grouping val="standard"/>
        <c:varyColors val="0"/>
        <c:ser>
          <c:idx val="0"/>
          <c:order val="0"/>
          <c:tx>
            <c:strRef>
              <c:f>Sheet1!$B$1</c:f>
              <c:strCache>
                <c:ptCount val="1"/>
                <c:pt idx="0">
                  <c:v>Ventilation (n=102)</c:v>
                </c:pt>
              </c:strCache>
            </c:strRef>
          </c:tx>
          <c:spPr>
            <a:ln w="28575" cmpd="sng">
              <a:solidFill>
                <a:schemeClr val="accent1">
                  <a:lumMod val="60000"/>
                  <a:lumOff val="40000"/>
                </a:schemeClr>
              </a:solidFill>
            </a:ln>
          </c:spPr>
          <c:marker>
            <c:symbol val="none"/>
          </c:marker>
          <c:cat>
            <c:numRef>
              <c:f>Sheet1!$A$2:$A$122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cat>
          <c:val>
            <c:numRef>
              <c:f>Sheet1!$B$2:$B$122</c:f>
              <c:numCache>
                <c:formatCode>0.00</c:formatCode>
                <c:ptCount val="121"/>
                <c:pt idx="0">
                  <c:v>1</c:v>
                </c:pt>
                <c:pt idx="1">
                  <c:v>0.97000000000000053</c:v>
                </c:pt>
                <c:pt idx="2">
                  <c:v>0.97000000000000053</c:v>
                </c:pt>
                <c:pt idx="3">
                  <c:v>0.96000000000000063</c:v>
                </c:pt>
                <c:pt idx="4">
                  <c:v>0.93899999999999995</c:v>
                </c:pt>
                <c:pt idx="5">
                  <c:v>0.91800000000000004</c:v>
                </c:pt>
                <c:pt idx="6">
                  <c:v>0.90800000000000003</c:v>
                </c:pt>
                <c:pt idx="7">
                  <c:v>0.87600000000000144</c:v>
                </c:pt>
                <c:pt idx="8">
                  <c:v>0.84300000000000064</c:v>
                </c:pt>
                <c:pt idx="9">
                  <c:v>0.83200000000000063</c:v>
                </c:pt>
                <c:pt idx="10">
                  <c:v>0.79400000000000004</c:v>
                </c:pt>
                <c:pt idx="11">
                  <c:v>0.73900000000000132</c:v>
                </c:pt>
                <c:pt idx="12">
                  <c:v>0.67900000000000182</c:v>
                </c:pt>
                <c:pt idx="13">
                  <c:v>0.67900000000000182</c:v>
                </c:pt>
                <c:pt idx="14">
                  <c:v>0.66100000000000181</c:v>
                </c:pt>
                <c:pt idx="15">
                  <c:v>0.66100000000000181</c:v>
                </c:pt>
                <c:pt idx="16">
                  <c:v>0.64100000000000146</c:v>
                </c:pt>
                <c:pt idx="17">
                  <c:v>0.64100000000000146</c:v>
                </c:pt>
                <c:pt idx="18">
                  <c:v>0.64100000000000146</c:v>
                </c:pt>
                <c:pt idx="19">
                  <c:v>0.59700000000000064</c:v>
                </c:pt>
                <c:pt idx="20">
                  <c:v>0.59700000000000064</c:v>
                </c:pt>
                <c:pt idx="21">
                  <c:v>0.57299999999999995</c:v>
                </c:pt>
                <c:pt idx="22">
                  <c:v>0.57299999999999995</c:v>
                </c:pt>
                <c:pt idx="23">
                  <c:v>0.54800000000000004</c:v>
                </c:pt>
                <c:pt idx="24">
                  <c:v>0.52200000000000002</c:v>
                </c:pt>
                <c:pt idx="25">
                  <c:v>0.52200000000000002</c:v>
                </c:pt>
                <c:pt idx="26">
                  <c:v>0.52200000000000002</c:v>
                </c:pt>
                <c:pt idx="27">
                  <c:v>0.52200000000000002</c:v>
                </c:pt>
                <c:pt idx="28">
                  <c:v>0.52200000000000002</c:v>
                </c:pt>
                <c:pt idx="29">
                  <c:v>0.52200000000000002</c:v>
                </c:pt>
                <c:pt idx="30">
                  <c:v>0.52200000000000002</c:v>
                </c:pt>
                <c:pt idx="31">
                  <c:v>0.52200000000000002</c:v>
                </c:pt>
                <c:pt idx="32">
                  <c:v>0.52200000000000002</c:v>
                </c:pt>
                <c:pt idx="33">
                  <c:v>0.52200000000000002</c:v>
                </c:pt>
                <c:pt idx="34">
                  <c:v>0.47500000000000031</c:v>
                </c:pt>
                <c:pt idx="35">
                  <c:v>0.47500000000000031</c:v>
                </c:pt>
                <c:pt idx="36">
                  <c:v>0.47500000000000031</c:v>
                </c:pt>
                <c:pt idx="37">
                  <c:v>0.47500000000000031</c:v>
                </c:pt>
                <c:pt idx="38">
                  <c:v>0.42700000000000032</c:v>
                </c:pt>
                <c:pt idx="39">
                  <c:v>0.42700000000000032</c:v>
                </c:pt>
                <c:pt idx="40">
                  <c:v>0.42700000000000032</c:v>
                </c:pt>
                <c:pt idx="41">
                  <c:v>0.42700000000000032</c:v>
                </c:pt>
                <c:pt idx="42">
                  <c:v>0.42700000000000032</c:v>
                </c:pt>
                <c:pt idx="43">
                  <c:v>0.42700000000000032</c:v>
                </c:pt>
                <c:pt idx="44">
                  <c:v>0.42700000000000032</c:v>
                </c:pt>
                <c:pt idx="45">
                  <c:v>0.42700000000000032</c:v>
                </c:pt>
                <c:pt idx="46">
                  <c:v>0.42700000000000032</c:v>
                </c:pt>
                <c:pt idx="47">
                  <c:v>0.42700000000000032</c:v>
                </c:pt>
                <c:pt idx="48">
                  <c:v>0.42700000000000032</c:v>
                </c:pt>
                <c:pt idx="49">
                  <c:v>0.42700000000000032</c:v>
                </c:pt>
                <c:pt idx="50">
                  <c:v>0.42700000000000032</c:v>
                </c:pt>
                <c:pt idx="51">
                  <c:v>0.42700000000000032</c:v>
                </c:pt>
                <c:pt idx="52">
                  <c:v>0.42700000000000032</c:v>
                </c:pt>
                <c:pt idx="53">
                  <c:v>0.42700000000000032</c:v>
                </c:pt>
                <c:pt idx="54">
                  <c:v>0.42700000000000032</c:v>
                </c:pt>
                <c:pt idx="55">
                  <c:v>0.42700000000000032</c:v>
                </c:pt>
                <c:pt idx="56">
                  <c:v>0.42700000000000032</c:v>
                </c:pt>
                <c:pt idx="57">
                  <c:v>0.42700000000000032</c:v>
                </c:pt>
                <c:pt idx="58">
                  <c:v>0.42700000000000032</c:v>
                </c:pt>
                <c:pt idx="59">
                  <c:v>0.32000000000000073</c:v>
                </c:pt>
                <c:pt idx="60">
                  <c:v>0.32000000000000073</c:v>
                </c:pt>
                <c:pt idx="61">
                  <c:v>0.32000000000000073</c:v>
                </c:pt>
                <c:pt idx="62">
                  <c:v>0.32000000000000073</c:v>
                </c:pt>
                <c:pt idx="63">
                  <c:v>0.32000000000000073</c:v>
                </c:pt>
                <c:pt idx="64">
                  <c:v>0.32000000000000073</c:v>
                </c:pt>
                <c:pt idx="65">
                  <c:v>0.32000000000000073</c:v>
                </c:pt>
                <c:pt idx="66">
                  <c:v>0.32000000000000073</c:v>
                </c:pt>
                <c:pt idx="67">
                  <c:v>0.32000000000000073</c:v>
                </c:pt>
                <c:pt idx="68">
                  <c:v>0.32000000000000073</c:v>
                </c:pt>
                <c:pt idx="69">
                  <c:v>0.32000000000000073</c:v>
                </c:pt>
                <c:pt idx="70">
                  <c:v>0.32000000000000073</c:v>
                </c:pt>
                <c:pt idx="71">
                  <c:v>0.32000000000000073</c:v>
                </c:pt>
                <c:pt idx="72">
                  <c:v>0.32000000000000073</c:v>
                </c:pt>
                <c:pt idx="73">
                  <c:v>0.32000000000000073</c:v>
                </c:pt>
                <c:pt idx="74">
                  <c:v>0.32000000000000073</c:v>
                </c:pt>
                <c:pt idx="75">
                  <c:v>0.32000000000000073</c:v>
                </c:pt>
                <c:pt idx="76">
                  <c:v>0.32000000000000073</c:v>
                </c:pt>
                <c:pt idx="77">
                  <c:v>0.32000000000000073</c:v>
                </c:pt>
                <c:pt idx="78">
                  <c:v>0.32000000000000073</c:v>
                </c:pt>
                <c:pt idx="79">
                  <c:v>0.32000000000000073</c:v>
                </c:pt>
                <c:pt idx="80">
                  <c:v>0.32000000000000073</c:v>
                </c:pt>
                <c:pt idx="81">
                  <c:v>0.32000000000000073</c:v>
                </c:pt>
                <c:pt idx="82">
                  <c:v>0.32000000000000073</c:v>
                </c:pt>
                <c:pt idx="83">
                  <c:v>0.32000000000000073</c:v>
                </c:pt>
                <c:pt idx="84">
                  <c:v>0.32000000000000073</c:v>
                </c:pt>
                <c:pt idx="85">
                  <c:v>0.32000000000000073</c:v>
                </c:pt>
                <c:pt idx="86">
                  <c:v>0.32000000000000073</c:v>
                </c:pt>
                <c:pt idx="87">
                  <c:v>0.32000000000000073</c:v>
                </c:pt>
                <c:pt idx="88">
                  <c:v>0.32000000000000073</c:v>
                </c:pt>
                <c:pt idx="89">
                  <c:v>0.32000000000000073</c:v>
                </c:pt>
                <c:pt idx="90">
                  <c:v>0.32000000000000073</c:v>
                </c:pt>
                <c:pt idx="91">
                  <c:v>0.32000000000000073</c:v>
                </c:pt>
                <c:pt idx="92">
                  <c:v>0.32000000000000073</c:v>
                </c:pt>
                <c:pt idx="93">
                  <c:v>0.32000000000000073</c:v>
                </c:pt>
                <c:pt idx="94">
                  <c:v>0.32000000000000073</c:v>
                </c:pt>
                <c:pt idx="95">
                  <c:v>0.32000000000000073</c:v>
                </c:pt>
                <c:pt idx="96">
                  <c:v>0.32000000000000073</c:v>
                </c:pt>
                <c:pt idx="97">
                  <c:v>0.32000000000000073</c:v>
                </c:pt>
                <c:pt idx="98">
                  <c:v>0.32000000000000073</c:v>
                </c:pt>
                <c:pt idx="99">
                  <c:v>0.32000000000000073</c:v>
                </c:pt>
                <c:pt idx="100">
                  <c:v>0.32000000000000073</c:v>
                </c:pt>
                <c:pt idx="101">
                  <c:v>0.32000000000000073</c:v>
                </c:pt>
                <c:pt idx="102">
                  <c:v>0.32000000000000073</c:v>
                </c:pt>
                <c:pt idx="103">
                  <c:v>0.32000000000000073</c:v>
                </c:pt>
                <c:pt idx="104">
                  <c:v>0.32000000000000073</c:v>
                </c:pt>
                <c:pt idx="105">
                  <c:v>0.32000000000000073</c:v>
                </c:pt>
                <c:pt idx="106">
                  <c:v>0.32000000000000073</c:v>
                </c:pt>
                <c:pt idx="107">
                  <c:v>0.32000000000000073</c:v>
                </c:pt>
                <c:pt idx="108">
                  <c:v>0.32000000000000073</c:v>
                </c:pt>
                <c:pt idx="109">
                  <c:v>0.32000000000000073</c:v>
                </c:pt>
                <c:pt idx="110">
                  <c:v>0.32000000000000073</c:v>
                </c:pt>
                <c:pt idx="111">
                  <c:v>0.32000000000000073</c:v>
                </c:pt>
                <c:pt idx="112">
                  <c:v>0.32000000000000073</c:v>
                </c:pt>
                <c:pt idx="113">
                  <c:v>0.32000000000000073</c:v>
                </c:pt>
                <c:pt idx="114">
                  <c:v>0.32000000000000073</c:v>
                </c:pt>
                <c:pt idx="115">
                  <c:v>0</c:v>
                </c:pt>
              </c:numCache>
            </c:numRef>
          </c:val>
          <c:smooth val="0"/>
        </c:ser>
        <c:ser>
          <c:idx val="1"/>
          <c:order val="1"/>
          <c:tx>
            <c:strRef>
              <c:f>Sheet1!$C$1</c:f>
              <c:strCache>
                <c:ptCount val="1"/>
                <c:pt idx="0">
                  <c:v>Ventilation + iNO (n=110)</c:v>
                </c:pt>
              </c:strCache>
            </c:strRef>
          </c:tx>
          <c:spPr>
            <a:ln w="28575" cmpd="sng">
              <a:solidFill>
                <a:srgbClr val="FF0000"/>
              </a:solidFill>
            </a:ln>
          </c:spPr>
          <c:marker>
            <c:symbol val="none"/>
          </c:marker>
          <c:cat>
            <c:numRef>
              <c:f>Sheet1!$A$2:$A$122</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cat>
          <c:val>
            <c:numRef>
              <c:f>Sheet1!$C$2:$C$122</c:f>
              <c:numCache>
                <c:formatCode>0.00</c:formatCode>
                <c:ptCount val="121"/>
                <c:pt idx="0">
                  <c:v>1</c:v>
                </c:pt>
                <c:pt idx="1">
                  <c:v>0.99099999999999999</c:v>
                </c:pt>
                <c:pt idx="2">
                  <c:v>0.99099999999999999</c:v>
                </c:pt>
                <c:pt idx="3">
                  <c:v>0.98199999999999998</c:v>
                </c:pt>
                <c:pt idx="4">
                  <c:v>0.97300000000000053</c:v>
                </c:pt>
                <c:pt idx="5">
                  <c:v>0.95400000000000063</c:v>
                </c:pt>
                <c:pt idx="6">
                  <c:v>0.93600000000000005</c:v>
                </c:pt>
                <c:pt idx="7">
                  <c:v>0.90800000000000003</c:v>
                </c:pt>
                <c:pt idx="8">
                  <c:v>0.86900000000000133</c:v>
                </c:pt>
                <c:pt idx="9">
                  <c:v>0.81100000000000005</c:v>
                </c:pt>
                <c:pt idx="10">
                  <c:v>0.77000000000000079</c:v>
                </c:pt>
                <c:pt idx="11">
                  <c:v>0.70900000000000063</c:v>
                </c:pt>
                <c:pt idx="12">
                  <c:v>0.66600000000000181</c:v>
                </c:pt>
                <c:pt idx="13">
                  <c:v>0.61000000000000065</c:v>
                </c:pt>
                <c:pt idx="14">
                  <c:v>0.59800000000000064</c:v>
                </c:pt>
                <c:pt idx="15">
                  <c:v>0.57500000000000062</c:v>
                </c:pt>
                <c:pt idx="16">
                  <c:v>0.56200000000000061</c:v>
                </c:pt>
                <c:pt idx="17">
                  <c:v>0.48600000000000032</c:v>
                </c:pt>
                <c:pt idx="18">
                  <c:v>0.44700000000000051</c:v>
                </c:pt>
                <c:pt idx="19">
                  <c:v>0.43400000000000066</c:v>
                </c:pt>
                <c:pt idx="20">
                  <c:v>0.40700000000000008</c:v>
                </c:pt>
                <c:pt idx="21">
                  <c:v>0.36700000000000038</c:v>
                </c:pt>
                <c:pt idx="22">
                  <c:v>0.35200000000000031</c:v>
                </c:pt>
                <c:pt idx="23">
                  <c:v>0.33600000000000091</c:v>
                </c:pt>
                <c:pt idx="24">
                  <c:v>0.33600000000000091</c:v>
                </c:pt>
                <c:pt idx="25">
                  <c:v>0.31900000000000073</c:v>
                </c:pt>
                <c:pt idx="26">
                  <c:v>0.30000000000000032</c:v>
                </c:pt>
                <c:pt idx="27">
                  <c:v>0.28200000000000008</c:v>
                </c:pt>
                <c:pt idx="28">
                  <c:v>0.26100000000000001</c:v>
                </c:pt>
                <c:pt idx="29">
                  <c:v>0.26100000000000001</c:v>
                </c:pt>
                <c:pt idx="30">
                  <c:v>0.26100000000000001</c:v>
                </c:pt>
                <c:pt idx="31">
                  <c:v>0.22900000000000026</c:v>
                </c:pt>
                <c:pt idx="32">
                  <c:v>0.22800000000000026</c:v>
                </c:pt>
                <c:pt idx="33">
                  <c:v>0.22900000000000026</c:v>
                </c:pt>
                <c:pt idx="34">
                  <c:v>0.19100000000000023</c:v>
                </c:pt>
                <c:pt idx="35">
                  <c:v>0.19100000000000023</c:v>
                </c:pt>
                <c:pt idx="36">
                  <c:v>0.19100000000000023</c:v>
                </c:pt>
                <c:pt idx="37">
                  <c:v>0.19100000000000023</c:v>
                </c:pt>
                <c:pt idx="38">
                  <c:v>0.19100000000000023</c:v>
                </c:pt>
                <c:pt idx="39">
                  <c:v>0.19100000000000023</c:v>
                </c:pt>
                <c:pt idx="40">
                  <c:v>0.19100000000000023</c:v>
                </c:pt>
                <c:pt idx="41">
                  <c:v>0.19100000000000023</c:v>
                </c:pt>
                <c:pt idx="42">
                  <c:v>0.19100000000000023</c:v>
                </c:pt>
                <c:pt idx="43">
                  <c:v>0.19100000000000023</c:v>
                </c:pt>
                <c:pt idx="44">
                  <c:v>0.19100000000000023</c:v>
                </c:pt>
                <c:pt idx="45">
                  <c:v>0.19100000000000023</c:v>
                </c:pt>
                <c:pt idx="46">
                  <c:v>0.19100000000000023</c:v>
                </c:pt>
                <c:pt idx="47">
                  <c:v>0.19100000000000023</c:v>
                </c:pt>
                <c:pt idx="48">
                  <c:v>0.19100000000000023</c:v>
                </c:pt>
                <c:pt idx="49">
                  <c:v>0.19100000000000023</c:v>
                </c:pt>
                <c:pt idx="50">
                  <c:v>0.19100000000000023</c:v>
                </c:pt>
                <c:pt idx="51">
                  <c:v>0.19100000000000023</c:v>
                </c:pt>
                <c:pt idx="52">
                  <c:v>0.19100000000000023</c:v>
                </c:pt>
                <c:pt idx="53">
                  <c:v>0.19100000000000023</c:v>
                </c:pt>
                <c:pt idx="54">
                  <c:v>0.19100000000000023</c:v>
                </c:pt>
                <c:pt idx="55">
                  <c:v>0.19100000000000023</c:v>
                </c:pt>
                <c:pt idx="56">
                  <c:v>0.19100000000000023</c:v>
                </c:pt>
                <c:pt idx="57">
                  <c:v>0.19100000000000023</c:v>
                </c:pt>
                <c:pt idx="58">
                  <c:v>0.19100000000000023</c:v>
                </c:pt>
                <c:pt idx="59">
                  <c:v>9.5000000000000251E-2</c:v>
                </c:pt>
                <c:pt idx="60">
                  <c:v>9.5000000000000251E-2</c:v>
                </c:pt>
                <c:pt idx="61">
                  <c:v>9.5000000000000251E-2</c:v>
                </c:pt>
                <c:pt idx="62">
                  <c:v>9.5000000000000251E-2</c:v>
                </c:pt>
                <c:pt idx="63">
                  <c:v>9.5000000000000251E-2</c:v>
                </c:pt>
                <c:pt idx="64">
                  <c:v>9.5000000000000251E-2</c:v>
                </c:pt>
                <c:pt idx="65">
                  <c:v>9.5000000000000251E-2</c:v>
                </c:pt>
                <c:pt idx="66">
                  <c:v>9.5000000000000251E-2</c:v>
                </c:pt>
                <c:pt idx="67">
                  <c:v>9.5000000000000251E-2</c:v>
                </c:pt>
                <c:pt idx="68">
                  <c:v>9.5000000000000251E-2</c:v>
                </c:pt>
              </c:numCache>
            </c:numRef>
          </c:val>
          <c:smooth val="0"/>
        </c:ser>
        <c:dLbls>
          <c:showLegendKey val="0"/>
          <c:showVal val="0"/>
          <c:showCatName val="0"/>
          <c:showSerName val="0"/>
          <c:showPercent val="0"/>
          <c:showBubbleSize val="0"/>
        </c:dLbls>
        <c:marker val="1"/>
        <c:smooth val="0"/>
        <c:axId val="114875904"/>
        <c:axId val="85125376"/>
      </c:lineChart>
      <c:catAx>
        <c:axId val="114875904"/>
        <c:scaling>
          <c:orientation val="minMax"/>
        </c:scaling>
        <c:delete val="0"/>
        <c:axPos val="b"/>
        <c:numFmt formatCode="General" sourceLinked="1"/>
        <c:majorTickMark val="out"/>
        <c:minorTickMark val="none"/>
        <c:tickLblPos val="nextTo"/>
        <c:spPr>
          <a:ln w="12700" cmpd="sng">
            <a:solidFill>
              <a:srgbClr val="FFFFFF"/>
            </a:solidFill>
          </a:ln>
        </c:spPr>
        <c:txPr>
          <a:bodyPr/>
          <a:lstStyle/>
          <a:p>
            <a:pPr>
              <a:defRPr sz="998" b="1">
                <a:solidFill>
                  <a:srgbClr val="FFFFFF"/>
                </a:solidFill>
                <a:latin typeface="Arial"/>
                <a:cs typeface="Arial"/>
              </a:defRPr>
            </a:pPr>
            <a:endParaRPr lang="en-US"/>
          </a:p>
        </c:txPr>
        <c:crossAx val="85125376"/>
        <c:crosses val="autoZero"/>
        <c:auto val="1"/>
        <c:lblAlgn val="ctr"/>
        <c:lblOffset val="100"/>
        <c:tickLblSkip val="20"/>
        <c:tickMarkSkip val="20"/>
        <c:noMultiLvlLbl val="0"/>
      </c:catAx>
      <c:valAx>
        <c:axId val="85125376"/>
        <c:scaling>
          <c:orientation val="minMax"/>
          <c:max val="1"/>
        </c:scaling>
        <c:delete val="0"/>
        <c:axPos val="l"/>
        <c:title>
          <c:tx>
            <c:rich>
              <a:bodyPr/>
              <a:lstStyle/>
              <a:p>
                <a:pPr>
                  <a:defRPr sz="1400" b="0" i="0" u="none" strike="noStrike" baseline="0">
                    <a:solidFill>
                      <a:srgbClr val="FFFFFF"/>
                    </a:solidFill>
                    <a:latin typeface="Calibri"/>
                    <a:ea typeface="Calibri"/>
                    <a:cs typeface="Calibri"/>
                  </a:defRPr>
                </a:pPr>
                <a:r>
                  <a:rPr lang="en-US" sz="1400" b="1" i="0" u="none" strike="noStrike" baseline="0" dirty="0">
                    <a:solidFill>
                      <a:srgbClr val="FFFFFF"/>
                    </a:solidFill>
                    <a:latin typeface="Arial"/>
                    <a:ea typeface="Arial"/>
                    <a:cs typeface="Arial"/>
                  </a:rPr>
                  <a:t>Proportion of Patients</a:t>
                </a:r>
              </a:p>
              <a:p>
                <a:pPr>
                  <a:defRPr sz="1400" b="0" i="0" u="none" strike="noStrike" baseline="0">
                    <a:solidFill>
                      <a:srgbClr val="FFFFFF"/>
                    </a:solidFill>
                    <a:latin typeface="Calibri"/>
                    <a:ea typeface="Calibri"/>
                    <a:cs typeface="Calibri"/>
                  </a:defRPr>
                </a:pPr>
                <a:r>
                  <a:rPr lang="en-US" sz="1400" b="1" i="0" u="none" strike="noStrike" baseline="0" dirty="0">
                    <a:solidFill>
                      <a:srgbClr val="FFFFFF"/>
                    </a:solidFill>
                    <a:latin typeface="Arial"/>
                    <a:ea typeface="Arial"/>
                    <a:cs typeface="Arial"/>
                  </a:rPr>
                  <a:t>Requiring Oxygen Therapy</a:t>
                </a:r>
              </a:p>
            </c:rich>
          </c:tx>
          <c:layout>
            <c:manualLayout>
              <c:xMode val="edge"/>
              <c:yMode val="edge"/>
              <c:x val="8.8965591629813941E-3"/>
              <c:y val="0.18757227865600801"/>
            </c:manualLayout>
          </c:layout>
          <c:overlay val="0"/>
        </c:title>
        <c:numFmt formatCode="0.00" sourceLinked="1"/>
        <c:majorTickMark val="out"/>
        <c:minorTickMark val="none"/>
        <c:tickLblPos val="nextTo"/>
        <c:spPr>
          <a:ln w="12700" cmpd="sng">
            <a:solidFill>
              <a:srgbClr val="FFFFFF"/>
            </a:solidFill>
          </a:ln>
        </c:spPr>
        <c:txPr>
          <a:bodyPr/>
          <a:lstStyle/>
          <a:p>
            <a:pPr>
              <a:defRPr sz="998" b="1">
                <a:solidFill>
                  <a:srgbClr val="FFFFFF"/>
                </a:solidFill>
                <a:latin typeface="Arial"/>
                <a:cs typeface="Arial"/>
              </a:defRPr>
            </a:pPr>
            <a:endParaRPr lang="en-US"/>
          </a:p>
        </c:txPr>
        <c:crossAx val="114875904"/>
        <c:crosses val="autoZero"/>
        <c:crossBetween val="between"/>
        <c:minorUnit val="0.25"/>
      </c:valAx>
      <c:spPr>
        <a:noFill/>
        <a:ln w="25405">
          <a:noFill/>
        </a:ln>
      </c:spPr>
    </c:plotArea>
    <c:legend>
      <c:legendPos val="tr"/>
      <c:legendEntry>
        <c:idx val="0"/>
        <c:txPr>
          <a:bodyPr/>
          <a:lstStyle/>
          <a:p>
            <a:pPr>
              <a:defRPr sz="998" b="1">
                <a:solidFill>
                  <a:srgbClr val="FFFFFF"/>
                </a:solidFill>
                <a:latin typeface="Arial"/>
                <a:cs typeface="Arial"/>
              </a:defRPr>
            </a:pPr>
            <a:endParaRPr lang="en-US"/>
          </a:p>
        </c:txPr>
      </c:legendEntry>
      <c:legendEntry>
        <c:idx val="1"/>
        <c:txPr>
          <a:bodyPr/>
          <a:lstStyle/>
          <a:p>
            <a:pPr>
              <a:defRPr sz="998" b="1">
                <a:solidFill>
                  <a:srgbClr val="FFFFFF"/>
                </a:solidFill>
                <a:latin typeface="Arial"/>
                <a:cs typeface="Arial"/>
              </a:defRPr>
            </a:pPr>
            <a:endParaRPr lang="en-US"/>
          </a:p>
        </c:txPr>
      </c:legendEntry>
      <c:layout>
        <c:manualLayout>
          <c:xMode val="edge"/>
          <c:yMode val="edge"/>
          <c:x val="0.45415489994231412"/>
          <c:y val="0.16811310988364322"/>
          <c:w val="0.48784003883076332"/>
          <c:h val="0.122510668990803"/>
        </c:manualLayout>
      </c:layout>
      <c:overlay val="1"/>
      <c:txPr>
        <a:bodyPr/>
        <a:lstStyle/>
        <a:p>
          <a:pPr>
            <a:defRPr sz="998" b="1">
              <a:solidFill>
                <a:srgbClr val="000000"/>
              </a:solidFill>
              <a:latin typeface="Arial"/>
              <a:cs typeface="Arial"/>
            </a:defRPr>
          </a:pPr>
          <a:endParaRPr lang="en-US"/>
        </a:p>
      </c:txPr>
    </c:legend>
    <c:plotVisOnly val="1"/>
    <c:dispBlanksAs val="gap"/>
    <c:showDLblsOverMax val="0"/>
  </c:chart>
  <c:spPr>
    <a:ln>
      <a:noFill/>
    </a:ln>
  </c:spPr>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2903225806451588"/>
          <c:y val="7.26495726495726E-2"/>
          <c:w val="0.74193548387096797"/>
          <c:h val="0.74358974358974461"/>
        </c:manualLayout>
      </c:layout>
      <c:lineChart>
        <c:grouping val="standard"/>
        <c:varyColors val="0"/>
        <c:ser>
          <c:idx val="0"/>
          <c:order val="0"/>
          <c:tx>
            <c:strRef>
              <c:f>Sheet1!$A$2</c:f>
              <c:strCache>
                <c:ptCount val="1"/>
                <c:pt idx="0">
                  <c:v>Early iNO</c:v>
                </c:pt>
              </c:strCache>
            </c:strRef>
          </c:tx>
          <c:spPr>
            <a:ln w="38100" cap="flat" cmpd="sng" algn="ctr">
              <a:solidFill>
                <a:schemeClr val="accent6"/>
              </a:solidFill>
              <a:prstDash val="solid"/>
            </a:ln>
            <a:effectLst>
              <a:outerShdw blurRad="50800" dist="38100" dir="2700000" algn="tl" rotWithShape="0">
                <a:prstClr val="black">
                  <a:alpha val="40000"/>
                </a:prstClr>
              </a:outerShdw>
            </a:effectLst>
          </c:spPr>
          <c:marker>
            <c:spPr>
              <a:solidFill>
                <a:srgbClr val="E4800A"/>
              </a:solidFill>
              <a:ln w="38100" cap="flat" cmpd="sng" algn="ctr">
                <a:solidFill>
                  <a:schemeClr val="accent6"/>
                </a:solidFill>
                <a:prstDash val="solid"/>
              </a:ln>
              <a:effectLst>
                <a:outerShdw blurRad="50800" dist="38100" dir="2700000" algn="tl" rotWithShape="0">
                  <a:prstClr val="black">
                    <a:alpha val="40000"/>
                  </a:prstClr>
                </a:outerShdw>
              </a:effectLst>
            </c:spPr>
          </c:marker>
          <c:errBars>
            <c:errDir val="y"/>
            <c:errBarType val="both"/>
            <c:errValType val="cust"/>
            <c:noEndCap val="0"/>
            <c:plus>
              <c:numRef>
                <c:f>Sheet1!$B$9:$F$9</c:f>
                <c:numCache>
                  <c:formatCode>General</c:formatCode>
                  <c:ptCount val="5"/>
                  <c:pt idx="0">
                    <c:v>4.5999999999999996</c:v>
                  </c:pt>
                  <c:pt idx="1">
                    <c:v>3.75</c:v>
                  </c:pt>
                  <c:pt idx="2">
                    <c:v>3.8749999999999987</c:v>
                  </c:pt>
                  <c:pt idx="3">
                    <c:v>3.3749999999999987</c:v>
                  </c:pt>
                  <c:pt idx="4">
                    <c:v>4</c:v>
                  </c:pt>
                </c:numCache>
              </c:numRef>
            </c:plus>
            <c:minus>
              <c:numRef>
                <c:f>Sheet1!$B$10:$F$10</c:f>
                <c:numCache>
                  <c:formatCode>General</c:formatCode>
                  <c:ptCount val="5"/>
                  <c:pt idx="0">
                    <c:v>3.3999999999999977</c:v>
                  </c:pt>
                  <c:pt idx="1">
                    <c:v>3.75</c:v>
                  </c:pt>
                  <c:pt idx="2">
                    <c:v>4.1249999999999449</c:v>
                  </c:pt>
                  <c:pt idx="3">
                    <c:v>4.1249999999999449</c:v>
                  </c:pt>
                  <c:pt idx="4">
                    <c:v>3.5</c:v>
                  </c:pt>
                </c:numCache>
              </c:numRef>
            </c:minus>
            <c:spPr>
              <a:ln>
                <a:solidFill>
                  <a:srgbClr val="FFFFFF"/>
                </a:solidFill>
              </a:ln>
            </c:spPr>
          </c:errBars>
          <c:cat>
            <c:numRef>
              <c:f>Sheet1!$B$1:$F$1</c:f>
              <c:numCache>
                <c:formatCode>General</c:formatCode>
                <c:ptCount val="5"/>
                <c:pt idx="0">
                  <c:v>0</c:v>
                </c:pt>
                <c:pt idx="1">
                  <c:v>4</c:v>
                </c:pt>
                <c:pt idx="2">
                  <c:v>12</c:v>
                </c:pt>
                <c:pt idx="3">
                  <c:v>24</c:v>
                </c:pt>
                <c:pt idx="4">
                  <c:v>48</c:v>
                </c:pt>
              </c:numCache>
            </c:numRef>
          </c:cat>
          <c:val>
            <c:numRef>
              <c:f>Sheet1!$B$2:$F$2</c:f>
              <c:numCache>
                <c:formatCode>General</c:formatCode>
                <c:ptCount val="5"/>
                <c:pt idx="0">
                  <c:v>21.9</c:v>
                </c:pt>
                <c:pt idx="1">
                  <c:v>18.75</c:v>
                </c:pt>
                <c:pt idx="2">
                  <c:v>18.125</c:v>
                </c:pt>
                <c:pt idx="3">
                  <c:v>17.125</c:v>
                </c:pt>
                <c:pt idx="4">
                  <c:v>15</c:v>
                </c:pt>
              </c:numCache>
            </c:numRef>
          </c:val>
          <c:smooth val="0"/>
        </c:ser>
        <c:ser>
          <c:idx val="1"/>
          <c:order val="1"/>
          <c:tx>
            <c:strRef>
              <c:f>Sheet1!$A$3</c:f>
              <c:strCache>
                <c:ptCount val="1"/>
                <c:pt idx="0">
                  <c:v>Control</c:v>
                </c:pt>
              </c:strCache>
            </c:strRef>
          </c:tx>
          <c:spPr>
            <a:ln w="38100" cmpd="sng">
              <a:solidFill>
                <a:schemeClr val="accent6">
                  <a:lumMod val="40000"/>
                  <a:lumOff val="60000"/>
                </a:schemeClr>
              </a:solidFill>
            </a:ln>
            <a:effectLst>
              <a:outerShdw blurRad="50800" dist="38100" dir="2700000" algn="tl" rotWithShape="0">
                <a:prstClr val="black">
                  <a:alpha val="40000"/>
                </a:prstClr>
              </a:outerShdw>
            </a:effectLst>
          </c:spPr>
          <c:marker>
            <c:spPr>
              <a:solidFill>
                <a:schemeClr val="accent6">
                  <a:lumMod val="40000"/>
                  <a:lumOff val="60000"/>
                </a:schemeClr>
              </a:solidFill>
              <a:ln w="38100" cmpd="sng">
                <a:solidFill>
                  <a:schemeClr val="accent6">
                    <a:lumMod val="40000"/>
                    <a:lumOff val="60000"/>
                  </a:schemeClr>
                </a:solidFill>
              </a:ln>
              <a:effectLst>
                <a:outerShdw blurRad="50800" dist="38100" dir="2700000" algn="tl" rotWithShape="0">
                  <a:prstClr val="black">
                    <a:alpha val="40000"/>
                  </a:prstClr>
                </a:outerShdw>
              </a:effectLst>
            </c:spPr>
          </c:marker>
          <c:errBars>
            <c:errDir val="y"/>
            <c:errBarType val="both"/>
            <c:errValType val="cust"/>
            <c:noEndCap val="0"/>
            <c:plus>
              <c:numRef>
                <c:f>Sheet1!$B$19:$F$19</c:f>
                <c:numCache>
                  <c:formatCode>General</c:formatCode>
                  <c:ptCount val="5"/>
                  <c:pt idx="0">
                    <c:v>4</c:v>
                  </c:pt>
                  <c:pt idx="1">
                    <c:v>4.75</c:v>
                  </c:pt>
                  <c:pt idx="2">
                    <c:v>4.8119999999999976</c:v>
                  </c:pt>
                  <c:pt idx="3">
                    <c:v>5.9619999999999997</c:v>
                  </c:pt>
                  <c:pt idx="4">
                    <c:v>4.75</c:v>
                  </c:pt>
                </c:numCache>
              </c:numRef>
            </c:plus>
            <c:minus>
              <c:numRef>
                <c:f>Sheet1!$B$20:$F$20</c:f>
                <c:numCache>
                  <c:formatCode>General</c:formatCode>
                  <c:ptCount val="5"/>
                  <c:pt idx="0">
                    <c:v>5</c:v>
                  </c:pt>
                  <c:pt idx="1">
                    <c:v>4.75</c:v>
                  </c:pt>
                  <c:pt idx="2">
                    <c:v>4.6880000000000006</c:v>
                  </c:pt>
                  <c:pt idx="3">
                    <c:v>3.5379999999999998</c:v>
                  </c:pt>
                  <c:pt idx="4">
                    <c:v>4.75</c:v>
                  </c:pt>
                </c:numCache>
              </c:numRef>
            </c:minus>
            <c:spPr>
              <a:noFill/>
              <a:ln w="9525" cap="flat" cmpd="sng" algn="ctr">
                <a:solidFill>
                  <a:schemeClr val="accent1">
                    <a:lumMod val="20000"/>
                    <a:lumOff val="80000"/>
                  </a:schemeClr>
                </a:solidFill>
                <a:prstDash val="solid"/>
              </a:ln>
              <a:effectLst/>
            </c:spPr>
          </c:errBars>
          <c:cat>
            <c:numRef>
              <c:f>Sheet1!$B$1:$F$1</c:f>
              <c:numCache>
                <c:formatCode>General</c:formatCode>
                <c:ptCount val="5"/>
                <c:pt idx="0">
                  <c:v>0</c:v>
                </c:pt>
                <c:pt idx="1">
                  <c:v>4</c:v>
                </c:pt>
                <c:pt idx="2">
                  <c:v>12</c:v>
                </c:pt>
                <c:pt idx="3">
                  <c:v>24</c:v>
                </c:pt>
                <c:pt idx="4">
                  <c:v>48</c:v>
                </c:pt>
              </c:numCache>
            </c:numRef>
          </c:cat>
          <c:val>
            <c:numRef>
              <c:f>Sheet1!$B$3:$F$3</c:f>
              <c:numCache>
                <c:formatCode>General</c:formatCode>
                <c:ptCount val="5"/>
                <c:pt idx="0">
                  <c:v>21.5</c:v>
                </c:pt>
                <c:pt idx="1">
                  <c:v>28.75</c:v>
                </c:pt>
                <c:pt idx="2">
                  <c:v>34.688000000000002</c:v>
                </c:pt>
                <c:pt idx="3">
                  <c:v>30.038</c:v>
                </c:pt>
                <c:pt idx="4">
                  <c:v>23.25</c:v>
                </c:pt>
              </c:numCache>
            </c:numRef>
          </c:val>
          <c:smooth val="0"/>
        </c:ser>
        <c:dLbls>
          <c:showLegendKey val="0"/>
          <c:showVal val="0"/>
          <c:showCatName val="0"/>
          <c:showSerName val="0"/>
          <c:showPercent val="0"/>
          <c:showBubbleSize val="0"/>
        </c:dLbls>
        <c:marker val="1"/>
        <c:smooth val="0"/>
        <c:axId val="149636096"/>
        <c:axId val="85129408"/>
      </c:lineChart>
      <c:catAx>
        <c:axId val="149636096"/>
        <c:scaling>
          <c:orientation val="minMax"/>
        </c:scaling>
        <c:delete val="0"/>
        <c:axPos val="b"/>
        <c:title>
          <c:tx>
            <c:rich>
              <a:bodyPr/>
              <a:lstStyle/>
              <a:p>
                <a:pPr>
                  <a:defRPr sz="1400" b="1" i="0">
                    <a:solidFill>
                      <a:srgbClr val="FFFFFF"/>
                    </a:solidFill>
                  </a:defRPr>
                </a:pPr>
                <a:r>
                  <a:rPr lang="en-US" sz="1400" b="1" i="0" dirty="0">
                    <a:solidFill>
                      <a:srgbClr val="FFFFFF"/>
                    </a:solidFill>
                  </a:rPr>
                  <a:t>Time (hours)</a:t>
                </a:r>
              </a:p>
            </c:rich>
          </c:tx>
          <c:layout>
            <c:manualLayout>
              <c:xMode val="edge"/>
              <c:yMode val="edge"/>
              <c:x val="0.41687342045962494"/>
              <c:y val="0.92787764324044764"/>
            </c:manualLayout>
          </c:layout>
          <c:overlay val="0"/>
        </c:title>
        <c:numFmt formatCode="General" sourceLinked="1"/>
        <c:majorTickMark val="out"/>
        <c:minorTickMark val="none"/>
        <c:tickLblPos val="nextTo"/>
        <c:spPr>
          <a:ln w="25400" cap="rnd">
            <a:solidFill>
              <a:schemeClr val="bg1"/>
            </a:solidFill>
          </a:ln>
        </c:spPr>
        <c:txPr>
          <a:bodyPr rot="0" vert="horz"/>
          <a:lstStyle/>
          <a:p>
            <a:pPr>
              <a:defRPr b="1">
                <a:solidFill>
                  <a:srgbClr val="FFFFFF"/>
                </a:solidFill>
              </a:defRPr>
            </a:pPr>
            <a:endParaRPr lang="en-US"/>
          </a:p>
        </c:txPr>
        <c:crossAx val="85129408"/>
        <c:crosses val="autoZero"/>
        <c:auto val="1"/>
        <c:lblAlgn val="ctr"/>
        <c:lblOffset val="100"/>
        <c:tickLblSkip val="1"/>
        <c:tickMarkSkip val="1"/>
        <c:noMultiLvlLbl val="0"/>
      </c:catAx>
      <c:valAx>
        <c:axId val="85129408"/>
        <c:scaling>
          <c:orientation val="minMax"/>
          <c:max val="40"/>
          <c:min val="10"/>
        </c:scaling>
        <c:delete val="0"/>
        <c:axPos val="l"/>
        <c:title>
          <c:tx>
            <c:rich>
              <a:bodyPr/>
              <a:lstStyle/>
              <a:p>
                <a:pPr>
                  <a:defRPr sz="1400" b="1" i="0">
                    <a:solidFill>
                      <a:srgbClr val="FFFFFF"/>
                    </a:solidFill>
                  </a:defRPr>
                </a:pPr>
                <a:r>
                  <a:rPr lang="en-US" sz="1400" b="1" i="0" dirty="0">
                    <a:solidFill>
                      <a:srgbClr val="FFFFFF"/>
                    </a:solidFill>
                  </a:rPr>
                  <a:t>Oxygenation Index</a:t>
                </a:r>
              </a:p>
            </c:rich>
          </c:tx>
          <c:layout>
            <c:manualLayout>
              <c:xMode val="edge"/>
              <c:yMode val="edge"/>
              <c:x val="9.0312342869084891E-3"/>
              <c:y val="0.19709842253330459"/>
            </c:manualLayout>
          </c:layout>
          <c:overlay val="0"/>
        </c:title>
        <c:numFmt formatCode="General" sourceLinked="1"/>
        <c:majorTickMark val="out"/>
        <c:minorTickMark val="none"/>
        <c:tickLblPos val="nextTo"/>
        <c:spPr>
          <a:ln w="25400" cap="rnd">
            <a:solidFill>
              <a:schemeClr val="bg1"/>
            </a:solidFill>
          </a:ln>
        </c:spPr>
        <c:txPr>
          <a:bodyPr rot="0" vert="horz"/>
          <a:lstStyle/>
          <a:p>
            <a:pPr>
              <a:defRPr b="1">
                <a:solidFill>
                  <a:srgbClr val="FFFFFF"/>
                </a:solidFill>
              </a:defRPr>
            </a:pPr>
            <a:endParaRPr lang="en-US"/>
          </a:p>
        </c:txPr>
        <c:crossAx val="149636096"/>
        <c:crosses val="autoZero"/>
        <c:crossBetween val="between"/>
      </c:valAx>
    </c:plotArea>
    <c:legend>
      <c:legendPos val="r"/>
      <c:layout>
        <c:manualLayout>
          <c:xMode val="edge"/>
          <c:yMode val="edge"/>
          <c:x val="0.14143920595533577"/>
          <c:y val="5.3002725588060517E-2"/>
          <c:w val="0.20595533498759391"/>
          <c:h val="0.15212538704072068"/>
        </c:manualLayout>
      </c:layout>
      <c:overlay val="0"/>
      <c:txPr>
        <a:bodyPr/>
        <a:lstStyle/>
        <a:p>
          <a:pPr>
            <a:defRPr sz="1600">
              <a:solidFill>
                <a:srgbClr val="FFFFFF"/>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0.65872</cdr:x>
      <cdr:y>0.272</cdr:y>
    </cdr:from>
    <cdr:to>
      <cdr:x>0.72222</cdr:x>
      <cdr:y>0.337</cdr:y>
    </cdr:to>
    <cdr:sp macro="" textlink="">
      <cdr:nvSpPr>
        <cdr:cNvPr id="1027" name="Text Box 3"/>
        <cdr:cNvSpPr txBox="1">
          <a:spLocks xmlns:a="http://schemas.openxmlformats.org/drawingml/2006/main" noChangeArrowheads="1"/>
        </cdr:cNvSpPr>
      </cdr:nvSpPr>
      <cdr:spPr bwMode="auto">
        <a:xfrm xmlns:a="http://schemas.openxmlformats.org/drawingml/2006/main">
          <a:off x="5301768" y="980201"/>
          <a:ext cx="511088" cy="2342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dirty="0">
              <a:solidFill>
                <a:srgbClr val="FFFFFF"/>
              </a:solidFill>
              <a:latin typeface="Arial"/>
              <a:ea typeface="Arial"/>
              <a:cs typeface="Arial"/>
            </a:rPr>
            <a:t>*</a:t>
          </a:r>
        </a:p>
      </cdr:txBody>
    </cdr:sp>
  </cdr:relSizeAnchor>
  <cdr:relSizeAnchor xmlns:cdr="http://schemas.openxmlformats.org/drawingml/2006/chartDrawing">
    <cdr:from>
      <cdr:x>0.35569</cdr:x>
      <cdr:y>0.28458</cdr:y>
    </cdr:from>
    <cdr:to>
      <cdr:x>0.42069</cdr:x>
      <cdr:y>0.35083</cdr:y>
    </cdr:to>
    <cdr:sp macro="" textlink="">
      <cdr:nvSpPr>
        <cdr:cNvPr id="1029" name="Text Box 5"/>
        <cdr:cNvSpPr txBox="1">
          <a:spLocks xmlns:a="http://schemas.openxmlformats.org/drawingml/2006/main" noChangeArrowheads="1"/>
        </cdr:cNvSpPr>
      </cdr:nvSpPr>
      <cdr:spPr bwMode="auto">
        <a:xfrm xmlns:a="http://schemas.openxmlformats.org/drawingml/2006/main">
          <a:off x="2928755" y="1076292"/>
          <a:ext cx="535212" cy="2505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dirty="0">
              <a:solidFill>
                <a:srgbClr val="FFFFFF"/>
              </a:solidFill>
              <a:latin typeface="Arial"/>
              <a:ea typeface="Arial"/>
              <a:cs typeface="Arial"/>
            </a:rPr>
            <a:t>*</a:t>
          </a:r>
        </a:p>
      </cdr:txBody>
    </cdr:sp>
  </cdr:relSizeAnchor>
  <cdr:relSizeAnchor xmlns:cdr="http://schemas.openxmlformats.org/drawingml/2006/chartDrawing">
    <cdr:from>
      <cdr:x>0.50839</cdr:x>
      <cdr:y>0.15519</cdr:y>
    </cdr:from>
    <cdr:to>
      <cdr:x>0.57339</cdr:x>
      <cdr:y>0.22069</cdr:y>
    </cdr:to>
    <cdr:sp macro="" textlink="">
      <cdr:nvSpPr>
        <cdr:cNvPr id="1030" name="Text Box 6"/>
        <cdr:cNvSpPr txBox="1">
          <a:spLocks xmlns:a="http://schemas.openxmlformats.org/drawingml/2006/main" noChangeArrowheads="1"/>
        </cdr:cNvSpPr>
      </cdr:nvSpPr>
      <cdr:spPr bwMode="auto">
        <a:xfrm xmlns:a="http://schemas.openxmlformats.org/drawingml/2006/main">
          <a:off x="4186104" y="586912"/>
          <a:ext cx="535212" cy="2477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dirty="0">
              <a:solidFill>
                <a:srgbClr val="FFFFFF"/>
              </a:solidFill>
              <a:latin typeface="Arial"/>
              <a:ea typeface="Arial"/>
              <a:cs typeface="Arial"/>
            </a:rPr>
            <a:t>*</a:t>
          </a:r>
        </a:p>
      </cdr:txBody>
    </cdr:sp>
  </cdr:relSizeAnchor>
  <cdr:relSizeAnchor xmlns:cdr="http://schemas.openxmlformats.org/drawingml/2006/chartDrawing">
    <cdr:from>
      <cdr:x>0.80701</cdr:x>
      <cdr:y>0.43977</cdr:y>
    </cdr:from>
    <cdr:to>
      <cdr:x>0.87201</cdr:x>
      <cdr:y>0.50452</cdr:y>
    </cdr:to>
    <cdr:sp macro="" textlink="">
      <cdr:nvSpPr>
        <cdr:cNvPr id="1031" name="Text Box 7"/>
        <cdr:cNvSpPr txBox="1">
          <a:spLocks xmlns:a="http://schemas.openxmlformats.org/drawingml/2006/main" noChangeArrowheads="1"/>
        </cdr:cNvSpPr>
      </cdr:nvSpPr>
      <cdr:spPr bwMode="auto">
        <a:xfrm xmlns:a="http://schemas.openxmlformats.org/drawingml/2006/main">
          <a:off x="6644912" y="1663209"/>
          <a:ext cx="535212" cy="2448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dirty="0">
              <a:solidFill>
                <a:srgbClr val="FFFFFF"/>
              </a:solidFill>
              <a:latin typeface="Arial"/>
              <a:ea typeface="Arial"/>
              <a:cs typeface="Arial"/>
            </a:rPr>
            <a:t>*</a:t>
          </a:r>
        </a:p>
      </cdr:txBody>
    </cdr:sp>
  </cdr:relSizeAnchor>
  <cdr:relSizeAnchor xmlns:cdr="http://schemas.openxmlformats.org/drawingml/2006/chartDrawing">
    <cdr:from>
      <cdr:x>0.86575</cdr:x>
      <cdr:y>0.42833</cdr:y>
    </cdr:from>
    <cdr:to>
      <cdr:x>1</cdr:x>
      <cdr:y>0.52658</cdr:y>
    </cdr:to>
    <cdr:sp macro="" textlink="">
      <cdr:nvSpPr>
        <cdr:cNvPr id="1032" name="Text Box 8"/>
        <cdr:cNvSpPr txBox="1">
          <a:spLocks xmlns:a="http://schemas.openxmlformats.org/drawingml/2006/main" noChangeArrowheads="1"/>
        </cdr:cNvSpPr>
      </cdr:nvSpPr>
      <cdr:spPr bwMode="auto">
        <a:xfrm xmlns:a="http://schemas.openxmlformats.org/drawingml/2006/main">
          <a:off x="6968095" y="1543535"/>
          <a:ext cx="1080528" cy="3540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1600" b="1" i="0" u="none" strike="noStrike" baseline="0" dirty="0">
              <a:solidFill>
                <a:srgbClr val="FFFFFF"/>
              </a:solidFill>
              <a:latin typeface="Arial"/>
              <a:ea typeface="Arial"/>
              <a:cs typeface="Arial"/>
            </a:rPr>
            <a:t>*</a:t>
          </a:r>
          <a:r>
            <a:rPr lang="en-US" sz="1600" b="1" i="1" u="none" strike="noStrike" baseline="0" dirty="0">
              <a:solidFill>
                <a:srgbClr val="FFFFFF"/>
              </a:solidFill>
              <a:latin typeface="Arial"/>
              <a:ea typeface="Arial"/>
              <a:cs typeface="Arial"/>
            </a:rPr>
            <a:t>P</a:t>
          </a:r>
          <a:r>
            <a:rPr lang="en-US" sz="1600" b="1" i="0" u="none" strike="noStrike" baseline="0" dirty="0">
              <a:solidFill>
                <a:srgbClr val="FFFFFF"/>
              </a:solidFill>
              <a:latin typeface="Arial"/>
              <a:ea typeface="Arial"/>
              <a:cs typeface="Arial"/>
            </a:rPr>
            <a:t>&lt;0.01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145" cy="46574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defTabSz="913434" eaLnBrk="0" hangingPunct="0">
              <a:defRPr sz="1100">
                <a:latin typeface="Arial" charset="0"/>
                <a:ea typeface="Arial" charset="0"/>
                <a:cs typeface="Arial" charset="0"/>
              </a:defRPr>
            </a:lvl1pPr>
          </a:lstStyle>
          <a:p>
            <a:pPr>
              <a:defRPr/>
            </a:pPr>
            <a:endParaRPr lang="en-US"/>
          </a:p>
        </p:txBody>
      </p:sp>
      <p:sp>
        <p:nvSpPr>
          <p:cNvPr id="88067"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algn="r" defTabSz="912621" eaLnBrk="0" hangingPunct="0">
              <a:defRPr sz="1100">
                <a:latin typeface="Arial" pitchFamily="34" charset="0"/>
                <a:cs typeface="Arial" pitchFamily="34" charset="0"/>
              </a:defRPr>
            </a:lvl1pPr>
          </a:lstStyle>
          <a:p>
            <a:pPr>
              <a:defRPr/>
            </a:pPr>
            <a:fld id="{97EA6539-6761-4D35-9355-6316EEE64745}" type="datetime1">
              <a:rPr lang="en-US"/>
              <a:pPr>
                <a:defRPr/>
              </a:pPr>
              <a:t>2/24/2014</a:t>
            </a:fld>
            <a:endParaRPr lang="en-US"/>
          </a:p>
        </p:txBody>
      </p:sp>
      <p:sp>
        <p:nvSpPr>
          <p:cNvPr id="88068"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p:spPr>
        <p:txBody>
          <a:bodyPr vert="horz" wrap="square" lIns="91418" tIns="45708" rIns="91418" bIns="45708" numCol="1" anchor="b" anchorCtr="0" compatLnSpc="1">
            <a:prstTxWarp prst="textNoShape">
              <a:avLst/>
            </a:prstTxWarp>
          </a:bodyPr>
          <a:lstStyle>
            <a:lvl1pPr defTabSz="913434" eaLnBrk="0" hangingPunct="0">
              <a:defRPr sz="1100">
                <a:latin typeface="Arial" charset="0"/>
                <a:ea typeface="Arial" charset="0"/>
                <a:cs typeface="Arial" charset="0"/>
              </a:defRPr>
            </a:lvl1pPr>
          </a:lstStyle>
          <a:p>
            <a:pPr>
              <a:defRPr/>
            </a:pPr>
            <a:endParaRPr lang="en-US"/>
          </a:p>
        </p:txBody>
      </p:sp>
      <p:sp>
        <p:nvSpPr>
          <p:cNvPr id="88069"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p:spPr>
        <p:txBody>
          <a:bodyPr vert="horz" wrap="square" lIns="91418" tIns="45708" rIns="91418" bIns="45708" numCol="1" anchor="b" anchorCtr="0" compatLnSpc="1">
            <a:prstTxWarp prst="textNoShape">
              <a:avLst/>
            </a:prstTxWarp>
          </a:bodyPr>
          <a:lstStyle>
            <a:lvl1pPr algn="r" defTabSz="912621" eaLnBrk="0" hangingPunct="0">
              <a:defRPr sz="1100">
                <a:latin typeface="Arial" pitchFamily="34" charset="0"/>
                <a:cs typeface="Arial" pitchFamily="34" charset="0"/>
              </a:defRPr>
            </a:lvl1pPr>
          </a:lstStyle>
          <a:p>
            <a:pPr>
              <a:defRPr/>
            </a:pPr>
            <a:fld id="{A96A38ED-9ADE-463C-B13D-5463B543BD13}" type="slidenum">
              <a:rPr lang="en-US"/>
              <a:pPr>
                <a:defRPr/>
              </a:pPr>
              <a:t>‹#›</a:t>
            </a:fld>
            <a:endParaRPr lang="en-US"/>
          </a:p>
        </p:txBody>
      </p:sp>
    </p:spTree>
    <p:extLst>
      <p:ext uri="{BB962C8B-B14F-4D97-AF65-F5344CB8AC3E}">
        <p14:creationId xmlns:p14="http://schemas.microsoft.com/office/powerpoint/2010/main" val="294699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145" cy="465743"/>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defTabSz="931793">
              <a:defRPr sz="1100">
                <a:latin typeface="Arial" charset="0"/>
                <a:ea typeface="Arial" charset="0"/>
                <a:cs typeface="Arial" charset="0"/>
              </a:defRPr>
            </a:lvl1pPr>
          </a:lstStyle>
          <a:p>
            <a:pPr>
              <a:defRPr/>
            </a:pPr>
            <a:endParaRPr lang="en-US"/>
          </a:p>
        </p:txBody>
      </p:sp>
      <p:sp>
        <p:nvSpPr>
          <p:cNvPr id="4"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p:spPr>
        <p:txBody>
          <a:bodyPr vert="horz" wrap="square" lIns="91418" tIns="45708" rIns="91418" bIns="4570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bwMode="auto">
          <a:xfrm>
            <a:off x="701345" y="4416098"/>
            <a:ext cx="5607711" cy="4183995"/>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0" y="8829121"/>
            <a:ext cx="3038145" cy="465743"/>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defTabSz="931793">
              <a:defRPr sz="11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734" y="8829121"/>
            <a:ext cx="3038145" cy="465743"/>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lgn="r" defTabSz="930202">
              <a:defRPr sz="1100">
                <a:latin typeface="Arial" pitchFamily="34" charset="0"/>
                <a:cs typeface="Arial" pitchFamily="34" charset="0"/>
              </a:defRPr>
            </a:lvl1pPr>
          </a:lstStyle>
          <a:p>
            <a:pPr>
              <a:defRPr/>
            </a:pPr>
            <a:fld id="{14E0B0B9-BC62-4F33-91A6-98123318C228}" type="slidenum">
              <a:rPr lang="en-US"/>
              <a:pPr>
                <a:defRPr/>
              </a:pPr>
              <a:t>‹#›</a:t>
            </a:fld>
            <a:endParaRPr lang="en-US"/>
          </a:p>
        </p:txBody>
      </p:sp>
    </p:spTree>
    <p:extLst>
      <p:ext uri="{BB962C8B-B14F-4D97-AF65-F5344CB8AC3E}">
        <p14:creationId xmlns:p14="http://schemas.microsoft.com/office/powerpoint/2010/main" val="1261476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1pPr>
    <a:lvl2pPr marL="628650" indent="-171450" algn="l" rtl="0" eaLnBrk="0" fontAlgn="base" hangingPunct="0">
      <a:spcBef>
        <a:spcPct val="30000"/>
      </a:spcBef>
      <a:spcAft>
        <a:spcPct val="0"/>
      </a:spcAft>
      <a:buFont typeface="Arial" pitchFamily="34" charset="0"/>
      <a:buChar char="•"/>
      <a:defRPr sz="1200" kern="1200">
        <a:solidFill>
          <a:schemeClr val="tx1"/>
        </a:solidFill>
        <a:latin typeface="Arial" pitchFamily="34" charset="0"/>
        <a:ea typeface="Arial" charset="0"/>
        <a:cs typeface="Arial" pitchFamily="34" charset="0"/>
      </a:defRPr>
    </a:lvl2pPr>
    <a:lvl3pPr marL="1028700" indent="-114300" algn="l" rtl="0" eaLnBrk="0" fontAlgn="base" hangingPunct="0">
      <a:spcBef>
        <a:spcPct val="30000"/>
      </a:spcBef>
      <a:spcAft>
        <a:spcPct val="0"/>
      </a:spcAft>
      <a:buFont typeface="Calibri" pitchFamily="34" charset="0"/>
      <a:buChar char="−"/>
      <a:defRPr sz="1100" kern="1200">
        <a:solidFill>
          <a:schemeClr val="tx1"/>
        </a:solidFill>
        <a:latin typeface="Arial" pitchFamily="34" charset="0"/>
        <a:ea typeface="Arial" charset="0"/>
        <a:cs typeface="Arial" pitchFamily="34" charset="0"/>
      </a:defRPr>
    </a:lvl3pPr>
    <a:lvl4pPr marL="1485900" indent="-114300" algn="l" rtl="0" eaLnBrk="0" fontAlgn="base" hangingPunct="0">
      <a:spcBef>
        <a:spcPct val="30000"/>
      </a:spcBef>
      <a:spcAft>
        <a:spcPct val="0"/>
      </a:spcAft>
      <a:buFont typeface="Arial" pitchFamily="34" charset="0"/>
      <a:buChar char="•"/>
      <a:defRPr sz="1000" kern="1200">
        <a:solidFill>
          <a:schemeClr val="tx1"/>
        </a:solidFill>
        <a:latin typeface="Arial" pitchFamily="34" charset="0"/>
        <a:ea typeface="Arial" charset="0"/>
        <a:cs typeface="Arial" pitchFamily="34" charset="0"/>
      </a:defRPr>
    </a:lvl4pPr>
    <a:lvl5pPr marL="1943100" indent="-114300" algn="l" rtl="0" eaLnBrk="0" fontAlgn="base" hangingPunct="0">
      <a:spcBef>
        <a:spcPct val="30000"/>
      </a:spcBef>
      <a:spcAft>
        <a:spcPct val="0"/>
      </a:spcAft>
      <a:buFont typeface="Arial" pitchFamily="34" charset="0"/>
      <a:buChar char="−"/>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1</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tabLst>
                <a:tab pos="0" algn="l"/>
              </a:tabLst>
            </a:pPr>
            <a:r>
              <a:rPr lang="en-US" dirty="0" err="1" smtClean="0">
                <a:latin typeface="Arial" charset="0"/>
                <a:cs typeface="Arial" charset="0"/>
              </a:rPr>
              <a:t>Extrapulmonary</a:t>
            </a:r>
            <a:r>
              <a:rPr lang="en-US" dirty="0" smtClean="0">
                <a:latin typeface="Arial" charset="0"/>
                <a:cs typeface="Arial" charset="0"/>
              </a:rPr>
              <a:t> right-to-left shunting is illustrated here.</a:t>
            </a:r>
          </a:p>
          <a:p>
            <a:pPr>
              <a:tabLst>
                <a:tab pos="0" algn="l"/>
              </a:tabLst>
            </a:pPr>
            <a:r>
              <a:rPr lang="en-US" dirty="0" smtClean="0">
                <a:latin typeface="Arial" charset="0"/>
                <a:cs typeface="Arial" charset="0"/>
              </a:rPr>
              <a:t>Right-to-left shunting occurs when blood is shunted from the venous to the arterial circulation without oxygenation. This can occur when high pulmonary vascular resistance results in blood being shunted through the patent ductus arteriosus to the systemic circulation. </a:t>
            </a:r>
          </a:p>
          <a:p>
            <a:pPr>
              <a:tabLst>
                <a:tab pos="0" algn="l"/>
              </a:tabLst>
            </a:pPr>
            <a:endParaRPr lang="en-US" dirty="0" smtClean="0">
              <a:latin typeface="Arial" charset="0"/>
              <a:cs typeface="Arial" charset="0"/>
            </a:endParaRPr>
          </a:p>
          <a:p>
            <a:pPr>
              <a:tabLst>
                <a:tab pos="0" algn="l"/>
              </a:tabLst>
            </a:pPr>
            <a:endParaRPr lang="en-US" dirty="0" smtClean="0">
              <a:latin typeface="Arial" charset="0"/>
              <a:cs typeface="Arial" charset="0"/>
            </a:endParaRPr>
          </a:p>
          <a:p>
            <a:pPr marL="228567" indent="-228567" defTabSz="457133" eaLnBrk="1" fontAlgn="auto" hangingPunct="1">
              <a:spcBef>
                <a:spcPts val="0"/>
              </a:spcBef>
              <a:spcAft>
                <a:spcPts val="0"/>
              </a:spcAft>
              <a:buFontTx/>
              <a:buAutoNum type="arabicPeriod"/>
              <a:tabLst>
                <a:tab pos="0" algn="l"/>
              </a:tabLst>
              <a:defRPr/>
            </a:pPr>
            <a:r>
              <a:rPr lang="en-US" dirty="0"/>
              <a:t>Dryden R. </a:t>
            </a:r>
            <a:r>
              <a:rPr lang="en-US" dirty="0" err="1"/>
              <a:t>Atrial</a:t>
            </a:r>
            <a:r>
              <a:rPr lang="en-US" dirty="0"/>
              <a:t> Septal Defect [Image]. </a:t>
            </a:r>
            <a:r>
              <a:rPr lang="en-US" dirty="0" err="1"/>
              <a:t>Bionalogy</a:t>
            </a:r>
            <a:r>
              <a:rPr lang="en-US" dirty="0"/>
              <a:t> 2008 July 3 [cited 2011 Jun 7]; </a:t>
            </a:r>
            <a:r>
              <a:rPr lang="en-US" u="sng" dirty="0"/>
              <a:t>http://www.bionalogy.com/cardiovascular_system.html.</a:t>
            </a:r>
            <a:r>
              <a:rPr lang="en-US" dirty="0"/>
              <a:t> </a:t>
            </a:r>
          </a:p>
          <a:p>
            <a:pPr marL="228567" indent="-228567" defTabSz="457133" eaLnBrk="1" fontAlgn="auto" hangingPunct="1">
              <a:spcBef>
                <a:spcPts val="0"/>
              </a:spcBef>
              <a:spcAft>
                <a:spcPts val="0"/>
              </a:spcAft>
              <a:buFontTx/>
              <a:buAutoNum type="arabicPeriod"/>
              <a:tabLst>
                <a:tab pos="0" algn="l"/>
              </a:tabLst>
              <a:defRPr/>
            </a:pPr>
            <a:r>
              <a:rPr lang="en-US" dirty="0" err="1"/>
              <a:t>Aschner</a:t>
            </a:r>
            <a:r>
              <a:rPr lang="en-US" dirty="0"/>
              <a:t> JL, </a:t>
            </a:r>
            <a:r>
              <a:rPr lang="en-US" dirty="0" err="1"/>
              <a:t>Fike</a:t>
            </a:r>
            <a:r>
              <a:rPr lang="en-US" dirty="0"/>
              <a:t> CD. New Developments in the Pathogenesis and Management of Neonatal Pulmonary Hypertension In: </a:t>
            </a:r>
            <a:r>
              <a:rPr lang="en-US" dirty="0" err="1"/>
              <a:t>Bancalari</a:t>
            </a:r>
            <a:r>
              <a:rPr lang="en-US" dirty="0"/>
              <a:t> E, Polin RA eds. </a:t>
            </a:r>
            <a:r>
              <a:rPr lang="en-US" i="1" dirty="0"/>
              <a:t>The Newborn Lung Neonatology Questions and Controversies</a:t>
            </a:r>
            <a:r>
              <a:rPr lang="en-US" dirty="0"/>
              <a:t> Philadelphia, PA Saunders 2008: p 242 Figure 12-1.</a:t>
            </a:r>
            <a:endParaRPr lang="en-US" u="sng" dirty="0"/>
          </a:p>
          <a:p>
            <a:pPr>
              <a:tabLst>
                <a:tab pos="0" algn="l"/>
              </a:tabLst>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13</a:t>
            </a:fld>
            <a:endParaRPr lang="en-US" dirty="0"/>
          </a:p>
        </p:txBody>
      </p:sp>
    </p:spTree>
    <p:extLst>
      <p:ext uri="{BB962C8B-B14F-4D97-AF65-F5344CB8AC3E}">
        <p14:creationId xmlns:p14="http://schemas.microsoft.com/office/powerpoint/2010/main" val="105235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CA713428-5517-4A08-B3E2-43D3DE4A9D4F}" type="slidenum">
              <a:rPr lang="en-US" altLang="en-US" sz="1100"/>
              <a:pPr eaLnBrk="1" hangingPunct="1"/>
              <a:t>14</a:t>
            </a:fld>
            <a:endParaRPr lang="en-US" altLang="en-US" sz="1100"/>
          </a:p>
        </p:txBody>
      </p:sp>
      <p:sp>
        <p:nvSpPr>
          <p:cNvPr id="8601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a:xfrm>
            <a:off x="902164" y="4416098"/>
            <a:ext cx="5333868" cy="28236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108644" algn="l"/>
              </a:tabLst>
            </a:pPr>
            <a:r>
              <a:rPr lang="en-US" altLang="en-US" smtClean="0">
                <a:ea typeface="ＭＳ Ｐゴシック" pitchFamily="34" charset="-128"/>
              </a:rPr>
              <a:t>Features of HRF may include:</a:t>
            </a:r>
          </a:p>
          <a:p>
            <a:pPr marL="439165" lvl="1" indent="-108644" eaLnBrk="1" hangingPunct="1">
              <a:tabLst>
                <a:tab pos="108644" algn="l"/>
              </a:tabLst>
            </a:pPr>
            <a:r>
              <a:rPr lang="en-US" altLang="en-US" smtClean="0">
                <a:ea typeface="ＭＳ Ｐゴシック" pitchFamily="34" charset="-128"/>
              </a:rPr>
              <a:t>Intrapulmonary shunting, in which arterial blood reaches the pulmonary venous side without passing through ventilated areas of the lung</a:t>
            </a:r>
          </a:p>
          <a:p>
            <a:pPr marL="439165" lvl="1" indent="-108644" eaLnBrk="1" hangingPunct="1">
              <a:tabLst>
                <a:tab pos="108644" algn="l"/>
              </a:tabLst>
            </a:pPr>
            <a:r>
              <a:rPr lang="en-US" altLang="en-US" smtClean="0">
                <a:ea typeface="ＭＳ Ｐゴシック" pitchFamily="34" charset="-128"/>
              </a:rPr>
              <a:t>Extrapulmonary shunting, typically seen in PPHN, in which blood bypasses the lung through so-called fetal channels of the ductus arteriosus and/or the foramen ovale</a:t>
            </a:r>
          </a:p>
          <a:p>
            <a:pPr marL="439165" lvl="1" indent="-108644" eaLnBrk="1" hangingPunct="1">
              <a:tabLst>
                <a:tab pos="108644" algn="l"/>
              </a:tabLst>
            </a:pPr>
            <a:r>
              <a:rPr lang="en-US" altLang="en-US" smtClean="0">
                <a:ea typeface="ＭＳ Ｐゴシック" pitchFamily="34" charset="-128"/>
              </a:rPr>
              <a:t>Ventilation–perfusion (</a:t>
            </a:r>
            <a:r>
              <a:rPr lang="en-US" altLang="en-US" smtClean="0">
                <a:latin typeface="ArialCV" charset="0"/>
                <a:ea typeface="ＭＳ Ｐゴシック" pitchFamily="34" charset="-128"/>
              </a:rPr>
              <a:t>V/Q</a:t>
            </a:r>
            <a:r>
              <a:rPr lang="en-US" altLang="en-US" smtClean="0">
                <a:ea typeface="ＭＳ Ｐゴシック" pitchFamily="34" charset="-128"/>
              </a:rPr>
              <a:t>) mismatch, which can occur in both situations and involves an imbalance between ventilation and perfusion, such as when there is alveolar hypoxia and increased dead-space ventilation</a:t>
            </a:r>
          </a:p>
          <a:p>
            <a:pPr eaLnBrk="1" hangingPunct="1">
              <a:spcBef>
                <a:spcPct val="0"/>
              </a:spcBef>
              <a:buFontTx/>
              <a:buChar char="•"/>
              <a:tabLst>
                <a:tab pos="108644" algn="l"/>
              </a:tabLst>
            </a:pPr>
            <a:endParaRPr lang="en-US" altLang="en-US" smtClean="0">
              <a:ea typeface="ＭＳ Ｐゴシック" pitchFamily="34" charset="-128"/>
            </a:endParaRPr>
          </a:p>
          <a:p>
            <a:pPr eaLnBrk="1" hangingPunct="1">
              <a:spcBef>
                <a:spcPct val="0"/>
              </a:spcBef>
              <a:tabLst>
                <a:tab pos="108644" algn="l"/>
              </a:tabLst>
            </a:pPr>
            <a:r>
              <a:rPr lang="en-US" altLang="en-US" smtClean="0">
                <a:ea typeface="ＭＳ Ｐゴシック" pitchFamily="34" charset="-128"/>
              </a:rPr>
              <a:t>As noted earlier, patients may have more than 1 contributing cause to their HRF.</a:t>
            </a:r>
          </a:p>
          <a:p>
            <a:pPr eaLnBrk="1" hangingPunct="1">
              <a:spcBef>
                <a:spcPct val="0"/>
              </a:spcBef>
              <a:tabLst>
                <a:tab pos="108644" algn="l"/>
              </a:tabLst>
            </a:pPr>
            <a:endParaRPr lang="en-US" altLang="en-US" smtClean="0">
              <a:ea typeface="ＭＳ Ｐゴシック" pitchFamily="34" charset="-128"/>
            </a:endParaRPr>
          </a:p>
          <a:p>
            <a:pPr eaLnBrk="1" hangingPunct="1">
              <a:spcBef>
                <a:spcPct val="0"/>
              </a:spcBef>
              <a:tabLst>
                <a:tab pos="108644" algn="l"/>
              </a:tabLst>
            </a:pPr>
            <a:endParaRPr lang="en-US" altLang="en-US" sz="1000">
              <a:ea typeface="ＭＳ Ｐゴシック" pitchFamily="34" charset="-128"/>
            </a:endParaRPr>
          </a:p>
        </p:txBody>
      </p:sp>
      <p:sp>
        <p:nvSpPr>
          <p:cNvPr id="86021" name="Text Box 13"/>
          <p:cNvSpPr txBox="1">
            <a:spLocks noChangeArrowheads="1"/>
          </p:cNvSpPr>
          <p:nvPr/>
        </p:nvSpPr>
        <p:spPr bwMode="auto">
          <a:xfrm>
            <a:off x="943240" y="8704616"/>
            <a:ext cx="5921110" cy="4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spAutoFit/>
          </a:bodyPr>
          <a:lstStyle>
            <a:lvl1pPr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a:t>
            </a:r>
          </a:p>
          <a:p>
            <a:pPr eaLnBrk="1" hangingPunct="1"/>
            <a:r>
              <a:rPr lang="en-US" altLang="en-US" sz="1100"/>
              <a:t>Kinsella JP. Inhaled nitric oxide in the term newborn. </a:t>
            </a:r>
            <a:r>
              <a:rPr lang="en-US" altLang="en-US" sz="1100" i="1"/>
              <a:t>Early Hum Dev.</a:t>
            </a:r>
            <a:r>
              <a:rPr lang="en-US" altLang="en-US" sz="1100"/>
              <a:t> 2008:84:709-716.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8" rIns="93154" bIns="46578" anchor="b"/>
          <a:lstStyle>
            <a:lvl1pPr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fld id="{40273057-0127-4BBB-8702-D0F1F4566CC5}" type="slidenum">
              <a:rPr lang="en-US" altLang="en-US" sz="1100"/>
              <a:pPr algn="r" eaLnBrk="1" hangingPunct="1"/>
              <a:t>15</a:t>
            </a:fld>
            <a:endParaRPr lang="en-US" altLang="en-US" sz="1100"/>
          </a:p>
        </p:txBody>
      </p:sp>
      <p:sp>
        <p:nvSpPr>
          <p:cNvPr id="87043"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a:xfrm>
            <a:off x="924984" y="4416098"/>
            <a:ext cx="5333868" cy="2088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0" rIns="93125" bIns="46560"/>
          <a:lstStyle/>
          <a:p>
            <a:pPr>
              <a:spcBef>
                <a:spcPct val="0"/>
              </a:spcBef>
            </a:pPr>
            <a:r>
              <a:rPr lang="en-US" altLang="en-US" smtClean="0"/>
              <a:t>Hypoxemia can be due to intrapulmonary shunting caused by continued perfusion of unventilated lung areas or by a </a:t>
            </a:r>
            <a:r>
              <a:rPr lang="en-US" altLang="en-US" smtClean="0">
                <a:latin typeface="ArialCV" charset="0"/>
              </a:rPr>
              <a:t>V/Q</a:t>
            </a:r>
            <a:r>
              <a:rPr lang="en-US" altLang="en-US" smtClean="0"/>
              <a:t> mismatch.</a:t>
            </a:r>
          </a:p>
          <a:p>
            <a:pPr marL="439165" lvl="1" indent="-108644"/>
            <a:r>
              <a:rPr lang="en-US" altLang="en-US" smtClean="0"/>
              <a:t>On the left, </a:t>
            </a:r>
            <a:r>
              <a:rPr lang="en-US" altLang="en-US" smtClean="0">
                <a:latin typeface="ArialCV" charset="0"/>
              </a:rPr>
              <a:t>V/Q</a:t>
            </a:r>
            <a:r>
              <a:rPr lang="en-US" altLang="en-US" smtClean="0"/>
              <a:t> &lt;1 (low ventilation and normal perfusion) </a:t>
            </a:r>
          </a:p>
          <a:p>
            <a:pPr marL="439165" lvl="1" indent="-108644"/>
            <a:r>
              <a:rPr lang="en-US" altLang="en-US" smtClean="0"/>
              <a:t>In the center, </a:t>
            </a:r>
            <a:r>
              <a:rPr lang="en-US" altLang="en-US" smtClean="0">
                <a:latin typeface="ArialCV" charset="0"/>
              </a:rPr>
              <a:t>V/Q</a:t>
            </a:r>
            <a:r>
              <a:rPr lang="en-US" altLang="en-US" smtClean="0"/>
              <a:t> &gt;1 (high ventilation and diminished perfusion—dead space) </a:t>
            </a:r>
          </a:p>
          <a:p>
            <a:pPr marL="439165" lvl="1" indent="-108644"/>
            <a:r>
              <a:rPr lang="en-US" altLang="en-US" smtClean="0"/>
              <a:t>On the right, </a:t>
            </a:r>
            <a:r>
              <a:rPr lang="en-US" altLang="en-US" smtClean="0">
                <a:latin typeface="ArialCV" charset="0"/>
              </a:rPr>
              <a:t>V/Q</a:t>
            </a:r>
            <a:r>
              <a:rPr lang="en-US" altLang="en-US" smtClean="0"/>
              <a:t> ~ 1 (adequate ventilation and perfusion)</a:t>
            </a:r>
          </a:p>
          <a:p>
            <a:pPr>
              <a:spcBef>
                <a:spcPct val="0"/>
              </a:spcBef>
            </a:pPr>
            <a:endParaRPr lang="en-US" altLang="en-US" smtClean="0"/>
          </a:p>
          <a:p>
            <a:pPr>
              <a:spcBef>
                <a:spcPct val="0"/>
              </a:spcBef>
            </a:pPr>
            <a:r>
              <a:rPr lang="en-US" altLang="en-US" smtClean="0"/>
              <a:t>Oxygen supplementation can often overcome the hypoxemia that occurs when </a:t>
            </a:r>
            <a:r>
              <a:rPr lang="en-US" altLang="en-US" smtClean="0">
                <a:latin typeface="ArialCV" charset="0"/>
              </a:rPr>
              <a:t>V/Q</a:t>
            </a:r>
            <a:r>
              <a:rPr lang="en-US" altLang="en-US" smtClean="0"/>
              <a:t> is decreased, but when the </a:t>
            </a:r>
            <a:r>
              <a:rPr lang="en-US" altLang="en-US" smtClean="0">
                <a:latin typeface="ArialCV" charset="0"/>
              </a:rPr>
              <a:t>V/Q</a:t>
            </a:r>
            <a:r>
              <a:rPr lang="en-US" altLang="en-US" smtClean="0"/>
              <a:t> is high—as occurs in overventilation—PaO</a:t>
            </a:r>
            <a:r>
              <a:rPr lang="en-US" altLang="en-US" baseline="-25000" smtClean="0"/>
              <a:t>2 </a:t>
            </a:r>
            <a:r>
              <a:rPr lang="en-US" altLang="en-US" smtClean="0"/>
              <a:t>will only increase slightly.</a:t>
            </a:r>
            <a:endParaRPr lang="en-US" altLang="en-US" baseline="30000" smtClean="0"/>
          </a:p>
        </p:txBody>
      </p:sp>
      <p:sp>
        <p:nvSpPr>
          <p:cNvPr id="87045" name="Rectangle 10"/>
          <p:cNvSpPr>
            <a:spLocks noChangeArrowheads="1"/>
          </p:cNvSpPr>
          <p:nvPr/>
        </p:nvSpPr>
        <p:spPr bwMode="auto">
          <a:xfrm>
            <a:off x="2344408" y="7344279"/>
            <a:ext cx="184083" cy="37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8" rIns="91418" bIns="45708" anchor="ctr">
            <a:spAutoFit/>
          </a:bodyPr>
          <a:lstStyle>
            <a:lvl1pPr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algn="ctr"/>
            <a:endParaRPr lang="en-US" altLang="en-US" sz="1800"/>
          </a:p>
        </p:txBody>
      </p:sp>
      <p:sp>
        <p:nvSpPr>
          <p:cNvPr id="87046" name="Text Box 11"/>
          <p:cNvSpPr txBox="1">
            <a:spLocks noChangeArrowheads="1"/>
          </p:cNvSpPr>
          <p:nvPr/>
        </p:nvSpPr>
        <p:spPr bwMode="auto">
          <a:xfrm>
            <a:off x="924984" y="7952972"/>
            <a:ext cx="5420585" cy="127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spAutoFit/>
          </a:bodyPr>
          <a:lstStyle>
            <a:lvl1pPr marL="195263" indent="-195263"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References</a:t>
            </a:r>
          </a:p>
          <a:p>
            <a:pPr eaLnBrk="1" hangingPunct="1">
              <a:buFontTx/>
              <a:buAutoNum type="arabicPeriod"/>
            </a:pPr>
            <a:r>
              <a:rPr lang="en-US" altLang="en-US" sz="1100"/>
              <a:t>Kinsella JP. Inhaled nitric oxide in the term newborn. </a:t>
            </a:r>
            <a:r>
              <a:rPr lang="en-US" altLang="en-US" sz="1100" i="1"/>
              <a:t>Early Hum Dev.</a:t>
            </a:r>
            <a:r>
              <a:rPr lang="en-US" altLang="en-US" sz="1100"/>
              <a:t> 2008;84:709-716. </a:t>
            </a:r>
          </a:p>
          <a:p>
            <a:pPr eaLnBrk="1" hangingPunct="1">
              <a:buFontTx/>
              <a:buAutoNum type="arabicPeriod"/>
            </a:pPr>
            <a:r>
              <a:rPr lang="en-US" altLang="en-US" sz="1100"/>
              <a:t>Carlo WA, DiFiore JM. Assessment of pulmonary function. In: Martin RJ, Fanaroff AA, Walsh MC, eds. </a:t>
            </a:r>
            <a:r>
              <a:rPr lang="en-US" altLang="en-US" sz="1100" i="1"/>
              <a:t>Fanaroff and</a:t>
            </a:r>
            <a:r>
              <a:rPr lang="en-US" altLang="en-US" sz="1100"/>
              <a:t> </a:t>
            </a:r>
            <a:r>
              <a:rPr lang="en-US" altLang="en-US" sz="1100" i="1"/>
              <a:t>Martin’s Neonatal-Perinatal Medicine: Disease of the Fetus and Infant.</a:t>
            </a:r>
            <a:r>
              <a:rPr lang="en-US" altLang="en-US" sz="1100"/>
              <a:t> 8th ed. Philadelphia, PA: Mosby Elsevier; 2006:1087-1097.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42C1C655-E806-43DB-B845-A2DF7AD22E99}" type="slidenum">
              <a:rPr lang="en-US" altLang="en-US" sz="1100"/>
              <a:pPr eaLnBrk="1" hangingPunct="1"/>
              <a:t>16</a:t>
            </a:fld>
            <a:endParaRPr lang="en-US" altLang="en-US" sz="1100"/>
          </a:p>
        </p:txBody>
      </p:sp>
      <p:sp>
        <p:nvSpPr>
          <p:cNvPr id="75779"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xfrm>
            <a:off x="961496" y="4393041"/>
            <a:ext cx="5364295" cy="280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50" rIns="91101" bIns="45550"/>
          <a:lstStyle/>
          <a:p>
            <a:pPr eaLnBrk="1" hangingPunct="1">
              <a:lnSpc>
                <a:spcPct val="90000"/>
              </a:lnSpc>
              <a:spcBef>
                <a:spcPct val="0"/>
              </a:spcBef>
            </a:pPr>
            <a:r>
              <a:rPr lang="en-US" altLang="en-US" sz="1100">
                <a:ea typeface="ＭＳ Ｐゴシック" pitchFamily="34" charset="-128"/>
              </a:rPr>
              <a:t>HRF is a relative deficiency of oxygen, often associated with insufficient ventilation. This deficiency can be reflected by progressive respiratory and metabolic acidosis and remains a persistent challenge in the management of some newborns.</a:t>
            </a:r>
          </a:p>
          <a:p>
            <a:pPr eaLnBrk="1" hangingPunct="1">
              <a:lnSpc>
                <a:spcPct val="90000"/>
              </a:lnSpc>
              <a:spcBef>
                <a:spcPct val="0"/>
              </a:spcBef>
            </a:pPr>
            <a:r>
              <a:rPr lang="en-US" altLang="en-US" sz="1100">
                <a:ea typeface="ＭＳ Ｐゴシック" pitchFamily="34" charset="-128"/>
              </a:rPr>
              <a:t> </a:t>
            </a:r>
          </a:p>
          <a:p>
            <a:pPr eaLnBrk="1" hangingPunct="1">
              <a:lnSpc>
                <a:spcPct val="90000"/>
              </a:lnSpc>
              <a:spcBef>
                <a:spcPct val="0"/>
              </a:spcBef>
            </a:pPr>
            <a:r>
              <a:rPr lang="en-US" altLang="en-US" sz="1100">
                <a:ea typeface="ＭＳ Ｐゴシック" pitchFamily="34" charset="-128"/>
              </a:rPr>
              <a:t>The overall scope of the problem was described in a large cohort study by Angus et al, who found that the overall incidence of HRF in very low, low, and normal birth weight infants, as measured by the overall rate of mechanical ventilation, was 18 per 1000 live births. This rate was 100-fold greater in very low birth weight infants (700 to 800 g at birth) and was also greater in males and blacks (20 and 29 per 1000, respectively).</a:t>
            </a:r>
            <a:r>
              <a:rPr lang="en-US" altLang="en-US" sz="1100" baseline="30000">
                <a:ea typeface="ＭＳ Ｐゴシック" pitchFamily="34" charset="-128"/>
              </a:rPr>
              <a:t>1 </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Overall mortality rates ranged from approximately 10% to 15% at lower and higher level hospitals, respectively. The higher rates observed at higher level hospitals reflect a patient population that typically has more severe illness, as reflected by higher rates of infection, major congenital abnormalities, and hospital mortality.</a:t>
            </a:r>
            <a:r>
              <a:rPr lang="en-US" altLang="en-US" sz="1100" baseline="30000">
                <a:ea typeface="ＭＳ Ｐゴシック" pitchFamily="34" charset="-128"/>
              </a:rPr>
              <a:t>1</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In a separate study, HRF patients were found at follow-up at 5 to 11 years of age to have a higher frequency of learning disabilities, require more remedial help, and have higher rates of sensorineural hearing loss than a matched control group.</a:t>
            </a:r>
            <a:r>
              <a:rPr lang="en-US" altLang="en-US" sz="1100" baseline="30000">
                <a:ea typeface="ＭＳ Ｐゴシック" pitchFamily="34" charset="-128"/>
              </a:rPr>
              <a:t>2</a:t>
            </a:r>
          </a:p>
          <a:p>
            <a:pPr eaLnBrk="1" hangingPunct="1">
              <a:lnSpc>
                <a:spcPct val="90000"/>
              </a:lnSpc>
              <a:spcBef>
                <a:spcPct val="0"/>
              </a:spcBef>
            </a:pPr>
            <a:endParaRPr lang="en-US" altLang="en-US" sz="1000">
              <a:ea typeface="ＭＳ Ｐゴシック" pitchFamily="34" charset="-128"/>
            </a:endParaRPr>
          </a:p>
        </p:txBody>
      </p:sp>
      <p:sp>
        <p:nvSpPr>
          <p:cNvPr id="75781" name="Rectangle 20"/>
          <p:cNvSpPr>
            <a:spLocks noChangeArrowheads="1"/>
          </p:cNvSpPr>
          <p:nvPr/>
        </p:nvSpPr>
        <p:spPr bwMode="auto">
          <a:xfrm>
            <a:off x="934111" y="7723944"/>
            <a:ext cx="5581849" cy="14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0" tIns="46423" rIns="92850" bIns="46423">
            <a:spAutoFit/>
          </a:bodyPr>
          <a:lstStyle>
            <a:lvl1pPr marL="234950" indent="-234950" defTabSz="958850" eaLnBrk="0" hangingPunct="0">
              <a:tabLst>
                <a:tab pos="234950" algn="l"/>
              </a:tabLst>
              <a:defRPr sz="1000">
                <a:solidFill>
                  <a:schemeClr val="tx1"/>
                </a:solidFill>
                <a:latin typeface="Arial" pitchFamily="34" charset="0"/>
                <a:cs typeface="Arial" pitchFamily="34" charset="0"/>
              </a:defRPr>
            </a:lvl1pPr>
            <a:lvl2pPr marL="742950" indent="-285750" defTabSz="958850" eaLnBrk="0" hangingPunct="0">
              <a:tabLst>
                <a:tab pos="234950" algn="l"/>
              </a:tabLst>
              <a:defRPr sz="1000">
                <a:solidFill>
                  <a:schemeClr val="tx1"/>
                </a:solidFill>
                <a:latin typeface="Arial" pitchFamily="34" charset="0"/>
                <a:cs typeface="Arial" pitchFamily="34" charset="0"/>
              </a:defRPr>
            </a:lvl2pPr>
            <a:lvl3pPr marL="1143000" indent="-228600" defTabSz="958850" eaLnBrk="0" hangingPunct="0">
              <a:tabLst>
                <a:tab pos="234950" algn="l"/>
              </a:tabLst>
              <a:defRPr sz="1000">
                <a:solidFill>
                  <a:schemeClr val="tx1"/>
                </a:solidFill>
                <a:latin typeface="Arial" pitchFamily="34" charset="0"/>
                <a:cs typeface="Arial" pitchFamily="34" charset="0"/>
              </a:defRPr>
            </a:lvl3pPr>
            <a:lvl4pPr marL="1600200" indent="-228600" defTabSz="958850" eaLnBrk="0" hangingPunct="0">
              <a:tabLst>
                <a:tab pos="234950" algn="l"/>
              </a:tabLst>
              <a:defRPr sz="1000">
                <a:solidFill>
                  <a:schemeClr val="tx1"/>
                </a:solidFill>
                <a:latin typeface="Arial" pitchFamily="34" charset="0"/>
                <a:cs typeface="Arial" pitchFamily="34" charset="0"/>
              </a:defRPr>
            </a:lvl4pPr>
            <a:lvl5pPr marL="2057400" indent="-228600" defTabSz="958850" eaLnBrk="0" hangingPunct="0">
              <a:tabLst>
                <a:tab pos="234950" algn="l"/>
              </a:tabLst>
              <a:defRPr sz="1000">
                <a:solidFill>
                  <a:schemeClr val="tx1"/>
                </a:solidFill>
                <a:latin typeface="Arial" pitchFamily="34" charset="0"/>
                <a:cs typeface="Arial" pitchFamily="34" charset="0"/>
              </a:defRPr>
            </a:lvl5pPr>
            <a:lvl6pPr marL="25146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6pPr>
            <a:lvl7pPr marL="29718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7pPr>
            <a:lvl8pPr marL="34290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8pPr>
            <a:lvl9pPr marL="38862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9pPr>
          </a:lstStyle>
          <a:p>
            <a:r>
              <a:rPr lang="en-US" altLang="en-US" b="1"/>
              <a:t>References</a:t>
            </a:r>
          </a:p>
          <a:p>
            <a:r>
              <a:rPr lang="en-US" altLang="en-US"/>
              <a:t>1.	Angus DC, Linde-Zwirble WT, Clermont G, Griffin MF, Clark RH. Epidemiology of neonatal respiratory failure in the United States: projections from California and New York. </a:t>
            </a:r>
            <a:r>
              <a:rPr lang="en-US" altLang="en-US" i="1"/>
              <a:t>Am J Respir Crit Care Med</a:t>
            </a:r>
            <a:r>
              <a:rPr lang="en-US" altLang="en-US"/>
              <a:t>. 2001;164:1154-1160.</a:t>
            </a:r>
          </a:p>
          <a:p>
            <a:pPr>
              <a:buFontTx/>
              <a:buAutoNum type="arabicPeriod" startAt="2"/>
            </a:pPr>
            <a:r>
              <a:rPr lang="en-US" altLang="en-US"/>
              <a:t>Eriksen V, Nielsen LH, Klokker M, Greisen G. Follow-up of 5- to 11-year-old children treated for persistent pulmonary hypertension of the newborn. </a:t>
            </a:r>
            <a:r>
              <a:rPr lang="en-US" altLang="en-US" i="1"/>
              <a:t>Acta Paediatr</a:t>
            </a:r>
            <a:r>
              <a:rPr lang="en-US" altLang="en-US"/>
              <a:t>. 2009;98:304-309.</a:t>
            </a:r>
          </a:p>
          <a:p>
            <a:r>
              <a:rPr lang="en-US" altLang="en-US"/>
              <a:t>3.	Lipkin PH, Davidson D, Spivak L, Straube R, Rhines J, Chang CT; I-NO/PPHN Study Group. Neurodevelopmental and medical outcomes of persistent pulmonary hypertension in term newborns treated with nitric oxide. </a:t>
            </a:r>
            <a:r>
              <a:rPr lang="en-US" altLang="en-US" i="1"/>
              <a:t>J Pediatr</a:t>
            </a:r>
            <a:r>
              <a:rPr lang="en-US" altLang="en-US"/>
              <a:t>. 2002;140:306-310.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42C1C655-E806-43DB-B845-A2DF7AD22E99}" type="slidenum">
              <a:rPr lang="en-US" altLang="en-US" sz="1100"/>
              <a:pPr eaLnBrk="1" hangingPunct="1"/>
              <a:t>17</a:t>
            </a:fld>
            <a:endParaRPr lang="en-US" altLang="en-US" sz="1100"/>
          </a:p>
        </p:txBody>
      </p:sp>
      <p:sp>
        <p:nvSpPr>
          <p:cNvPr id="75779"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xfrm>
            <a:off x="961496" y="4393041"/>
            <a:ext cx="5364295" cy="280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50" rIns="91101" bIns="45550"/>
          <a:lstStyle/>
          <a:p>
            <a:pPr eaLnBrk="1" hangingPunct="1">
              <a:lnSpc>
                <a:spcPct val="90000"/>
              </a:lnSpc>
              <a:spcBef>
                <a:spcPct val="0"/>
              </a:spcBef>
            </a:pPr>
            <a:r>
              <a:rPr lang="en-US" altLang="en-US" sz="1100">
                <a:ea typeface="ＭＳ Ｐゴシック" pitchFamily="34" charset="-128"/>
              </a:rPr>
              <a:t>HRF is a relative deficiency of oxygen, often associated with insufficient ventilation. This deficiency can be reflected by progressive respiratory and metabolic acidosis and remains a persistent challenge in the management of some newborns.</a:t>
            </a:r>
          </a:p>
          <a:p>
            <a:pPr eaLnBrk="1" hangingPunct="1">
              <a:lnSpc>
                <a:spcPct val="90000"/>
              </a:lnSpc>
              <a:spcBef>
                <a:spcPct val="0"/>
              </a:spcBef>
            </a:pPr>
            <a:r>
              <a:rPr lang="en-US" altLang="en-US" sz="1100">
                <a:ea typeface="ＭＳ Ｐゴシック" pitchFamily="34" charset="-128"/>
              </a:rPr>
              <a:t> </a:t>
            </a:r>
          </a:p>
          <a:p>
            <a:pPr eaLnBrk="1" hangingPunct="1">
              <a:lnSpc>
                <a:spcPct val="90000"/>
              </a:lnSpc>
              <a:spcBef>
                <a:spcPct val="0"/>
              </a:spcBef>
            </a:pPr>
            <a:r>
              <a:rPr lang="en-US" altLang="en-US" sz="1100">
                <a:ea typeface="ＭＳ Ｐゴシック" pitchFamily="34" charset="-128"/>
              </a:rPr>
              <a:t>The overall scope of the problem was described in a large cohort study by Angus et al, who found that the overall incidence of HRF in very low, low, and normal birth weight infants, as measured by the overall rate of mechanical ventilation, was 18 per 1000 live births. This rate was 100-fold greater in very low birth weight infants (700 to 800 g at birth) and was also greater in males and blacks (20 and 29 per 1000, respectively).</a:t>
            </a:r>
            <a:r>
              <a:rPr lang="en-US" altLang="en-US" sz="1100" baseline="30000">
                <a:ea typeface="ＭＳ Ｐゴシック" pitchFamily="34" charset="-128"/>
              </a:rPr>
              <a:t>1 </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Overall mortality rates ranged from approximately 10% to 15% at lower and higher level hospitals, respectively. The higher rates observed at higher level hospitals reflect a patient population that typically has more severe illness, as reflected by higher rates of infection, major congenital abnormalities, and hospital mortality.</a:t>
            </a:r>
            <a:r>
              <a:rPr lang="en-US" altLang="en-US" sz="1100" baseline="30000">
                <a:ea typeface="ＭＳ Ｐゴシック" pitchFamily="34" charset="-128"/>
              </a:rPr>
              <a:t>1</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In a separate study, HRF patients were found at follow-up at 5 to 11 years of age to have a higher frequency of learning disabilities, require more remedial help, and have higher rates of sensorineural hearing loss than a matched control group.</a:t>
            </a:r>
            <a:r>
              <a:rPr lang="en-US" altLang="en-US" sz="1100" baseline="30000">
                <a:ea typeface="ＭＳ Ｐゴシック" pitchFamily="34" charset="-128"/>
              </a:rPr>
              <a:t>2</a:t>
            </a:r>
          </a:p>
          <a:p>
            <a:pPr eaLnBrk="1" hangingPunct="1">
              <a:lnSpc>
                <a:spcPct val="90000"/>
              </a:lnSpc>
              <a:spcBef>
                <a:spcPct val="0"/>
              </a:spcBef>
            </a:pPr>
            <a:endParaRPr lang="en-US" altLang="en-US" sz="1000">
              <a:ea typeface="ＭＳ Ｐゴシック" pitchFamily="34" charset="-128"/>
            </a:endParaRPr>
          </a:p>
        </p:txBody>
      </p:sp>
      <p:sp>
        <p:nvSpPr>
          <p:cNvPr id="75781" name="Rectangle 20"/>
          <p:cNvSpPr>
            <a:spLocks noChangeArrowheads="1"/>
          </p:cNvSpPr>
          <p:nvPr/>
        </p:nvSpPr>
        <p:spPr bwMode="auto">
          <a:xfrm>
            <a:off x="934111" y="7723944"/>
            <a:ext cx="5581849" cy="14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0" tIns="46423" rIns="92850" bIns="46423">
            <a:spAutoFit/>
          </a:bodyPr>
          <a:lstStyle>
            <a:lvl1pPr marL="234950" indent="-234950" defTabSz="958850" eaLnBrk="0" hangingPunct="0">
              <a:tabLst>
                <a:tab pos="234950" algn="l"/>
              </a:tabLst>
              <a:defRPr sz="1000">
                <a:solidFill>
                  <a:schemeClr val="tx1"/>
                </a:solidFill>
                <a:latin typeface="Arial" pitchFamily="34" charset="0"/>
                <a:cs typeface="Arial" pitchFamily="34" charset="0"/>
              </a:defRPr>
            </a:lvl1pPr>
            <a:lvl2pPr marL="742950" indent="-285750" defTabSz="958850" eaLnBrk="0" hangingPunct="0">
              <a:tabLst>
                <a:tab pos="234950" algn="l"/>
              </a:tabLst>
              <a:defRPr sz="1000">
                <a:solidFill>
                  <a:schemeClr val="tx1"/>
                </a:solidFill>
                <a:latin typeface="Arial" pitchFamily="34" charset="0"/>
                <a:cs typeface="Arial" pitchFamily="34" charset="0"/>
              </a:defRPr>
            </a:lvl2pPr>
            <a:lvl3pPr marL="1143000" indent="-228600" defTabSz="958850" eaLnBrk="0" hangingPunct="0">
              <a:tabLst>
                <a:tab pos="234950" algn="l"/>
              </a:tabLst>
              <a:defRPr sz="1000">
                <a:solidFill>
                  <a:schemeClr val="tx1"/>
                </a:solidFill>
                <a:latin typeface="Arial" pitchFamily="34" charset="0"/>
                <a:cs typeface="Arial" pitchFamily="34" charset="0"/>
              </a:defRPr>
            </a:lvl3pPr>
            <a:lvl4pPr marL="1600200" indent="-228600" defTabSz="958850" eaLnBrk="0" hangingPunct="0">
              <a:tabLst>
                <a:tab pos="234950" algn="l"/>
              </a:tabLst>
              <a:defRPr sz="1000">
                <a:solidFill>
                  <a:schemeClr val="tx1"/>
                </a:solidFill>
                <a:latin typeface="Arial" pitchFamily="34" charset="0"/>
                <a:cs typeface="Arial" pitchFamily="34" charset="0"/>
              </a:defRPr>
            </a:lvl4pPr>
            <a:lvl5pPr marL="2057400" indent="-228600" defTabSz="958850" eaLnBrk="0" hangingPunct="0">
              <a:tabLst>
                <a:tab pos="234950" algn="l"/>
              </a:tabLst>
              <a:defRPr sz="1000">
                <a:solidFill>
                  <a:schemeClr val="tx1"/>
                </a:solidFill>
                <a:latin typeface="Arial" pitchFamily="34" charset="0"/>
                <a:cs typeface="Arial" pitchFamily="34" charset="0"/>
              </a:defRPr>
            </a:lvl5pPr>
            <a:lvl6pPr marL="25146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6pPr>
            <a:lvl7pPr marL="29718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7pPr>
            <a:lvl8pPr marL="34290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8pPr>
            <a:lvl9pPr marL="38862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9pPr>
          </a:lstStyle>
          <a:p>
            <a:r>
              <a:rPr lang="en-US" altLang="en-US" b="1"/>
              <a:t>References</a:t>
            </a:r>
          </a:p>
          <a:p>
            <a:r>
              <a:rPr lang="en-US" altLang="en-US"/>
              <a:t>1.	Angus DC, Linde-Zwirble WT, Clermont G, Griffin MF, Clark RH. Epidemiology of neonatal respiratory failure in the United States: projections from California and New York. </a:t>
            </a:r>
            <a:r>
              <a:rPr lang="en-US" altLang="en-US" i="1"/>
              <a:t>Am J Respir Crit Care Med</a:t>
            </a:r>
            <a:r>
              <a:rPr lang="en-US" altLang="en-US"/>
              <a:t>. 2001;164:1154-1160.</a:t>
            </a:r>
          </a:p>
          <a:p>
            <a:pPr>
              <a:buFontTx/>
              <a:buAutoNum type="arabicPeriod" startAt="2"/>
            </a:pPr>
            <a:r>
              <a:rPr lang="en-US" altLang="en-US"/>
              <a:t>Eriksen V, Nielsen LH, Klokker M, Greisen G. Follow-up of 5- to 11-year-old children treated for persistent pulmonary hypertension of the newborn. </a:t>
            </a:r>
            <a:r>
              <a:rPr lang="en-US" altLang="en-US" i="1"/>
              <a:t>Acta Paediatr</a:t>
            </a:r>
            <a:r>
              <a:rPr lang="en-US" altLang="en-US"/>
              <a:t>. 2009;98:304-309.</a:t>
            </a:r>
          </a:p>
          <a:p>
            <a:r>
              <a:rPr lang="en-US" altLang="en-US"/>
              <a:t>3.	Lipkin PH, Davidson D, Spivak L, Straube R, Rhines J, Chang CT; I-NO/PPHN Study Group. Neurodevelopmental and medical outcomes of persistent pulmonary hypertension in term newborns treated with nitric oxide. </a:t>
            </a:r>
            <a:r>
              <a:rPr lang="en-US" altLang="en-US" i="1"/>
              <a:t>J Pediatr</a:t>
            </a:r>
            <a:r>
              <a:rPr lang="en-US" altLang="en-US"/>
              <a:t>. 2002;140:306-310.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18</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19</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73088"/>
            <a:ext cx="5578475" cy="4183062"/>
          </a:xfrm>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ＭＳ Ｐゴシック" charset="0"/>
              </a:rPr>
              <a:t>While optimizing lung volume is the first step in recruiting the lung, care must be taken to achieve atelectasis reversal without causing </a:t>
            </a:r>
            <a:r>
              <a:rPr lang="en-US" dirty="0" err="1" smtClean="0">
                <a:latin typeface="Arial" charset="0"/>
                <a:cs typeface="ＭＳ Ｐゴシック" charset="0"/>
              </a:rPr>
              <a:t>overdistention</a:t>
            </a:r>
            <a:r>
              <a:rPr lang="en-US" dirty="0" smtClean="0">
                <a:latin typeface="Arial" charset="0"/>
                <a:cs typeface="ＭＳ Ｐゴシック" charset="0"/>
              </a:rPr>
              <a:t>. Indeed, extremes of </a:t>
            </a:r>
            <a:r>
              <a:rPr lang="en-US" dirty="0" err="1" smtClean="0">
                <a:latin typeface="Arial" charset="0"/>
                <a:cs typeface="ＭＳ Ｐゴシック" charset="0"/>
              </a:rPr>
              <a:t>overinflation</a:t>
            </a:r>
            <a:r>
              <a:rPr lang="en-US" dirty="0" smtClean="0">
                <a:latin typeface="Arial" charset="0"/>
                <a:cs typeface="ＭＳ Ｐゴシック" charset="0"/>
              </a:rPr>
              <a:t> and </a:t>
            </a:r>
            <a:r>
              <a:rPr lang="en-US" dirty="0" err="1" smtClean="0">
                <a:latin typeface="Arial" charset="0"/>
                <a:cs typeface="ＭＳ Ｐゴシック" charset="0"/>
              </a:rPr>
              <a:t>underinflation</a:t>
            </a:r>
            <a:r>
              <a:rPr lang="en-US" dirty="0" smtClean="0">
                <a:latin typeface="Arial" charset="0"/>
                <a:cs typeface="ＭＳ Ｐゴシック" charset="0"/>
              </a:rPr>
              <a:t> must be avoided, as they alter autonomic tone and increase PVR.</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Increases in PVR and pulmonary artery pressure associated with hyperinflation impede right ventricular ejection. Moreover, in what has been called the zone of </a:t>
            </a:r>
            <a:r>
              <a:rPr lang="en-US" dirty="0" err="1" smtClean="0">
                <a:latin typeface="Arial" charset="0"/>
                <a:cs typeface="ＭＳ Ｐゴシック" charset="0"/>
              </a:rPr>
              <a:t>overdistention</a:t>
            </a:r>
            <a:r>
              <a:rPr lang="en-US" dirty="0" smtClean="0">
                <a:latin typeface="Arial" charset="0"/>
                <a:cs typeface="ＭＳ Ｐゴシック" charset="0"/>
              </a:rPr>
              <a:t>, lung injury can occur as a result of edema from fluid accumulation, surfactant degradation, high oxygen exposure, and mechanical disruption.</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Reduction in lung volume precipitates hypoxia and stimulates increased vasomotor tone by hypoxic pulmonary vasoconstriction. Additionally, lung injury can result from direct trauma of repeated closure and </a:t>
            </a:r>
            <a:r>
              <a:rPr lang="en-US" dirty="0" err="1" smtClean="0">
                <a:latin typeface="Arial" charset="0"/>
                <a:cs typeface="ＭＳ Ｐゴシック" charset="0"/>
              </a:rPr>
              <a:t>reexpansion</a:t>
            </a:r>
            <a:r>
              <a:rPr lang="en-US" dirty="0" smtClean="0">
                <a:latin typeface="Arial" charset="0"/>
                <a:cs typeface="ＭＳ Ｐゴシック" charset="0"/>
              </a:rPr>
              <a:t> of airways and alveoli, stimulation of the lung</a:t>
            </a:r>
            <a:r>
              <a:rPr lang="ja-JP" altLang="en-US" dirty="0" smtClean="0">
                <a:latin typeface="Arial" charset="0"/>
                <a:cs typeface="ＭＳ Ｐゴシック" charset="0"/>
              </a:rPr>
              <a:t>’</a:t>
            </a:r>
            <a:r>
              <a:rPr lang="en-US" altLang="ja-JP" dirty="0" smtClean="0">
                <a:latin typeface="Arial" charset="0"/>
                <a:cs typeface="ＭＳ Ｐゴシック" charset="0"/>
              </a:rPr>
              <a:t>s inflammatory response, inhibition of surfactant, and the effects of local hypoxemia and compensatory overexpansion of the rest of the lung as the lung </a:t>
            </a:r>
            <a:r>
              <a:rPr lang="ja-JP" altLang="en-US" dirty="0" smtClean="0">
                <a:latin typeface="Arial" charset="0"/>
                <a:cs typeface="ＭＳ Ｐゴシック" charset="0"/>
              </a:rPr>
              <a:t>“</a:t>
            </a:r>
            <a:r>
              <a:rPr lang="en-US" altLang="ja-JP" dirty="0" smtClean="0">
                <a:latin typeface="Arial" charset="0"/>
                <a:cs typeface="ＭＳ Ｐゴシック" charset="0"/>
              </a:rPr>
              <a:t>shrinks.</a:t>
            </a:r>
            <a:r>
              <a:rPr lang="ja-JP" altLang="en-US" dirty="0" smtClean="0">
                <a:latin typeface="Arial" charset="0"/>
                <a:cs typeface="ＭＳ Ｐゴシック" charset="0"/>
              </a:rPr>
              <a:t>”</a:t>
            </a:r>
            <a:r>
              <a:rPr lang="en-US" altLang="ja-JP" dirty="0" smtClean="0">
                <a:latin typeface="Arial" charset="0"/>
                <a:cs typeface="ＭＳ Ｐゴシック" charset="0"/>
              </a:rPr>
              <a:t> </a:t>
            </a: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20</a:t>
            </a:fld>
            <a:endParaRPr lang="en-US" dirty="0"/>
          </a:p>
        </p:txBody>
      </p:sp>
    </p:spTree>
    <p:extLst>
      <p:ext uri="{BB962C8B-B14F-4D97-AF65-F5344CB8AC3E}">
        <p14:creationId xmlns:p14="http://schemas.microsoft.com/office/powerpoint/2010/main" val="324780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73088"/>
            <a:ext cx="5578475" cy="4183062"/>
          </a:xfrm>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ＭＳ Ｐゴシック" charset="0"/>
              </a:rPr>
              <a:t>The bottom line is that PVR can increase at both low and high lung volumes and thus ventilator strategies should seek to avoid these extremes. Both conditions can lead to progressive lung injury that arises not from the disease itself but from well-intentioned interventions.</a:t>
            </a:r>
          </a:p>
        </p:txBody>
      </p:sp>
      <p:sp>
        <p:nvSpPr>
          <p:cNvPr id="4" name="Slide Number Placeholder 3"/>
          <p:cNvSpPr>
            <a:spLocks noGrp="1"/>
          </p:cNvSpPr>
          <p:nvPr>
            <p:ph type="sldNum" sz="quarter" idx="10"/>
          </p:nvPr>
        </p:nvSpPr>
        <p:spPr/>
        <p:txBody>
          <a:bodyPr/>
          <a:lstStyle/>
          <a:p>
            <a:fld id="{FD8A526D-7035-A348-BF03-18A2295D1BE9}" type="slidenum">
              <a:rPr lang="en-US" smtClean="0"/>
              <a:pPr/>
              <a:t>21</a:t>
            </a:fld>
            <a:endParaRPr lang="en-US" dirty="0"/>
          </a:p>
        </p:txBody>
      </p:sp>
    </p:spTree>
    <p:extLst>
      <p:ext uri="{BB962C8B-B14F-4D97-AF65-F5344CB8AC3E}">
        <p14:creationId xmlns:p14="http://schemas.microsoft.com/office/powerpoint/2010/main" val="354875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42C1C655-E806-43DB-B845-A2DF7AD22E99}" type="slidenum">
              <a:rPr lang="en-US" altLang="en-US" sz="1100"/>
              <a:pPr eaLnBrk="1" hangingPunct="1"/>
              <a:t>22</a:t>
            </a:fld>
            <a:endParaRPr lang="en-US" altLang="en-US" sz="1100"/>
          </a:p>
        </p:txBody>
      </p:sp>
      <p:sp>
        <p:nvSpPr>
          <p:cNvPr id="75779"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xfrm>
            <a:off x="961496" y="4393041"/>
            <a:ext cx="5364295" cy="280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50" rIns="91101" bIns="45550"/>
          <a:lstStyle/>
          <a:p>
            <a:pPr eaLnBrk="1" hangingPunct="1">
              <a:lnSpc>
                <a:spcPct val="90000"/>
              </a:lnSpc>
              <a:spcBef>
                <a:spcPct val="0"/>
              </a:spcBef>
            </a:pPr>
            <a:r>
              <a:rPr lang="en-US" altLang="en-US" sz="1100">
                <a:ea typeface="ＭＳ Ｐゴシック" pitchFamily="34" charset="-128"/>
              </a:rPr>
              <a:t>HRF is a relative deficiency of oxygen, often associated with insufficient ventilation. This deficiency can be reflected by progressive respiratory and metabolic acidosis and remains a persistent challenge in the management of some newborns.</a:t>
            </a:r>
          </a:p>
          <a:p>
            <a:pPr eaLnBrk="1" hangingPunct="1">
              <a:lnSpc>
                <a:spcPct val="90000"/>
              </a:lnSpc>
              <a:spcBef>
                <a:spcPct val="0"/>
              </a:spcBef>
            </a:pPr>
            <a:r>
              <a:rPr lang="en-US" altLang="en-US" sz="1100">
                <a:ea typeface="ＭＳ Ｐゴシック" pitchFamily="34" charset="-128"/>
              </a:rPr>
              <a:t> </a:t>
            </a:r>
          </a:p>
          <a:p>
            <a:pPr eaLnBrk="1" hangingPunct="1">
              <a:lnSpc>
                <a:spcPct val="90000"/>
              </a:lnSpc>
              <a:spcBef>
                <a:spcPct val="0"/>
              </a:spcBef>
            </a:pPr>
            <a:r>
              <a:rPr lang="en-US" altLang="en-US" sz="1100">
                <a:ea typeface="ＭＳ Ｐゴシック" pitchFamily="34" charset="-128"/>
              </a:rPr>
              <a:t>The overall scope of the problem was described in a large cohort study by Angus et al, who found that the overall incidence of HRF in very low, low, and normal birth weight infants, as measured by the overall rate of mechanical ventilation, was 18 per 1000 live births. This rate was 100-fold greater in very low birth weight infants (700 to 800 g at birth) and was also greater in males and blacks (20 and 29 per 1000, respectively).</a:t>
            </a:r>
            <a:r>
              <a:rPr lang="en-US" altLang="en-US" sz="1100" baseline="30000">
                <a:ea typeface="ＭＳ Ｐゴシック" pitchFamily="34" charset="-128"/>
              </a:rPr>
              <a:t>1 </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Overall mortality rates ranged from approximately 10% to 15% at lower and higher level hospitals, respectively. The higher rates observed at higher level hospitals reflect a patient population that typically has more severe illness, as reflected by higher rates of infection, major congenital abnormalities, and hospital mortality.</a:t>
            </a:r>
            <a:r>
              <a:rPr lang="en-US" altLang="en-US" sz="1100" baseline="30000">
                <a:ea typeface="ＭＳ Ｐゴシック" pitchFamily="34" charset="-128"/>
              </a:rPr>
              <a:t>1</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In a separate study, HRF patients were found at follow-up at 5 to 11 years of age to have a higher frequency of learning disabilities, require more remedial help, and have higher rates of sensorineural hearing loss than a matched control group.</a:t>
            </a:r>
            <a:r>
              <a:rPr lang="en-US" altLang="en-US" sz="1100" baseline="30000">
                <a:ea typeface="ＭＳ Ｐゴシック" pitchFamily="34" charset="-128"/>
              </a:rPr>
              <a:t>2</a:t>
            </a:r>
          </a:p>
          <a:p>
            <a:pPr eaLnBrk="1" hangingPunct="1">
              <a:lnSpc>
                <a:spcPct val="90000"/>
              </a:lnSpc>
              <a:spcBef>
                <a:spcPct val="0"/>
              </a:spcBef>
            </a:pPr>
            <a:endParaRPr lang="en-US" altLang="en-US" sz="1000">
              <a:ea typeface="ＭＳ Ｐゴシック" pitchFamily="34" charset="-128"/>
            </a:endParaRPr>
          </a:p>
        </p:txBody>
      </p:sp>
      <p:sp>
        <p:nvSpPr>
          <p:cNvPr id="75781" name="Rectangle 20"/>
          <p:cNvSpPr>
            <a:spLocks noChangeArrowheads="1"/>
          </p:cNvSpPr>
          <p:nvPr/>
        </p:nvSpPr>
        <p:spPr bwMode="auto">
          <a:xfrm>
            <a:off x="934111" y="7723944"/>
            <a:ext cx="5581849" cy="14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0" tIns="46423" rIns="92850" bIns="46423">
            <a:spAutoFit/>
          </a:bodyPr>
          <a:lstStyle>
            <a:lvl1pPr marL="234950" indent="-234950" defTabSz="958850" eaLnBrk="0" hangingPunct="0">
              <a:tabLst>
                <a:tab pos="234950" algn="l"/>
              </a:tabLst>
              <a:defRPr sz="1000">
                <a:solidFill>
                  <a:schemeClr val="tx1"/>
                </a:solidFill>
                <a:latin typeface="Arial" pitchFamily="34" charset="0"/>
                <a:cs typeface="Arial" pitchFamily="34" charset="0"/>
              </a:defRPr>
            </a:lvl1pPr>
            <a:lvl2pPr marL="742950" indent="-285750" defTabSz="958850" eaLnBrk="0" hangingPunct="0">
              <a:tabLst>
                <a:tab pos="234950" algn="l"/>
              </a:tabLst>
              <a:defRPr sz="1000">
                <a:solidFill>
                  <a:schemeClr val="tx1"/>
                </a:solidFill>
                <a:latin typeface="Arial" pitchFamily="34" charset="0"/>
                <a:cs typeface="Arial" pitchFamily="34" charset="0"/>
              </a:defRPr>
            </a:lvl2pPr>
            <a:lvl3pPr marL="1143000" indent="-228600" defTabSz="958850" eaLnBrk="0" hangingPunct="0">
              <a:tabLst>
                <a:tab pos="234950" algn="l"/>
              </a:tabLst>
              <a:defRPr sz="1000">
                <a:solidFill>
                  <a:schemeClr val="tx1"/>
                </a:solidFill>
                <a:latin typeface="Arial" pitchFamily="34" charset="0"/>
                <a:cs typeface="Arial" pitchFamily="34" charset="0"/>
              </a:defRPr>
            </a:lvl3pPr>
            <a:lvl4pPr marL="1600200" indent="-228600" defTabSz="958850" eaLnBrk="0" hangingPunct="0">
              <a:tabLst>
                <a:tab pos="234950" algn="l"/>
              </a:tabLst>
              <a:defRPr sz="1000">
                <a:solidFill>
                  <a:schemeClr val="tx1"/>
                </a:solidFill>
                <a:latin typeface="Arial" pitchFamily="34" charset="0"/>
                <a:cs typeface="Arial" pitchFamily="34" charset="0"/>
              </a:defRPr>
            </a:lvl4pPr>
            <a:lvl5pPr marL="2057400" indent="-228600" defTabSz="958850" eaLnBrk="0" hangingPunct="0">
              <a:tabLst>
                <a:tab pos="234950" algn="l"/>
              </a:tabLst>
              <a:defRPr sz="1000">
                <a:solidFill>
                  <a:schemeClr val="tx1"/>
                </a:solidFill>
                <a:latin typeface="Arial" pitchFamily="34" charset="0"/>
                <a:cs typeface="Arial" pitchFamily="34" charset="0"/>
              </a:defRPr>
            </a:lvl5pPr>
            <a:lvl6pPr marL="25146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6pPr>
            <a:lvl7pPr marL="29718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7pPr>
            <a:lvl8pPr marL="34290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8pPr>
            <a:lvl9pPr marL="38862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9pPr>
          </a:lstStyle>
          <a:p>
            <a:r>
              <a:rPr lang="en-US" altLang="en-US" b="1"/>
              <a:t>References</a:t>
            </a:r>
          </a:p>
          <a:p>
            <a:r>
              <a:rPr lang="en-US" altLang="en-US"/>
              <a:t>1.	Angus DC, Linde-Zwirble WT, Clermont G, Griffin MF, Clark RH. Epidemiology of neonatal respiratory failure in the United States: projections from California and New York. </a:t>
            </a:r>
            <a:r>
              <a:rPr lang="en-US" altLang="en-US" i="1"/>
              <a:t>Am J Respir Crit Care Med</a:t>
            </a:r>
            <a:r>
              <a:rPr lang="en-US" altLang="en-US"/>
              <a:t>. 2001;164:1154-1160.</a:t>
            </a:r>
          </a:p>
          <a:p>
            <a:pPr>
              <a:buFontTx/>
              <a:buAutoNum type="arabicPeriod" startAt="2"/>
            </a:pPr>
            <a:r>
              <a:rPr lang="en-US" altLang="en-US"/>
              <a:t>Eriksen V, Nielsen LH, Klokker M, Greisen G. Follow-up of 5- to 11-year-old children treated for persistent pulmonary hypertension of the newborn. </a:t>
            </a:r>
            <a:r>
              <a:rPr lang="en-US" altLang="en-US" i="1"/>
              <a:t>Acta Paediatr</a:t>
            </a:r>
            <a:r>
              <a:rPr lang="en-US" altLang="en-US"/>
              <a:t>. 2009;98:304-309.</a:t>
            </a:r>
          </a:p>
          <a:p>
            <a:r>
              <a:rPr lang="en-US" altLang="en-US"/>
              <a:t>3.	Lipkin PH, Davidson D, Spivak L, Straube R, Rhines J, Chang CT; I-NO/PPHN Study Group. Neurodevelopmental and medical outcomes of persistent pulmonary hypertension in term newborns treated with nitric oxide. </a:t>
            </a:r>
            <a:r>
              <a:rPr lang="en-US" altLang="en-US" i="1"/>
              <a:t>J Pediatr</a:t>
            </a:r>
            <a:r>
              <a:rPr lang="en-US" altLang="en-US"/>
              <a:t>. 2002;140:306-310.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42C1C655-E806-43DB-B845-A2DF7AD22E99}" type="slidenum">
              <a:rPr lang="en-US" altLang="en-US" sz="1100"/>
              <a:pPr eaLnBrk="1" hangingPunct="1"/>
              <a:t>5</a:t>
            </a:fld>
            <a:endParaRPr lang="en-US" altLang="en-US" sz="1100"/>
          </a:p>
        </p:txBody>
      </p:sp>
      <p:sp>
        <p:nvSpPr>
          <p:cNvPr id="75779"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xfrm>
            <a:off x="961496" y="4393041"/>
            <a:ext cx="5364295" cy="280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50" rIns="91101" bIns="45550"/>
          <a:lstStyle/>
          <a:p>
            <a:pPr eaLnBrk="1" hangingPunct="1">
              <a:lnSpc>
                <a:spcPct val="90000"/>
              </a:lnSpc>
              <a:spcBef>
                <a:spcPct val="0"/>
              </a:spcBef>
            </a:pPr>
            <a:r>
              <a:rPr lang="en-US" altLang="en-US" sz="1100">
                <a:ea typeface="ＭＳ Ｐゴシック" pitchFamily="34" charset="-128"/>
              </a:rPr>
              <a:t>HRF is a relative deficiency of oxygen, often associated with insufficient ventilation. This deficiency can be reflected by progressive respiratory and metabolic acidosis and remains a persistent challenge in the management of some newborns.</a:t>
            </a:r>
          </a:p>
          <a:p>
            <a:pPr eaLnBrk="1" hangingPunct="1">
              <a:lnSpc>
                <a:spcPct val="90000"/>
              </a:lnSpc>
              <a:spcBef>
                <a:spcPct val="0"/>
              </a:spcBef>
            </a:pPr>
            <a:r>
              <a:rPr lang="en-US" altLang="en-US" sz="1100">
                <a:ea typeface="ＭＳ Ｐゴシック" pitchFamily="34" charset="-128"/>
              </a:rPr>
              <a:t> </a:t>
            </a:r>
          </a:p>
          <a:p>
            <a:pPr eaLnBrk="1" hangingPunct="1">
              <a:lnSpc>
                <a:spcPct val="90000"/>
              </a:lnSpc>
              <a:spcBef>
                <a:spcPct val="0"/>
              </a:spcBef>
            </a:pPr>
            <a:r>
              <a:rPr lang="en-US" altLang="en-US" sz="1100">
                <a:ea typeface="ＭＳ Ｐゴシック" pitchFamily="34" charset="-128"/>
              </a:rPr>
              <a:t>The overall scope of the problem was described in a large cohort study by Angus et al, who found that the overall incidence of HRF in very low, low, and normal birth weight infants, as measured by the overall rate of mechanical ventilation, was 18 per 1000 live births. This rate was 100-fold greater in very low birth weight infants (700 to 800 g at birth) and was also greater in males and blacks (20 and 29 per 1000, respectively).</a:t>
            </a:r>
            <a:r>
              <a:rPr lang="en-US" altLang="en-US" sz="1100" baseline="30000">
                <a:ea typeface="ＭＳ Ｐゴシック" pitchFamily="34" charset="-128"/>
              </a:rPr>
              <a:t>1 </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Overall mortality rates ranged from approximately 10% to 15% at lower and higher level hospitals, respectively. The higher rates observed at higher level hospitals reflect a patient population that typically has more severe illness, as reflected by higher rates of infection, major congenital abnormalities, and hospital mortality.</a:t>
            </a:r>
            <a:r>
              <a:rPr lang="en-US" altLang="en-US" sz="1100" baseline="30000">
                <a:ea typeface="ＭＳ Ｐゴシック" pitchFamily="34" charset="-128"/>
              </a:rPr>
              <a:t>1</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In a separate study, HRF patients were found at follow-up at 5 to 11 years of age to have a higher frequency of learning disabilities, require more remedial help, and have higher rates of sensorineural hearing loss than a matched control group.</a:t>
            </a:r>
            <a:r>
              <a:rPr lang="en-US" altLang="en-US" sz="1100" baseline="30000">
                <a:ea typeface="ＭＳ Ｐゴシック" pitchFamily="34" charset="-128"/>
              </a:rPr>
              <a:t>2</a:t>
            </a:r>
          </a:p>
          <a:p>
            <a:pPr eaLnBrk="1" hangingPunct="1">
              <a:lnSpc>
                <a:spcPct val="90000"/>
              </a:lnSpc>
              <a:spcBef>
                <a:spcPct val="0"/>
              </a:spcBef>
            </a:pPr>
            <a:endParaRPr lang="en-US" altLang="en-US" sz="1000">
              <a:ea typeface="ＭＳ Ｐゴシック" pitchFamily="34" charset="-128"/>
            </a:endParaRPr>
          </a:p>
        </p:txBody>
      </p:sp>
      <p:sp>
        <p:nvSpPr>
          <p:cNvPr id="75781" name="Rectangle 20"/>
          <p:cNvSpPr>
            <a:spLocks noChangeArrowheads="1"/>
          </p:cNvSpPr>
          <p:nvPr/>
        </p:nvSpPr>
        <p:spPr bwMode="auto">
          <a:xfrm>
            <a:off x="934111" y="7723944"/>
            <a:ext cx="5581849" cy="14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0" tIns="46423" rIns="92850" bIns="46423">
            <a:spAutoFit/>
          </a:bodyPr>
          <a:lstStyle>
            <a:lvl1pPr marL="234950" indent="-234950" defTabSz="958850" eaLnBrk="0" hangingPunct="0">
              <a:tabLst>
                <a:tab pos="234950" algn="l"/>
              </a:tabLst>
              <a:defRPr sz="1000">
                <a:solidFill>
                  <a:schemeClr val="tx1"/>
                </a:solidFill>
                <a:latin typeface="Arial" pitchFamily="34" charset="0"/>
                <a:cs typeface="Arial" pitchFamily="34" charset="0"/>
              </a:defRPr>
            </a:lvl1pPr>
            <a:lvl2pPr marL="742950" indent="-285750" defTabSz="958850" eaLnBrk="0" hangingPunct="0">
              <a:tabLst>
                <a:tab pos="234950" algn="l"/>
              </a:tabLst>
              <a:defRPr sz="1000">
                <a:solidFill>
                  <a:schemeClr val="tx1"/>
                </a:solidFill>
                <a:latin typeface="Arial" pitchFamily="34" charset="0"/>
                <a:cs typeface="Arial" pitchFamily="34" charset="0"/>
              </a:defRPr>
            </a:lvl2pPr>
            <a:lvl3pPr marL="1143000" indent="-228600" defTabSz="958850" eaLnBrk="0" hangingPunct="0">
              <a:tabLst>
                <a:tab pos="234950" algn="l"/>
              </a:tabLst>
              <a:defRPr sz="1000">
                <a:solidFill>
                  <a:schemeClr val="tx1"/>
                </a:solidFill>
                <a:latin typeface="Arial" pitchFamily="34" charset="0"/>
                <a:cs typeface="Arial" pitchFamily="34" charset="0"/>
              </a:defRPr>
            </a:lvl3pPr>
            <a:lvl4pPr marL="1600200" indent="-228600" defTabSz="958850" eaLnBrk="0" hangingPunct="0">
              <a:tabLst>
                <a:tab pos="234950" algn="l"/>
              </a:tabLst>
              <a:defRPr sz="1000">
                <a:solidFill>
                  <a:schemeClr val="tx1"/>
                </a:solidFill>
                <a:latin typeface="Arial" pitchFamily="34" charset="0"/>
                <a:cs typeface="Arial" pitchFamily="34" charset="0"/>
              </a:defRPr>
            </a:lvl4pPr>
            <a:lvl5pPr marL="2057400" indent="-228600" defTabSz="958850" eaLnBrk="0" hangingPunct="0">
              <a:tabLst>
                <a:tab pos="234950" algn="l"/>
              </a:tabLst>
              <a:defRPr sz="1000">
                <a:solidFill>
                  <a:schemeClr val="tx1"/>
                </a:solidFill>
                <a:latin typeface="Arial" pitchFamily="34" charset="0"/>
                <a:cs typeface="Arial" pitchFamily="34" charset="0"/>
              </a:defRPr>
            </a:lvl5pPr>
            <a:lvl6pPr marL="25146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6pPr>
            <a:lvl7pPr marL="29718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7pPr>
            <a:lvl8pPr marL="34290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8pPr>
            <a:lvl9pPr marL="38862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9pPr>
          </a:lstStyle>
          <a:p>
            <a:r>
              <a:rPr lang="en-US" altLang="en-US" b="1"/>
              <a:t>References</a:t>
            </a:r>
          </a:p>
          <a:p>
            <a:r>
              <a:rPr lang="en-US" altLang="en-US"/>
              <a:t>1.	Angus DC, Linde-Zwirble WT, Clermont G, Griffin MF, Clark RH. Epidemiology of neonatal respiratory failure in the United States: projections from California and New York. </a:t>
            </a:r>
            <a:r>
              <a:rPr lang="en-US" altLang="en-US" i="1"/>
              <a:t>Am J Respir Crit Care Med</a:t>
            </a:r>
            <a:r>
              <a:rPr lang="en-US" altLang="en-US"/>
              <a:t>. 2001;164:1154-1160.</a:t>
            </a:r>
          </a:p>
          <a:p>
            <a:pPr>
              <a:buFontTx/>
              <a:buAutoNum type="arabicPeriod" startAt="2"/>
            </a:pPr>
            <a:r>
              <a:rPr lang="en-US" altLang="en-US"/>
              <a:t>Eriksen V, Nielsen LH, Klokker M, Greisen G. Follow-up of 5- to 11-year-old children treated for persistent pulmonary hypertension of the newborn. </a:t>
            </a:r>
            <a:r>
              <a:rPr lang="en-US" altLang="en-US" i="1"/>
              <a:t>Acta Paediatr</a:t>
            </a:r>
            <a:r>
              <a:rPr lang="en-US" altLang="en-US"/>
              <a:t>. 2009;98:304-309.</a:t>
            </a:r>
          </a:p>
          <a:p>
            <a:r>
              <a:rPr lang="en-US" altLang="en-US"/>
              <a:t>3.	Lipkin PH, Davidson D, Spivak L, Straube R, Rhines J, Chang CT; I-NO/PPHN Study Group. Neurodevelopmental and medical outcomes of persistent pulmonary hypertension in term newborns treated with nitric oxide. </a:t>
            </a:r>
            <a:r>
              <a:rPr lang="en-US" altLang="en-US" i="1"/>
              <a:t>J Pediatr</a:t>
            </a:r>
            <a:r>
              <a:rPr lang="en-US" altLang="en-US"/>
              <a:t>. 2002;140:306-310.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42C1C655-E806-43DB-B845-A2DF7AD22E99}" type="slidenum">
              <a:rPr lang="en-US" altLang="en-US" sz="1100"/>
              <a:pPr eaLnBrk="1" hangingPunct="1"/>
              <a:t>23</a:t>
            </a:fld>
            <a:endParaRPr lang="en-US" altLang="en-US" sz="1100"/>
          </a:p>
        </p:txBody>
      </p:sp>
      <p:sp>
        <p:nvSpPr>
          <p:cNvPr id="75779" name="Rectangle 2"/>
          <p:cNvSpPr>
            <a:spLocks noGrp="1" noRot="1" noChangeAspect="1" noChangeArrowheads="1" noTextEdit="1"/>
          </p:cNvSpPr>
          <p:nvPr>
            <p:ph type="sldImg"/>
          </p:nvPr>
        </p:nvSpPr>
        <p:spPr>
          <a:xfrm>
            <a:off x="1192213" y="698500"/>
            <a:ext cx="4643437" cy="3484563"/>
          </a:xfrm>
          <a:noFill/>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a:xfrm>
            <a:off x="961496" y="4393041"/>
            <a:ext cx="5364295" cy="2805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1" tIns="45550" rIns="91101" bIns="45550"/>
          <a:lstStyle/>
          <a:p>
            <a:pPr eaLnBrk="1" hangingPunct="1">
              <a:lnSpc>
                <a:spcPct val="90000"/>
              </a:lnSpc>
              <a:spcBef>
                <a:spcPct val="0"/>
              </a:spcBef>
            </a:pPr>
            <a:r>
              <a:rPr lang="en-US" altLang="en-US" sz="1100">
                <a:ea typeface="ＭＳ Ｐゴシック" pitchFamily="34" charset="-128"/>
              </a:rPr>
              <a:t>HRF is a relative deficiency of oxygen, often associated with insufficient ventilation. This deficiency can be reflected by progressive respiratory and metabolic acidosis and remains a persistent challenge in the management of some newborns.</a:t>
            </a:r>
          </a:p>
          <a:p>
            <a:pPr eaLnBrk="1" hangingPunct="1">
              <a:lnSpc>
                <a:spcPct val="90000"/>
              </a:lnSpc>
              <a:spcBef>
                <a:spcPct val="0"/>
              </a:spcBef>
            </a:pPr>
            <a:r>
              <a:rPr lang="en-US" altLang="en-US" sz="1100">
                <a:ea typeface="ＭＳ Ｐゴシック" pitchFamily="34" charset="-128"/>
              </a:rPr>
              <a:t> </a:t>
            </a:r>
          </a:p>
          <a:p>
            <a:pPr eaLnBrk="1" hangingPunct="1">
              <a:lnSpc>
                <a:spcPct val="90000"/>
              </a:lnSpc>
              <a:spcBef>
                <a:spcPct val="0"/>
              </a:spcBef>
            </a:pPr>
            <a:r>
              <a:rPr lang="en-US" altLang="en-US" sz="1100">
                <a:ea typeface="ＭＳ Ｐゴシック" pitchFamily="34" charset="-128"/>
              </a:rPr>
              <a:t>The overall scope of the problem was described in a large cohort study by Angus et al, who found that the overall incidence of HRF in very low, low, and normal birth weight infants, as measured by the overall rate of mechanical ventilation, was 18 per 1000 live births. This rate was 100-fold greater in very low birth weight infants (700 to 800 g at birth) and was also greater in males and blacks (20 and 29 per 1000, respectively).</a:t>
            </a:r>
            <a:r>
              <a:rPr lang="en-US" altLang="en-US" sz="1100" baseline="30000">
                <a:ea typeface="ＭＳ Ｐゴシック" pitchFamily="34" charset="-128"/>
              </a:rPr>
              <a:t>1 </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Overall mortality rates ranged from approximately 10% to 15% at lower and higher level hospitals, respectively. The higher rates observed at higher level hospitals reflect a patient population that typically has more severe illness, as reflected by higher rates of infection, major congenital abnormalities, and hospital mortality.</a:t>
            </a:r>
            <a:r>
              <a:rPr lang="en-US" altLang="en-US" sz="1100" baseline="30000">
                <a:ea typeface="ＭＳ Ｐゴシック" pitchFamily="34" charset="-128"/>
              </a:rPr>
              <a:t>1</a:t>
            </a:r>
          </a:p>
          <a:p>
            <a:pPr eaLnBrk="1" hangingPunct="1">
              <a:lnSpc>
                <a:spcPct val="90000"/>
              </a:lnSpc>
              <a:spcBef>
                <a:spcPct val="0"/>
              </a:spcBef>
            </a:pPr>
            <a:endParaRPr lang="en-US" altLang="en-US" sz="1100">
              <a:ea typeface="ＭＳ Ｐゴシック" pitchFamily="34" charset="-128"/>
            </a:endParaRPr>
          </a:p>
          <a:p>
            <a:pPr eaLnBrk="1" hangingPunct="1">
              <a:lnSpc>
                <a:spcPct val="90000"/>
              </a:lnSpc>
              <a:spcBef>
                <a:spcPct val="0"/>
              </a:spcBef>
            </a:pPr>
            <a:r>
              <a:rPr lang="en-US" altLang="en-US" sz="1100">
                <a:ea typeface="ＭＳ Ｐゴシック" pitchFamily="34" charset="-128"/>
              </a:rPr>
              <a:t>In a separate study, HRF patients were found at follow-up at 5 to 11 years of age to have a higher frequency of learning disabilities, require more remedial help, and have higher rates of sensorineural hearing loss than a matched control group.</a:t>
            </a:r>
            <a:r>
              <a:rPr lang="en-US" altLang="en-US" sz="1100" baseline="30000">
                <a:ea typeface="ＭＳ Ｐゴシック" pitchFamily="34" charset="-128"/>
              </a:rPr>
              <a:t>2</a:t>
            </a:r>
          </a:p>
          <a:p>
            <a:pPr eaLnBrk="1" hangingPunct="1">
              <a:lnSpc>
                <a:spcPct val="90000"/>
              </a:lnSpc>
              <a:spcBef>
                <a:spcPct val="0"/>
              </a:spcBef>
            </a:pPr>
            <a:endParaRPr lang="en-US" altLang="en-US" sz="1000">
              <a:ea typeface="ＭＳ Ｐゴシック" pitchFamily="34" charset="-128"/>
            </a:endParaRPr>
          </a:p>
        </p:txBody>
      </p:sp>
      <p:sp>
        <p:nvSpPr>
          <p:cNvPr id="75781" name="Rectangle 20"/>
          <p:cNvSpPr>
            <a:spLocks noChangeArrowheads="1"/>
          </p:cNvSpPr>
          <p:nvPr/>
        </p:nvSpPr>
        <p:spPr bwMode="auto">
          <a:xfrm>
            <a:off x="934111" y="7723944"/>
            <a:ext cx="5581849" cy="147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0" tIns="46423" rIns="92850" bIns="46423">
            <a:spAutoFit/>
          </a:bodyPr>
          <a:lstStyle>
            <a:lvl1pPr marL="234950" indent="-234950" defTabSz="958850" eaLnBrk="0" hangingPunct="0">
              <a:tabLst>
                <a:tab pos="234950" algn="l"/>
              </a:tabLst>
              <a:defRPr sz="1000">
                <a:solidFill>
                  <a:schemeClr val="tx1"/>
                </a:solidFill>
                <a:latin typeface="Arial" pitchFamily="34" charset="0"/>
                <a:cs typeface="Arial" pitchFamily="34" charset="0"/>
              </a:defRPr>
            </a:lvl1pPr>
            <a:lvl2pPr marL="742950" indent="-285750" defTabSz="958850" eaLnBrk="0" hangingPunct="0">
              <a:tabLst>
                <a:tab pos="234950" algn="l"/>
              </a:tabLst>
              <a:defRPr sz="1000">
                <a:solidFill>
                  <a:schemeClr val="tx1"/>
                </a:solidFill>
                <a:latin typeface="Arial" pitchFamily="34" charset="0"/>
                <a:cs typeface="Arial" pitchFamily="34" charset="0"/>
              </a:defRPr>
            </a:lvl2pPr>
            <a:lvl3pPr marL="1143000" indent="-228600" defTabSz="958850" eaLnBrk="0" hangingPunct="0">
              <a:tabLst>
                <a:tab pos="234950" algn="l"/>
              </a:tabLst>
              <a:defRPr sz="1000">
                <a:solidFill>
                  <a:schemeClr val="tx1"/>
                </a:solidFill>
                <a:latin typeface="Arial" pitchFamily="34" charset="0"/>
                <a:cs typeface="Arial" pitchFamily="34" charset="0"/>
              </a:defRPr>
            </a:lvl3pPr>
            <a:lvl4pPr marL="1600200" indent="-228600" defTabSz="958850" eaLnBrk="0" hangingPunct="0">
              <a:tabLst>
                <a:tab pos="234950" algn="l"/>
              </a:tabLst>
              <a:defRPr sz="1000">
                <a:solidFill>
                  <a:schemeClr val="tx1"/>
                </a:solidFill>
                <a:latin typeface="Arial" pitchFamily="34" charset="0"/>
                <a:cs typeface="Arial" pitchFamily="34" charset="0"/>
              </a:defRPr>
            </a:lvl4pPr>
            <a:lvl5pPr marL="2057400" indent="-228600" defTabSz="958850" eaLnBrk="0" hangingPunct="0">
              <a:tabLst>
                <a:tab pos="234950" algn="l"/>
              </a:tabLst>
              <a:defRPr sz="1000">
                <a:solidFill>
                  <a:schemeClr val="tx1"/>
                </a:solidFill>
                <a:latin typeface="Arial" pitchFamily="34" charset="0"/>
                <a:cs typeface="Arial" pitchFamily="34" charset="0"/>
              </a:defRPr>
            </a:lvl5pPr>
            <a:lvl6pPr marL="25146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6pPr>
            <a:lvl7pPr marL="29718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7pPr>
            <a:lvl8pPr marL="34290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8pPr>
            <a:lvl9pPr marL="3886200" indent="-228600" defTabSz="958850" eaLnBrk="0" fontAlgn="base" hangingPunct="0">
              <a:spcBef>
                <a:spcPct val="0"/>
              </a:spcBef>
              <a:spcAft>
                <a:spcPct val="0"/>
              </a:spcAft>
              <a:tabLst>
                <a:tab pos="234950" algn="l"/>
              </a:tabLst>
              <a:defRPr sz="1000">
                <a:solidFill>
                  <a:schemeClr val="tx1"/>
                </a:solidFill>
                <a:latin typeface="Arial" pitchFamily="34" charset="0"/>
                <a:cs typeface="Arial" pitchFamily="34" charset="0"/>
              </a:defRPr>
            </a:lvl9pPr>
          </a:lstStyle>
          <a:p>
            <a:r>
              <a:rPr lang="en-US" altLang="en-US" b="1"/>
              <a:t>References</a:t>
            </a:r>
          </a:p>
          <a:p>
            <a:r>
              <a:rPr lang="en-US" altLang="en-US"/>
              <a:t>1.	Angus DC, Linde-Zwirble WT, Clermont G, Griffin MF, Clark RH. Epidemiology of neonatal respiratory failure in the United States: projections from California and New York. </a:t>
            </a:r>
            <a:r>
              <a:rPr lang="en-US" altLang="en-US" i="1"/>
              <a:t>Am J Respir Crit Care Med</a:t>
            </a:r>
            <a:r>
              <a:rPr lang="en-US" altLang="en-US"/>
              <a:t>. 2001;164:1154-1160.</a:t>
            </a:r>
          </a:p>
          <a:p>
            <a:pPr>
              <a:buFontTx/>
              <a:buAutoNum type="arabicPeriod" startAt="2"/>
            </a:pPr>
            <a:r>
              <a:rPr lang="en-US" altLang="en-US"/>
              <a:t>Eriksen V, Nielsen LH, Klokker M, Greisen G. Follow-up of 5- to 11-year-old children treated for persistent pulmonary hypertension of the newborn. </a:t>
            </a:r>
            <a:r>
              <a:rPr lang="en-US" altLang="en-US" i="1"/>
              <a:t>Acta Paediatr</a:t>
            </a:r>
            <a:r>
              <a:rPr lang="en-US" altLang="en-US"/>
              <a:t>. 2009;98:304-309.</a:t>
            </a:r>
          </a:p>
          <a:p>
            <a:r>
              <a:rPr lang="en-US" altLang="en-US"/>
              <a:t>3.	Lipkin PH, Davidson D, Spivak L, Straube R, Rhines J, Chang CT; I-NO/PPHN Study Group. Neurodevelopmental and medical outcomes of persistent pulmonary hypertension in term newborns treated with nitric oxide. </a:t>
            </a:r>
            <a:r>
              <a:rPr lang="en-US" altLang="en-US" i="1"/>
              <a:t>J Pediatr</a:t>
            </a:r>
            <a:r>
              <a:rPr lang="en-US" altLang="en-US"/>
              <a:t>. 2002;140:306-310.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24</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25</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26</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73088"/>
            <a:ext cx="5578475" cy="4183062"/>
          </a:xfrm>
        </p:spPr>
      </p:sp>
      <p:sp>
        <p:nvSpPr>
          <p:cNvPr id="3" name="Notes Placeholder 2"/>
          <p:cNvSpPr>
            <a:spLocks noGrp="1"/>
          </p:cNvSpPr>
          <p:nvPr>
            <p:ph type="body" idx="1"/>
          </p:nvPr>
        </p:nvSpPr>
        <p:spPr/>
        <p:txBody>
          <a:bodyPr/>
          <a:lstStyle/>
          <a:p>
            <a:pPr marL="192620" indent="-192620" defTabSz="983376">
              <a:tabLst>
                <a:tab pos="185862" algn="l"/>
              </a:tabLst>
              <a:defRPr/>
            </a:pPr>
            <a:r>
              <a:rPr lang="en-US" b="1" dirty="0" smtClean="0">
                <a:ea typeface="Arial" charset="0"/>
              </a:rPr>
              <a:t>References</a:t>
            </a:r>
          </a:p>
          <a:p>
            <a:pPr marL="192620" indent="-192620" defTabSz="983376">
              <a:buFontTx/>
              <a:buAutoNum type="arabicPeriod"/>
              <a:tabLst>
                <a:tab pos="185862" algn="l"/>
              </a:tabLst>
              <a:defRPr/>
            </a:pPr>
            <a:r>
              <a:rPr lang="en-US" dirty="0" smtClean="0">
                <a:ea typeface="Arial" charset="0"/>
              </a:rPr>
              <a:t>Clark RH, </a:t>
            </a:r>
            <a:r>
              <a:rPr lang="en-US" dirty="0" err="1" smtClean="0">
                <a:ea typeface="Arial" charset="0"/>
              </a:rPr>
              <a:t>Kueser</a:t>
            </a:r>
            <a:r>
              <a:rPr lang="en-US" dirty="0" smtClean="0">
                <a:ea typeface="Arial" charset="0"/>
              </a:rPr>
              <a:t> TJ, Walker MW, et al; the Clinical Inhaled Nitric Oxide Research Group. Low-dose nitric oxide therapy for persistent pulmonary hypertension of the newborn. </a:t>
            </a:r>
            <a:r>
              <a:rPr lang="en-US" i="1" dirty="0" smtClean="0">
                <a:ea typeface="Arial" charset="0"/>
              </a:rPr>
              <a:t>N </a:t>
            </a:r>
            <a:r>
              <a:rPr lang="en-US" i="1" dirty="0" err="1" smtClean="0">
                <a:ea typeface="Arial" charset="0"/>
              </a:rPr>
              <a:t>Engl</a:t>
            </a:r>
            <a:r>
              <a:rPr lang="en-US" i="1" dirty="0" smtClean="0">
                <a:ea typeface="Arial" charset="0"/>
              </a:rPr>
              <a:t> J Med</a:t>
            </a:r>
            <a:r>
              <a:rPr lang="en-US" dirty="0" smtClean="0">
                <a:ea typeface="Arial" charset="0"/>
              </a:rPr>
              <a:t>. 2000;342(7):469-474.</a:t>
            </a:r>
          </a:p>
          <a:p>
            <a:pPr marL="192620" indent="-192620" defTabSz="983376">
              <a:buFontTx/>
              <a:buAutoNum type="arabicPeriod"/>
              <a:tabLst>
                <a:tab pos="185862" algn="l"/>
              </a:tabLst>
              <a:defRPr/>
            </a:pPr>
            <a:endParaRPr lang="en-US" dirty="0" smtClean="0">
              <a:ea typeface="Arial" charset="0"/>
            </a:endParaRPr>
          </a:p>
          <a:p>
            <a:pPr marL="192620" indent="-192620" defTabSz="983376">
              <a:tabLst>
                <a:tab pos="185862" algn="l"/>
              </a:tabLst>
              <a:defRPr/>
            </a:pPr>
            <a:r>
              <a:rPr lang="en-US" dirty="0" smtClean="0">
                <a:ea typeface="Arial" charset="0"/>
              </a:rPr>
              <a:t>Clark, page 469, column 2, paragraph 3, lines 8-12</a:t>
            </a:r>
          </a:p>
          <a:p>
            <a:pPr marL="192620" indent="-192620" defTabSz="983376">
              <a:tabLst>
                <a:tab pos="185862" algn="l"/>
              </a:tabLst>
              <a:defRPr/>
            </a:pPr>
            <a:endParaRPr lang="en-US" dirty="0" smtClean="0">
              <a:ea typeface="Arial"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27</a:t>
            </a:fld>
            <a:endParaRPr lang="en-US" dirty="0"/>
          </a:p>
        </p:txBody>
      </p:sp>
    </p:spTree>
    <p:extLst>
      <p:ext uri="{BB962C8B-B14F-4D97-AF65-F5344CB8AC3E}">
        <p14:creationId xmlns:p14="http://schemas.microsoft.com/office/powerpoint/2010/main" val="866933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28</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29</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30</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nchor="b"/>
          <a:lstStyle>
            <a:lvl1pPr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fld id="{357A2774-D738-48FC-965F-56507277B1E7}" type="slidenum">
              <a:rPr lang="en-US" altLang="en-US" sz="1100"/>
              <a:pPr algn="r" eaLnBrk="1" hangingPunct="1"/>
              <a:t>31</a:t>
            </a:fld>
            <a:endParaRPr lang="en-US" altLang="en-US" sz="1100"/>
          </a:p>
        </p:txBody>
      </p:sp>
      <p:sp>
        <p:nvSpPr>
          <p:cNvPr id="93187" name="Rectangle 8"/>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nchor="b"/>
          <a:lstStyle>
            <a:lvl1pPr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fld id="{9392158C-F328-40B9-AC45-F7C67C46A9F3}" type="slidenum">
              <a:rPr lang="en-US" altLang="en-US" sz="1100"/>
              <a:pPr algn="r" eaLnBrk="1" hangingPunct="1"/>
              <a:t>31</a:t>
            </a:fld>
            <a:endParaRPr lang="en-US" altLang="en-US" sz="1100"/>
          </a:p>
        </p:txBody>
      </p:sp>
      <p:sp>
        <p:nvSpPr>
          <p:cNvPr id="93188" name="Rectangle 2"/>
          <p:cNvSpPr>
            <a:spLocks noGrp="1" noRot="1" noChangeAspect="1" noChangeArrowheads="1" noTextEdit="1"/>
          </p:cNvSpPr>
          <p:nvPr>
            <p:ph type="sldImg"/>
          </p:nvPr>
        </p:nvSpPr>
        <p:spPr>
          <a:solidFill>
            <a:srgbClr val="FFCC00"/>
          </a:solidFill>
        </p:spPr>
      </p:sp>
      <p:sp>
        <p:nvSpPr>
          <p:cNvPr id="93189" name="Rectangle 3"/>
          <p:cNvSpPr>
            <a:spLocks noGrp="1" noChangeArrowheads="1"/>
          </p:cNvSpPr>
          <p:nvPr>
            <p:ph type="body" idx="1"/>
          </p:nvPr>
        </p:nvSpPr>
        <p:spPr>
          <a:xfrm>
            <a:off x="943239" y="4416098"/>
            <a:ext cx="5228895" cy="21012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itchFamily="34" charset="-128"/>
              </a:rPr>
              <a:t>This slide illustrates how inhaled nitric oxide causes pulmonary vasodilation. Inhaled nitric oxide enters the alveolus with inspired air. Nitric oxide molecules diffuse into the vascular smooth muscle adjacent to pulmonary arterioles where they activate soluble guanylate cyclase (sGC). Because the vasodilatory effects of inhaled nitric oxide are limited to the arterioles adjacent to the alveoli where it has penetrated, it is a selective pulmonary vasodilator </a:t>
            </a:r>
            <a:r>
              <a:rPr lang="en-US" altLang="en-US" smtClean="0"/>
              <a:t>without the risk of systemic hypotension</a:t>
            </a:r>
            <a:r>
              <a:rPr lang="en-US" altLang="en-US" smtClean="0">
                <a:ea typeface="ＭＳ Ｐゴシック" pitchFamily="34" charset="-128"/>
              </a:rPr>
              <a:t>.</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b="1" smtClean="0">
                <a:ea typeface="ＭＳ Ｐゴシック" pitchFamily="34" charset="-128"/>
              </a:rPr>
              <a:t>Note to speaker:</a:t>
            </a:r>
            <a:r>
              <a:rPr lang="en-US" altLang="en-US" smtClean="0">
                <a:ea typeface="ＭＳ Ｐゴシック" pitchFamily="34" charset="-128"/>
              </a:rPr>
              <a:t> Point to the air space between the alveolus and the arteriole when describing the process by which nitric oxide is released from the alveolus and penetrates the smooth muscle cells of the arteriole.</a:t>
            </a:r>
            <a:endParaRPr lang="en-US" altLang="en-US" sz="1000">
              <a:ea typeface="ＭＳ Ｐゴシック" pitchFamily="34" charset="-128"/>
            </a:endParaRPr>
          </a:p>
          <a:p>
            <a:pPr eaLnBrk="1" hangingPunct="1">
              <a:spcBef>
                <a:spcPct val="0"/>
              </a:spcBef>
            </a:pPr>
            <a:endParaRPr lang="en-US" altLang="en-US" sz="1000">
              <a:ea typeface="ＭＳ Ｐゴシック" pitchFamily="34" charset="-128"/>
            </a:endParaRPr>
          </a:p>
          <a:p>
            <a:pPr eaLnBrk="1" hangingPunct="1">
              <a:spcBef>
                <a:spcPct val="0"/>
              </a:spcBef>
            </a:pPr>
            <a:endParaRPr lang="en-US" altLang="en-US" sz="1000">
              <a:ea typeface="ＭＳ Ｐゴシック" pitchFamily="34" charset="-128"/>
            </a:endParaRPr>
          </a:p>
        </p:txBody>
      </p:sp>
      <p:sp>
        <p:nvSpPr>
          <p:cNvPr id="93190" name="Text Box 4"/>
          <p:cNvSpPr txBox="1">
            <a:spLocks noChangeArrowheads="1"/>
          </p:cNvSpPr>
          <p:nvPr/>
        </p:nvSpPr>
        <p:spPr bwMode="auto">
          <a:xfrm>
            <a:off x="943239" y="7877654"/>
            <a:ext cx="5520995" cy="13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spAutoFit/>
          </a:bodyPr>
          <a:lstStyle>
            <a:lvl1pPr marL="195263" indent="-195263"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lnSpc>
                <a:spcPct val="85000"/>
              </a:lnSpc>
            </a:pPr>
            <a:r>
              <a:rPr lang="en-US" altLang="en-US" sz="1100" b="1"/>
              <a:t>References</a:t>
            </a:r>
          </a:p>
          <a:p>
            <a:pPr eaLnBrk="1" hangingPunct="1">
              <a:lnSpc>
                <a:spcPct val="85000"/>
              </a:lnSpc>
              <a:buFontTx/>
              <a:buAutoNum type="arabicPeriod"/>
            </a:pPr>
            <a:r>
              <a:rPr lang="en-US" altLang="en-US" sz="1100"/>
              <a:t>Wessel DL, Adatia I. Clinical applications of inhaled nitric oxide in children with pulmonary hypertension. In: Ignarro L, Murad F, eds. </a:t>
            </a:r>
            <a:r>
              <a:rPr lang="en-US" altLang="en-US" sz="1100" i="1"/>
              <a:t>Advances in Pharmacology: Nitric Oxide: Biochemistry, Molecular Biology, and Therapeutic Implications. </a:t>
            </a:r>
            <a:r>
              <a:rPr lang="en-US" altLang="en-US" sz="1100"/>
              <a:t>Vol. 34. New York, NY: Academic Press; 1995:425-498.</a:t>
            </a:r>
          </a:p>
          <a:p>
            <a:pPr eaLnBrk="1" hangingPunct="1">
              <a:buFontTx/>
              <a:buAutoNum type="arabicPeriod"/>
            </a:pPr>
            <a:r>
              <a:rPr lang="en-US" altLang="en-US" sz="1100"/>
              <a:t>Abman SH, Griebel JL, Parker DK, Schmidt JM, Swanton D, Kinsella JP. Acute effects of inhaled nitric oxide in children with severe hyoxemic respiratory failure. </a:t>
            </a:r>
            <a:r>
              <a:rPr lang="en-US" altLang="en-US" sz="1100" i="1"/>
              <a:t>J Pediatr.</a:t>
            </a:r>
            <a:r>
              <a:rPr lang="en-US" altLang="en-US" sz="1100"/>
              <a:t> 1994;124:881-888.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32</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ＭＳ Ｐゴシック" charset="0"/>
              </a:rPr>
              <a:t>HRF is a clinical syndrome that occurs in diverse settings that can include a wide spectrum of diseases, including but not limited to these 4 examples.</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HRF can occur in infants with meconium aspiration syndrome (MAS), respiratory distress syndrome (RDS), idiopathic persistent pulmonary hypertension of the newborn (PPHN), and congenital diaphragmatic hernia.</a:t>
            </a:r>
            <a:r>
              <a:rPr lang="en-US" baseline="30000" dirty="0" smtClean="0">
                <a:latin typeface="Arial" charset="0"/>
                <a:cs typeface="ＭＳ Ｐゴシック" charset="0"/>
              </a:rPr>
              <a:t>1-4</a:t>
            </a: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marL="185711" indent="-185711" defTabSz="904743"/>
            <a:r>
              <a:rPr lang="en-US" b="1" dirty="0"/>
              <a:t>References</a:t>
            </a:r>
          </a:p>
          <a:p>
            <a:pPr marL="185711" indent="-185711" defTabSz="904743">
              <a:buFontTx/>
              <a:buAutoNum type="arabicPeriod"/>
            </a:pPr>
            <a:r>
              <a:rPr lang="en-US" dirty="0"/>
              <a:t>Clark RH; The Near-Term Respiratory Failure Research Group. The epidemiology of respiratory failure in neonates born at an estimated gestational age of 34 weeks or more. </a:t>
            </a:r>
            <a:r>
              <a:rPr lang="en-US" i="1" dirty="0"/>
              <a:t>J </a:t>
            </a:r>
            <a:r>
              <a:rPr lang="en-US" i="1" dirty="0" err="1"/>
              <a:t>Perinatol</a:t>
            </a:r>
            <a:r>
              <a:rPr lang="en-US" i="1" dirty="0"/>
              <a:t>.</a:t>
            </a:r>
            <a:r>
              <a:rPr lang="en-US" dirty="0"/>
              <a:t> 2005;25:251-257. </a:t>
            </a:r>
          </a:p>
          <a:p>
            <a:pPr marL="185711" indent="-185711" defTabSz="904743">
              <a:buFontTx/>
              <a:buAutoNum type="arabicPeriod"/>
            </a:pPr>
            <a:r>
              <a:rPr lang="en-US" dirty="0" err="1"/>
              <a:t>Wirbelauer</a:t>
            </a:r>
            <a:r>
              <a:rPr lang="en-US" dirty="0"/>
              <a:t> J, Speer CP. The role of surfactant treatment in preterm infants and term newborns with acute respiratory distress syndrome. </a:t>
            </a:r>
            <a:r>
              <a:rPr lang="en-US" i="1" dirty="0"/>
              <a:t>J </a:t>
            </a:r>
            <a:r>
              <a:rPr lang="en-US" i="1" dirty="0" err="1"/>
              <a:t>Perinatol</a:t>
            </a:r>
            <a:r>
              <a:rPr lang="en-US" i="1" dirty="0"/>
              <a:t>.</a:t>
            </a:r>
            <a:r>
              <a:rPr lang="en-US" dirty="0"/>
              <a:t> 2009;29(</a:t>
            </a:r>
            <a:r>
              <a:rPr lang="en-US" dirty="0" err="1"/>
              <a:t>suppl</a:t>
            </a:r>
            <a:r>
              <a:rPr lang="en-US" dirty="0"/>
              <a:t> 2):S18-S22.</a:t>
            </a:r>
          </a:p>
          <a:p>
            <a:pPr marL="185711" indent="-185711" defTabSz="904743">
              <a:buFontTx/>
              <a:buAutoNum type="arabicPeriod"/>
            </a:pPr>
            <a:r>
              <a:rPr lang="en-US" dirty="0" err="1"/>
              <a:t>Solarin</a:t>
            </a:r>
            <a:r>
              <a:rPr lang="en-US" dirty="0"/>
              <a:t> KO, </a:t>
            </a:r>
            <a:r>
              <a:rPr lang="en-US" dirty="0" err="1"/>
              <a:t>Zubrow</a:t>
            </a:r>
            <a:r>
              <a:rPr lang="en-US" dirty="0"/>
              <a:t> A, </a:t>
            </a:r>
            <a:r>
              <a:rPr lang="en-US" dirty="0" err="1"/>
              <a:t>Delivoria</a:t>
            </a:r>
            <a:r>
              <a:rPr lang="en-US" dirty="0"/>
              <a:t>-Papadopoulos M. Differential diagnosis of neonatal respiratory disorders. In: Spitzer AR, ed. </a:t>
            </a:r>
            <a:r>
              <a:rPr lang="en-US" i="1" dirty="0"/>
              <a:t>Intensive Care of the Fetus &amp; Neonate,</a:t>
            </a:r>
            <a:r>
              <a:rPr lang="en-US" dirty="0"/>
              <a:t> 2nd ed. Philadelphia, PA: Elsevier Mosby; 2005:570-573.</a:t>
            </a:r>
          </a:p>
          <a:p>
            <a:pPr marL="185711" indent="-185711" defTabSz="904743">
              <a:buFontTx/>
              <a:buAutoNum type="arabicPeriod"/>
            </a:pPr>
            <a:r>
              <a:rPr lang="en-US" dirty="0"/>
              <a:t>Kinsella JP. Inhaled nitric oxide in the term newborn. </a:t>
            </a:r>
            <a:r>
              <a:rPr lang="en-US" i="1" dirty="0"/>
              <a:t>Early Hum Dev.</a:t>
            </a:r>
            <a:r>
              <a:rPr lang="en-US" dirty="0"/>
              <a:t> 2008:84:709-716.</a:t>
            </a:r>
          </a:p>
          <a:p>
            <a:pPr eaLnBrk="1" hangingPunct="1">
              <a:spcBef>
                <a:spcPct val="0"/>
              </a:spcBef>
            </a:pPr>
            <a:endParaRPr lang="en-US" baseline="30000" dirty="0">
              <a:latin typeface="Arial" charset="0"/>
              <a:cs typeface="ＭＳ Ｐゴシック"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6</a:t>
            </a:fld>
            <a:endParaRPr lang="en-US" dirty="0"/>
          </a:p>
        </p:txBody>
      </p:sp>
    </p:spTree>
    <p:extLst>
      <p:ext uri="{BB962C8B-B14F-4D97-AF65-F5344CB8AC3E}">
        <p14:creationId xmlns:p14="http://schemas.microsoft.com/office/powerpoint/2010/main" val="4149362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73088"/>
            <a:ext cx="5578475" cy="4183062"/>
          </a:xfrm>
        </p:spPr>
      </p:sp>
      <p:sp>
        <p:nvSpPr>
          <p:cNvPr id="3" name="Notes Placeholder 2"/>
          <p:cNvSpPr>
            <a:spLocks noGrp="1"/>
          </p:cNvSpPr>
          <p:nvPr>
            <p:ph type="body" idx="1"/>
          </p:nvPr>
        </p:nvSpPr>
        <p:spPr/>
        <p:txBody>
          <a:bodyPr/>
          <a:lstStyle/>
          <a:p>
            <a:pPr eaLnBrk="1" hangingPunct="1">
              <a:lnSpc>
                <a:spcPct val="90000"/>
              </a:lnSpc>
            </a:pPr>
            <a:r>
              <a:rPr lang="en-US" b="1" dirty="0" smtClean="0">
                <a:latin typeface="Arial" charset="0"/>
                <a:cs typeface="Arial" charset="0"/>
              </a:rPr>
              <a:t>Speaker: If this slide is shown, then the next slide must also be shown. Advance slide to change focus to front of slide.</a:t>
            </a:r>
          </a:p>
          <a:p>
            <a:pPr eaLnBrk="1" hangingPunct="1">
              <a:lnSpc>
                <a:spcPct val="90000"/>
              </a:lnSpc>
            </a:pPr>
            <a:endParaRPr lang="en-US" dirty="0" smtClean="0">
              <a:latin typeface="Arial" charset="0"/>
              <a:cs typeface="Arial" charset="0"/>
            </a:endParaRPr>
          </a:p>
          <a:p>
            <a:pPr eaLnBrk="1" hangingPunct="1">
              <a:lnSpc>
                <a:spcPct val="90000"/>
              </a:lnSpc>
            </a:pPr>
            <a:r>
              <a:rPr lang="en-US" dirty="0" smtClean="0">
                <a:latin typeface="Arial" charset="0"/>
                <a:cs typeface="Arial" charset="0"/>
              </a:rPr>
              <a:t>The alveolar sac in back represents a section of the lung that is underinflated and not contributing to oxygenation of the blood.</a:t>
            </a:r>
          </a:p>
          <a:p>
            <a:pPr eaLnBrk="1" hangingPunct="1">
              <a:lnSpc>
                <a:spcPct val="90000"/>
              </a:lnSpc>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33</a:t>
            </a:fld>
            <a:endParaRPr lang="en-US" dirty="0"/>
          </a:p>
        </p:txBody>
      </p:sp>
    </p:spTree>
    <p:extLst>
      <p:ext uri="{BB962C8B-B14F-4D97-AF65-F5344CB8AC3E}">
        <p14:creationId xmlns:p14="http://schemas.microsoft.com/office/powerpoint/2010/main" val="132481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73088"/>
            <a:ext cx="5578475" cy="4183062"/>
          </a:xfrm>
        </p:spPr>
      </p:sp>
      <p:sp>
        <p:nvSpPr>
          <p:cNvPr id="3" name="Notes Placeholder 2"/>
          <p:cNvSpPr>
            <a:spLocks noGrp="1"/>
          </p:cNvSpPr>
          <p:nvPr>
            <p:ph type="body" idx="1"/>
          </p:nvPr>
        </p:nvSpPr>
        <p:spPr/>
        <p:txBody>
          <a:bodyPr/>
          <a:lstStyle/>
          <a:p>
            <a:pPr eaLnBrk="1" hangingPunct="1"/>
            <a:r>
              <a:rPr lang="en-US" dirty="0" smtClean="0">
                <a:latin typeface="Arial" charset="0"/>
                <a:cs typeface="Arial" charset="0"/>
              </a:rPr>
              <a:t>As shown in the foreground, INOMAX</a:t>
            </a:r>
            <a:r>
              <a:rPr lang="en-US" baseline="30000" dirty="0" smtClean="0">
                <a:latin typeface="Arial" charset="0"/>
                <a:cs typeface="ＭＳ Ｐゴシック" charset="0"/>
              </a:rPr>
              <a:t>®</a:t>
            </a:r>
            <a:r>
              <a:rPr lang="en-US" dirty="0" smtClean="0">
                <a:latin typeface="Arial" charset="0"/>
                <a:cs typeface="Arial" charset="0"/>
              </a:rPr>
              <a:t> penetrates the open alveolar regions and then the walls of the adjacent blood vessels. By selectively dilating these pulmonary arteries and lowering PVR, INOMAX redirects blood flow to the ventilated portions of the lung and increases PaO</a:t>
            </a:r>
            <a:r>
              <a:rPr lang="en-US" baseline="-25000" dirty="0" smtClean="0">
                <a:latin typeface="Arial" charset="0"/>
                <a:cs typeface="Arial" charset="0"/>
              </a:rPr>
              <a:t>2</a:t>
            </a:r>
            <a:r>
              <a:rPr lang="en-US" dirty="0" smtClean="0">
                <a:latin typeface="Arial" charset="0"/>
                <a:cs typeface="Arial" charset="0"/>
              </a:rPr>
              <a:t>. As it enhances perfusion to better aerated regions of the lung, it also improves V/Q matching</a:t>
            </a:r>
            <a:r>
              <a:rPr lang="en-US" sz="1100" dirty="0" smtClean="0">
                <a:latin typeface="Arial" charset="0"/>
                <a:cs typeface="Arial" charset="0"/>
              </a:rPr>
              <a:t>.</a:t>
            </a:r>
          </a:p>
          <a:p>
            <a:pPr eaLnBrk="1" hangingPunct="1"/>
            <a:endParaRPr lang="en-US" dirty="0" smtClean="0">
              <a:latin typeface="Arial" charset="0"/>
              <a:cs typeface="Arial" charset="0"/>
            </a:endParaRPr>
          </a:p>
          <a:p>
            <a:pPr eaLnBrk="1" hangingPunct="1">
              <a:spcBef>
                <a:spcPct val="0"/>
              </a:spcBef>
            </a:pPr>
            <a:r>
              <a:rPr lang="en-US" dirty="0" smtClean="0">
                <a:latin typeface="Arial" charset="0"/>
                <a:cs typeface="Arial" charset="0"/>
              </a:rPr>
              <a:t>In treating deficits in the pulmonary vasculature, the use of INOMAX can serve multiple purposes as it exerts selective effects (</a:t>
            </a:r>
            <a:r>
              <a:rPr lang="en-US" dirty="0" err="1" smtClean="0">
                <a:latin typeface="Arial" charset="0"/>
                <a:cs typeface="Arial" charset="0"/>
              </a:rPr>
              <a:t>ie</a:t>
            </a:r>
            <a:r>
              <a:rPr lang="en-US" dirty="0" smtClean="0">
                <a:latin typeface="Arial" charset="0"/>
                <a:cs typeface="Arial" charset="0"/>
              </a:rPr>
              <a:t>, it lowers PVR thereby decreasing </a:t>
            </a:r>
            <a:r>
              <a:rPr lang="en-US" dirty="0" err="1" smtClean="0">
                <a:latin typeface="Arial" charset="0"/>
                <a:cs typeface="Arial" charset="0"/>
              </a:rPr>
              <a:t>extrapulmonary</a:t>
            </a:r>
            <a:r>
              <a:rPr lang="en-US" dirty="0" smtClean="0">
                <a:latin typeface="Arial" charset="0"/>
                <a:cs typeface="Arial" charset="0"/>
              </a:rPr>
              <a:t> right-to-left shunting) as well as </a:t>
            </a:r>
            <a:r>
              <a:rPr lang="en-US" dirty="0" err="1" smtClean="0">
                <a:latin typeface="Arial" charset="0"/>
                <a:cs typeface="Arial" charset="0"/>
              </a:rPr>
              <a:t>microselective</a:t>
            </a:r>
            <a:r>
              <a:rPr lang="en-US" dirty="0" smtClean="0">
                <a:latin typeface="Arial" charset="0"/>
                <a:cs typeface="Arial" charset="0"/>
              </a:rPr>
              <a:t> effects (</a:t>
            </a:r>
            <a:r>
              <a:rPr lang="en-US" dirty="0" err="1" smtClean="0">
                <a:latin typeface="Arial" charset="0"/>
                <a:cs typeface="Arial" charset="0"/>
              </a:rPr>
              <a:t>ie</a:t>
            </a:r>
            <a:r>
              <a:rPr lang="en-US" dirty="0" smtClean="0">
                <a:latin typeface="Arial" charset="0"/>
                <a:cs typeface="Arial" charset="0"/>
              </a:rPr>
              <a:t>, it improves oxygenation by redirecting blood from poorly aerated or diseased lung regions to better aerated distal air spaces). </a:t>
            </a:r>
          </a:p>
        </p:txBody>
      </p:sp>
      <p:sp>
        <p:nvSpPr>
          <p:cNvPr id="4" name="Slide Number Placeholder 3"/>
          <p:cNvSpPr>
            <a:spLocks noGrp="1"/>
          </p:cNvSpPr>
          <p:nvPr>
            <p:ph type="sldNum" sz="quarter" idx="10"/>
          </p:nvPr>
        </p:nvSpPr>
        <p:spPr/>
        <p:txBody>
          <a:bodyPr/>
          <a:lstStyle/>
          <a:p>
            <a:fld id="{FD8A526D-7035-A348-BF03-18A2295D1BE9}" type="slidenum">
              <a:rPr lang="en-US" smtClean="0"/>
              <a:pPr/>
              <a:t>34</a:t>
            </a:fld>
            <a:endParaRPr lang="en-US" dirty="0"/>
          </a:p>
        </p:txBody>
      </p:sp>
    </p:spTree>
    <p:extLst>
      <p:ext uri="{BB962C8B-B14F-4D97-AF65-F5344CB8AC3E}">
        <p14:creationId xmlns:p14="http://schemas.microsoft.com/office/powerpoint/2010/main" val="4240865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35</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defTabSz="457133" eaLnBrk="1" fontAlgn="auto" hangingPunct="1">
              <a:spcBef>
                <a:spcPts val="0"/>
              </a:spcBef>
              <a:spcAft>
                <a:spcPts val="0"/>
              </a:spcAft>
              <a:buFontTx/>
              <a:buAutoNum type="arabicPeriod"/>
              <a:defRPr/>
            </a:pPr>
            <a:r>
              <a:rPr lang="en-US" dirty="0"/>
              <a:t>INOMAX [package insert]. Hampton, NJ: Ikaria, Inc.; 2013. </a:t>
            </a:r>
            <a:r>
              <a:rPr lang="en-US" b="1" dirty="0"/>
              <a:t>2. </a:t>
            </a:r>
            <a:r>
              <a:rPr lang="en-US" dirty="0" err="1"/>
              <a:t>Steudel</a:t>
            </a:r>
            <a:r>
              <a:rPr lang="en-US" dirty="0"/>
              <a:t> W, et al. </a:t>
            </a:r>
            <a:r>
              <a:rPr lang="en-US" i="1" dirty="0"/>
              <a:t>Anesthesiology</a:t>
            </a:r>
            <a:r>
              <a:rPr lang="en-US" dirty="0"/>
              <a:t>. 1999;91:1090-1121.</a:t>
            </a:r>
          </a:p>
          <a:p>
            <a:pPr marL="229674" indent="-229674"/>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buFontTx/>
              <a:buAutoNum type="arabicPeriod"/>
            </a:pPr>
            <a:endParaRPr lang="en-US" dirty="0" smtClean="0">
              <a:latin typeface="Arial" charset="0"/>
              <a:cs typeface="Arial" charset="0"/>
            </a:endParaRPr>
          </a:p>
          <a:p>
            <a:pPr marL="229674" indent="-229674"/>
            <a:endParaRPr lang="en-US" dirty="0" smtClean="0">
              <a:latin typeface="Arial" charset="0"/>
              <a:cs typeface="Arial" charset="0"/>
            </a:endParaRPr>
          </a:p>
          <a:p>
            <a:pPr marL="229674" indent="-229674"/>
            <a:endParaRPr lang="en-US" dirty="0" smtClean="0">
              <a:latin typeface="Arial" charset="0"/>
              <a:cs typeface="Arial" charset="0"/>
            </a:endParaRPr>
          </a:p>
          <a:p>
            <a:pPr marL="229674" indent="-229674"/>
            <a:endParaRPr lang="en-US" dirty="0" smtClean="0">
              <a:latin typeface="Arial" charset="0"/>
              <a:cs typeface="Arial" charset="0"/>
            </a:endParaRPr>
          </a:p>
          <a:p>
            <a:pPr marL="229674" indent="-229674">
              <a:spcBef>
                <a:spcPct val="0"/>
              </a:spcBef>
            </a:pPr>
            <a:r>
              <a:rPr lang="en-US" sz="1600" b="1" dirty="0">
                <a:solidFill>
                  <a:srgbClr val="000000"/>
                </a:solidFill>
                <a:latin typeface="Arial" charset="0"/>
                <a:cs typeface="Arial" charset="0"/>
              </a:rPr>
              <a:t>References:</a:t>
            </a:r>
          </a:p>
          <a:p>
            <a:pPr marL="229674" indent="-229674">
              <a:spcBef>
                <a:spcPct val="0"/>
              </a:spcBef>
              <a:buFontTx/>
              <a:buAutoNum type="arabicPeriod"/>
            </a:pPr>
            <a:r>
              <a:rPr lang="en-US" dirty="0" smtClean="0">
                <a:solidFill>
                  <a:srgbClr val="000000"/>
                </a:solidFill>
                <a:latin typeface="Arial" charset="0"/>
                <a:cs typeface="Arial" charset="0"/>
              </a:rPr>
              <a:t>INOMAX [package insert]. Hampton, NJ: Ikaria, Inc.; 2013.</a:t>
            </a:r>
          </a:p>
          <a:p>
            <a:pPr marL="232909" indent="-232909">
              <a:buAutoNum type="arabicPeriod" startAt="2"/>
            </a:pPr>
            <a:r>
              <a:rPr lang="en-US" dirty="0" err="1" smtClean="0">
                <a:latin typeface="Arial" charset="0"/>
                <a:cs typeface="Arial" charset="0"/>
              </a:rPr>
              <a:t>Steudel</a:t>
            </a:r>
            <a:r>
              <a:rPr lang="en-US" dirty="0" smtClean="0">
                <a:latin typeface="Arial" charset="0"/>
                <a:cs typeface="Arial" charset="0"/>
              </a:rPr>
              <a:t> W, </a:t>
            </a:r>
            <a:r>
              <a:rPr lang="en-US" dirty="0" err="1" smtClean="0">
                <a:latin typeface="Arial" charset="0"/>
                <a:cs typeface="Arial" charset="0"/>
              </a:rPr>
              <a:t>Hurford</a:t>
            </a:r>
            <a:r>
              <a:rPr lang="en-US" dirty="0" smtClean="0">
                <a:latin typeface="Arial" charset="0"/>
                <a:cs typeface="Arial" charset="0"/>
              </a:rPr>
              <a:t> WE, </a:t>
            </a:r>
            <a:r>
              <a:rPr lang="en-US" dirty="0" err="1" smtClean="0">
                <a:latin typeface="Arial" charset="0"/>
                <a:cs typeface="Arial" charset="0"/>
              </a:rPr>
              <a:t>Zapol</a:t>
            </a:r>
            <a:r>
              <a:rPr lang="en-US" dirty="0" smtClean="0">
                <a:latin typeface="Arial" charset="0"/>
                <a:cs typeface="Arial" charset="0"/>
              </a:rPr>
              <a:t> WM. Inhaled nitric oxide: Basic biology and clinical applications. </a:t>
            </a:r>
            <a:r>
              <a:rPr lang="en-US" i="1" dirty="0" smtClean="0">
                <a:latin typeface="Arial" charset="0"/>
                <a:cs typeface="Arial" charset="0"/>
              </a:rPr>
              <a:t>Anesthesiology. </a:t>
            </a:r>
            <a:r>
              <a:rPr lang="en-US" dirty="0" smtClean="0">
                <a:latin typeface="Arial" charset="0"/>
                <a:cs typeface="Arial" charset="0"/>
              </a:rPr>
              <a:t>1999;91(4):1090-1121. </a:t>
            </a:r>
          </a:p>
          <a:p>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36</a:t>
            </a:fld>
            <a:endParaRPr lang="en-US" dirty="0"/>
          </a:p>
        </p:txBody>
      </p:sp>
    </p:spTree>
    <p:extLst>
      <p:ext uri="{BB962C8B-B14F-4D97-AF65-F5344CB8AC3E}">
        <p14:creationId xmlns:p14="http://schemas.microsoft.com/office/powerpoint/2010/main" val="3186328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37</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lnSpc>
                <a:spcPct val="90000"/>
              </a:lnSpc>
              <a:spcBef>
                <a:spcPct val="0"/>
              </a:spcBef>
              <a:tabLst>
                <a:tab pos="109985" algn="l"/>
              </a:tabLst>
            </a:pPr>
            <a:r>
              <a:rPr lang="en-US" b="1" dirty="0" smtClean="0">
                <a:latin typeface="Arial" charset="0"/>
                <a:cs typeface="ＭＳ Ｐゴシック" charset="0"/>
              </a:rPr>
              <a:t>Speaker: Slides 26-30</a:t>
            </a:r>
            <a:r>
              <a:rPr lang="en-US" b="1" baseline="0" dirty="0" smtClean="0">
                <a:latin typeface="Arial" charset="0"/>
                <a:cs typeface="ＭＳ Ｐゴシック" charset="0"/>
              </a:rPr>
              <a:t> </a:t>
            </a:r>
            <a:r>
              <a:rPr lang="en-US" b="1" dirty="0" smtClean="0">
                <a:latin typeface="Arial" charset="0"/>
                <a:cs typeface="ＭＳ Ｐゴシック" charset="0"/>
              </a:rPr>
              <a:t>must be shown together</a:t>
            </a:r>
            <a:endParaRPr lang="en-US" sz="1000" dirty="0">
              <a:latin typeface="Arial" charset="0"/>
              <a:cs typeface="ＭＳ Ｐゴシック"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38</a:t>
            </a:fld>
            <a:endParaRPr lang="en-US" dirty="0"/>
          </a:p>
        </p:txBody>
      </p:sp>
    </p:spTree>
    <p:extLst>
      <p:ext uri="{BB962C8B-B14F-4D97-AF65-F5344CB8AC3E}">
        <p14:creationId xmlns:p14="http://schemas.microsoft.com/office/powerpoint/2010/main" val="1295969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lnSpc>
                <a:spcPct val="90000"/>
              </a:lnSpc>
              <a:spcBef>
                <a:spcPct val="0"/>
              </a:spcBef>
              <a:tabLst>
                <a:tab pos="109985" algn="l"/>
              </a:tabLst>
            </a:pPr>
            <a:r>
              <a:rPr lang="en-US" b="1" dirty="0" smtClean="0">
                <a:latin typeface="Arial" charset="0"/>
                <a:cs typeface="ＭＳ Ｐゴシック" charset="0"/>
              </a:rPr>
              <a:t>Speaker: Slides 26-30</a:t>
            </a:r>
            <a:r>
              <a:rPr lang="en-US" b="1" baseline="0" dirty="0" smtClean="0">
                <a:latin typeface="Arial" charset="0"/>
                <a:cs typeface="ＭＳ Ｐゴシック" charset="0"/>
              </a:rPr>
              <a:t> </a:t>
            </a:r>
            <a:r>
              <a:rPr lang="en-US" b="1" dirty="0" smtClean="0">
                <a:latin typeface="Arial" charset="0"/>
                <a:cs typeface="ＭＳ Ｐゴシック" charset="0"/>
              </a:rPr>
              <a:t>must be shown together</a:t>
            </a:r>
            <a:endParaRPr lang="en-US" sz="1000" dirty="0">
              <a:latin typeface="Arial" charset="0"/>
              <a:cs typeface="ＭＳ Ｐゴシック" charset="0"/>
            </a:endParaRPr>
          </a:p>
          <a:p>
            <a:pPr eaLnBrk="1" hangingPunct="1">
              <a:lnSpc>
                <a:spcPct val="90000"/>
              </a:lnSpc>
              <a:spcBef>
                <a:spcPct val="0"/>
              </a:spcBef>
              <a:tabLst>
                <a:tab pos="103173" algn="l"/>
              </a:tabLst>
            </a:pPr>
            <a:endParaRPr lang="en-US" sz="1000" dirty="0">
              <a:ea typeface="ＭＳ Ｐゴシック" charset="-128"/>
            </a:endParaRPr>
          </a:p>
          <a:p>
            <a:pPr>
              <a:spcBef>
                <a:spcPct val="0"/>
              </a:spcBef>
              <a:tabLst>
                <a:tab pos="109985" algn="l"/>
              </a:tabLst>
            </a:pPr>
            <a:r>
              <a:rPr lang="en-US" dirty="0" smtClean="0">
                <a:latin typeface="Arial" charset="0"/>
                <a:cs typeface="Arial" charset="0"/>
              </a:rPr>
              <a:t>There was a significant reduction in ECMO in infants treated with INOMAX</a:t>
            </a:r>
            <a:r>
              <a:rPr lang="en-US" baseline="30000" dirty="0" smtClean="0">
                <a:latin typeface="Arial" charset="0"/>
                <a:cs typeface="Arial" charset="0"/>
              </a:rPr>
              <a:t>®</a:t>
            </a:r>
            <a:r>
              <a:rPr lang="en-US" dirty="0" smtClean="0">
                <a:latin typeface="Arial" charset="0"/>
                <a:cs typeface="Arial" charset="0"/>
              </a:rPr>
              <a:t>, compared with control infants (31% </a:t>
            </a:r>
            <a:r>
              <a:rPr lang="en-US" dirty="0" err="1" smtClean="0">
                <a:latin typeface="Arial" charset="0"/>
                <a:cs typeface="Arial" charset="0"/>
              </a:rPr>
              <a:t>vs</a:t>
            </a:r>
            <a:r>
              <a:rPr lang="en-US" dirty="0" smtClean="0">
                <a:latin typeface="Arial" charset="0"/>
                <a:cs typeface="Arial" charset="0"/>
              </a:rPr>
              <a:t> 57%, </a:t>
            </a:r>
            <a:r>
              <a:rPr lang="en-US" i="1" dirty="0" smtClean="0">
                <a:latin typeface="Arial" charset="0"/>
                <a:cs typeface="Arial" charset="0"/>
              </a:rPr>
              <a:t>P</a:t>
            </a:r>
            <a:r>
              <a:rPr lang="en-US" dirty="0" smtClean="0">
                <a:latin typeface="Arial" charset="0"/>
                <a:cs typeface="Arial" charset="0"/>
              </a:rPr>
              <a:t>&lt;0.001). The incidence of death alone was similar in both groups (3% INOMAX </a:t>
            </a:r>
            <a:r>
              <a:rPr lang="en-US" dirty="0" err="1" smtClean="0">
                <a:latin typeface="Arial" charset="0"/>
                <a:cs typeface="Arial" charset="0"/>
              </a:rPr>
              <a:t>vs</a:t>
            </a:r>
            <a:r>
              <a:rPr lang="en-US" dirty="0" smtClean="0">
                <a:latin typeface="Arial" charset="0"/>
                <a:cs typeface="Arial" charset="0"/>
              </a:rPr>
              <a:t> 6% placebo).</a:t>
            </a:r>
          </a:p>
          <a:p>
            <a:pPr>
              <a:spcBef>
                <a:spcPct val="0"/>
              </a:spcBef>
              <a:tabLst>
                <a:tab pos="109985" algn="l"/>
              </a:tabLst>
            </a:pPr>
            <a:endParaRPr lang="en-US" dirty="0" smtClean="0">
              <a:latin typeface="Arial" charset="0"/>
              <a:cs typeface="Arial" charset="0"/>
            </a:endParaRPr>
          </a:p>
          <a:p>
            <a:pPr>
              <a:spcBef>
                <a:spcPct val="0"/>
              </a:spcBef>
              <a:tabLst>
                <a:tab pos="109985" algn="l"/>
              </a:tabLst>
            </a:pPr>
            <a:r>
              <a:rPr lang="en-US" dirty="0" smtClean="0">
                <a:latin typeface="Arial" charset="0"/>
                <a:cs typeface="Arial" charset="0"/>
              </a:rPr>
              <a:t>After the administration of INOMAX, there was a significantly greater decrease in the alveolar/arterial oxygenation gradient compared with infants in the control group (</a:t>
            </a:r>
            <a:r>
              <a:rPr lang="en-US" i="1" dirty="0" smtClean="0">
                <a:latin typeface="Arial" charset="0"/>
                <a:cs typeface="Arial" charset="0"/>
              </a:rPr>
              <a:t>P</a:t>
            </a:r>
            <a:r>
              <a:rPr lang="en-US" dirty="0" smtClean="0">
                <a:latin typeface="Arial" charset="0"/>
                <a:cs typeface="Arial" charset="0"/>
              </a:rPr>
              <a:t>&lt;0.001).</a:t>
            </a:r>
          </a:p>
        </p:txBody>
      </p:sp>
      <p:sp>
        <p:nvSpPr>
          <p:cNvPr id="4" name="Slide Number Placeholder 3"/>
          <p:cNvSpPr>
            <a:spLocks noGrp="1"/>
          </p:cNvSpPr>
          <p:nvPr>
            <p:ph type="sldNum" sz="quarter" idx="10"/>
          </p:nvPr>
        </p:nvSpPr>
        <p:spPr/>
        <p:txBody>
          <a:bodyPr/>
          <a:lstStyle/>
          <a:p>
            <a:fld id="{FD8A526D-7035-A348-BF03-18A2295D1BE9}" type="slidenum">
              <a:rPr lang="en-US" smtClean="0"/>
              <a:pPr/>
              <a:t>39</a:t>
            </a:fld>
            <a:endParaRPr lang="en-US" dirty="0"/>
          </a:p>
        </p:txBody>
      </p:sp>
    </p:spTree>
    <p:extLst>
      <p:ext uri="{BB962C8B-B14F-4D97-AF65-F5344CB8AC3E}">
        <p14:creationId xmlns:p14="http://schemas.microsoft.com/office/powerpoint/2010/main" val="1553501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lnSpc>
                <a:spcPct val="90000"/>
              </a:lnSpc>
              <a:spcBef>
                <a:spcPct val="0"/>
              </a:spcBef>
              <a:tabLst>
                <a:tab pos="109985" algn="l"/>
              </a:tabLst>
            </a:pPr>
            <a:r>
              <a:rPr lang="en-US" b="1" dirty="0" smtClean="0">
                <a:latin typeface="Arial" charset="0"/>
                <a:cs typeface="ＭＳ Ｐゴシック" charset="0"/>
              </a:rPr>
              <a:t>Speaker: Slides 26-30</a:t>
            </a:r>
            <a:r>
              <a:rPr lang="en-US" b="1" baseline="0" dirty="0" smtClean="0">
                <a:latin typeface="Arial" charset="0"/>
                <a:cs typeface="ＭＳ Ｐゴシック" charset="0"/>
              </a:rPr>
              <a:t> </a:t>
            </a:r>
            <a:r>
              <a:rPr lang="en-US" b="1" dirty="0" smtClean="0">
                <a:latin typeface="Arial" charset="0"/>
                <a:cs typeface="ＭＳ Ｐゴシック" charset="0"/>
              </a:rPr>
              <a:t>must be shown together</a:t>
            </a:r>
            <a:endParaRPr lang="en-US" sz="1000" dirty="0">
              <a:latin typeface="Arial" charset="0"/>
              <a:cs typeface="ＭＳ Ｐゴシック" charset="0"/>
            </a:endParaRPr>
          </a:p>
          <a:p>
            <a:pPr>
              <a:lnSpc>
                <a:spcPct val="90000"/>
              </a:lnSpc>
              <a:spcBef>
                <a:spcPct val="0"/>
              </a:spcBef>
              <a:tabLst>
                <a:tab pos="109985" algn="l"/>
              </a:tabLst>
            </a:pPr>
            <a:endParaRPr lang="en-US" sz="1000" dirty="0">
              <a:latin typeface="Arial" charset="0"/>
              <a:cs typeface="ＭＳ Ｐゴシック" charset="0"/>
            </a:endParaRPr>
          </a:p>
          <a:p>
            <a:r>
              <a:rPr lang="en-US" dirty="0" smtClean="0"/>
              <a:t>Data</a:t>
            </a:r>
            <a:r>
              <a:rPr lang="en-US" baseline="0" dirty="0" smtClean="0"/>
              <a:t> on File A (graph created Young)</a:t>
            </a:r>
            <a:endParaRPr lang="en-US" dirty="0" smtClean="0"/>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40</a:t>
            </a:fld>
            <a:endParaRPr lang="en-US" dirty="0"/>
          </a:p>
        </p:txBody>
      </p:sp>
    </p:spTree>
    <p:extLst>
      <p:ext uri="{BB962C8B-B14F-4D97-AF65-F5344CB8AC3E}">
        <p14:creationId xmlns:p14="http://schemas.microsoft.com/office/powerpoint/2010/main" val="2871428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lnSpc>
                <a:spcPct val="90000"/>
              </a:lnSpc>
              <a:spcBef>
                <a:spcPct val="0"/>
              </a:spcBef>
              <a:tabLst>
                <a:tab pos="109985" algn="l"/>
              </a:tabLst>
            </a:pPr>
            <a:r>
              <a:rPr lang="en-US" b="1" dirty="0" smtClean="0">
                <a:latin typeface="Arial" charset="0"/>
                <a:cs typeface="ＭＳ Ｐゴシック" charset="0"/>
              </a:rPr>
              <a:t>Speaker: Slides 26-30</a:t>
            </a:r>
            <a:r>
              <a:rPr lang="en-US" b="1" baseline="0" dirty="0" smtClean="0">
                <a:latin typeface="Arial" charset="0"/>
                <a:cs typeface="ＭＳ Ｐゴシック" charset="0"/>
              </a:rPr>
              <a:t> </a:t>
            </a:r>
            <a:r>
              <a:rPr lang="en-US" b="1" dirty="0" smtClean="0">
                <a:latin typeface="Arial" charset="0"/>
                <a:cs typeface="ＭＳ Ｐゴシック" charset="0"/>
              </a:rPr>
              <a:t>must be shown together</a:t>
            </a:r>
            <a:endParaRPr lang="en-US" sz="1000" dirty="0">
              <a:latin typeface="Arial" charset="0"/>
              <a:cs typeface="ＭＳ Ｐゴシック" charset="0"/>
            </a:endParaRPr>
          </a:p>
          <a:p>
            <a:pPr>
              <a:spcBef>
                <a:spcPct val="0"/>
              </a:spcBef>
              <a:tabLst>
                <a:tab pos="109985" algn="l"/>
              </a:tabLst>
            </a:pPr>
            <a:endParaRPr lang="en-US" dirty="0" smtClean="0">
              <a:latin typeface="Arial" charset="0"/>
              <a:cs typeface="ＭＳ Ｐゴシック" charset="0"/>
            </a:endParaRPr>
          </a:p>
          <a:p>
            <a:pPr>
              <a:spcBef>
                <a:spcPct val="0"/>
              </a:spcBef>
              <a:tabLst>
                <a:tab pos="109985" algn="l"/>
              </a:tabLst>
            </a:pPr>
            <a:r>
              <a:rPr lang="en-US" dirty="0" smtClean="0">
                <a:latin typeface="Arial" charset="0"/>
                <a:cs typeface="ＭＳ Ｐゴシック" charset="0"/>
              </a:rPr>
              <a:t>In NINOS, there was a significant reduction in death and/or ECMO in infants treated with INOMAX</a:t>
            </a:r>
            <a:r>
              <a:rPr lang="en-US" baseline="30000" dirty="0" smtClean="0">
                <a:latin typeface="Arial" charset="0"/>
                <a:cs typeface="ＭＳ Ｐゴシック" charset="0"/>
              </a:rPr>
              <a:t>®</a:t>
            </a:r>
            <a:r>
              <a:rPr lang="en-US" dirty="0" smtClean="0">
                <a:latin typeface="Arial" charset="0"/>
                <a:cs typeface="ＭＳ Ｐゴシック" charset="0"/>
              </a:rPr>
              <a:t>, compared with control infants (46% </a:t>
            </a:r>
            <a:r>
              <a:rPr lang="en-US" dirty="0" err="1" smtClean="0">
                <a:latin typeface="Arial" charset="0"/>
                <a:cs typeface="ＭＳ Ｐゴシック" charset="0"/>
              </a:rPr>
              <a:t>vs</a:t>
            </a:r>
            <a:r>
              <a:rPr lang="en-US" dirty="0" smtClean="0">
                <a:latin typeface="Arial" charset="0"/>
                <a:cs typeface="ＭＳ Ｐゴシック" charset="0"/>
              </a:rPr>
              <a:t> 64%, </a:t>
            </a:r>
            <a:r>
              <a:rPr lang="en-US" i="1" dirty="0" smtClean="0">
                <a:latin typeface="Arial" charset="0"/>
                <a:cs typeface="ＭＳ Ｐゴシック" charset="0"/>
              </a:rPr>
              <a:t>P</a:t>
            </a:r>
            <a:r>
              <a:rPr lang="en-US" dirty="0" smtClean="0">
                <a:latin typeface="Arial" charset="0"/>
                <a:cs typeface="ＭＳ Ｐゴシック" charset="0"/>
              </a:rPr>
              <a:t>=0.006). This significance was driven by the reduction of ECMO. The incidence of death alone was lower in the INOMAX patients, but did not achieve statistical significance.</a:t>
            </a:r>
            <a:r>
              <a:rPr lang="en-US" baseline="30000" dirty="0" smtClean="0">
                <a:latin typeface="Arial" charset="0"/>
                <a:cs typeface="ＭＳ Ｐゴシック" charset="0"/>
              </a:rPr>
              <a:t>1</a:t>
            </a:r>
            <a:endParaRPr lang="en-US" dirty="0" smtClean="0">
              <a:latin typeface="Arial" charset="0"/>
              <a:cs typeface="ＭＳ Ｐゴシック" charset="0"/>
            </a:endParaRPr>
          </a:p>
          <a:p>
            <a:pPr>
              <a:spcBef>
                <a:spcPct val="0"/>
              </a:spcBef>
              <a:tabLst>
                <a:tab pos="109985" algn="l"/>
              </a:tabLst>
            </a:pPr>
            <a:endParaRPr lang="en-US" dirty="0" smtClean="0">
              <a:latin typeface="Arial" charset="0"/>
              <a:cs typeface="ＭＳ Ｐゴシック" charset="0"/>
            </a:endParaRPr>
          </a:p>
          <a:p>
            <a:pPr>
              <a:spcBef>
                <a:spcPct val="0"/>
              </a:spcBef>
              <a:tabLst>
                <a:tab pos="109985" algn="l"/>
              </a:tabLst>
            </a:pPr>
            <a:r>
              <a:rPr lang="en-US" dirty="0" smtClean="0">
                <a:latin typeface="Arial" charset="0"/>
                <a:cs typeface="ＭＳ Ｐゴシック" charset="0"/>
              </a:rPr>
              <a:t>After the administration of INOMAX, there was a significantly greater decrease in the alveolar/arterial oxygenation gradient, compared with infants in the control group (</a:t>
            </a:r>
            <a:r>
              <a:rPr lang="en-US" i="1" dirty="0" smtClean="0">
                <a:latin typeface="Arial" charset="0"/>
                <a:cs typeface="ＭＳ Ｐゴシック" charset="0"/>
              </a:rPr>
              <a:t>P</a:t>
            </a:r>
            <a:r>
              <a:rPr lang="en-US" dirty="0" smtClean="0">
                <a:latin typeface="Arial" charset="0"/>
                <a:cs typeface="ＭＳ Ｐゴシック" charset="0"/>
              </a:rPr>
              <a:t>&lt;0.001).</a:t>
            </a:r>
            <a:r>
              <a:rPr lang="en-US" baseline="30000" dirty="0" smtClean="0">
                <a:latin typeface="Arial" charset="0"/>
                <a:cs typeface="ＭＳ Ｐゴシック" charset="0"/>
              </a:rPr>
              <a:t>2</a:t>
            </a:r>
            <a:endParaRPr lang="en-US" dirty="0" smtClean="0">
              <a:latin typeface="Arial" charset="0"/>
              <a:cs typeface="ＭＳ Ｐゴシック" charset="0"/>
            </a:endParaRPr>
          </a:p>
          <a:p>
            <a:pPr>
              <a:spcBef>
                <a:spcPct val="0"/>
              </a:spcBef>
              <a:tabLst>
                <a:tab pos="109985" algn="l"/>
              </a:tabLst>
            </a:pPr>
            <a:endParaRPr lang="en-US" dirty="0" smtClean="0">
              <a:latin typeface="Arial" charset="0"/>
              <a:cs typeface="ＭＳ Ｐゴシック" charset="0"/>
            </a:endParaRPr>
          </a:p>
          <a:p>
            <a:pPr>
              <a:spcBef>
                <a:spcPct val="0"/>
              </a:spcBef>
              <a:tabLst>
                <a:tab pos="109985" algn="l"/>
              </a:tabLst>
            </a:pPr>
            <a:endParaRPr lang="en-US"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pPr>
              <a:spcBef>
                <a:spcPct val="0"/>
              </a:spcBef>
              <a:tabLst>
                <a:tab pos="109985" algn="l"/>
              </a:tabLst>
            </a:pPr>
            <a:endParaRPr lang="en-US" b="1"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41</a:t>
            </a:fld>
            <a:endParaRPr lang="en-US" dirty="0"/>
          </a:p>
        </p:txBody>
      </p:sp>
    </p:spTree>
    <p:extLst>
      <p:ext uri="{BB962C8B-B14F-4D97-AF65-F5344CB8AC3E}">
        <p14:creationId xmlns:p14="http://schemas.microsoft.com/office/powerpoint/2010/main" val="2147246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lnSpc>
                <a:spcPct val="90000"/>
              </a:lnSpc>
              <a:spcBef>
                <a:spcPct val="0"/>
              </a:spcBef>
              <a:tabLst>
                <a:tab pos="109985" algn="l"/>
              </a:tabLst>
            </a:pPr>
            <a:r>
              <a:rPr lang="en-US" b="1" dirty="0" smtClean="0">
                <a:latin typeface="Arial" charset="0"/>
                <a:cs typeface="ＭＳ Ｐゴシック" charset="0"/>
              </a:rPr>
              <a:t>Speaker: Slides 26-30</a:t>
            </a:r>
            <a:r>
              <a:rPr lang="en-US" b="1" baseline="0" dirty="0" smtClean="0">
                <a:latin typeface="Arial" charset="0"/>
                <a:cs typeface="ＭＳ Ｐゴシック" charset="0"/>
              </a:rPr>
              <a:t> </a:t>
            </a:r>
            <a:r>
              <a:rPr lang="en-US" b="1" dirty="0" smtClean="0">
                <a:latin typeface="Arial" charset="0"/>
                <a:cs typeface="ＭＳ Ｐゴシック" charset="0"/>
              </a:rPr>
              <a:t>must be shown together</a:t>
            </a:r>
            <a:endParaRPr lang="en-US" sz="1000" dirty="0">
              <a:latin typeface="Arial" charset="0"/>
              <a:cs typeface="ＭＳ Ｐゴシック"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42</a:t>
            </a:fld>
            <a:endParaRPr lang="en-US" dirty="0"/>
          </a:p>
        </p:txBody>
      </p:sp>
    </p:spTree>
    <p:extLst>
      <p:ext uri="{BB962C8B-B14F-4D97-AF65-F5344CB8AC3E}">
        <p14:creationId xmlns:p14="http://schemas.microsoft.com/office/powerpoint/2010/main" val="269086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a:xfrm>
            <a:off x="970624" y="4416098"/>
            <a:ext cx="5241066" cy="280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163731" algn="l"/>
              </a:tabLst>
            </a:pPr>
            <a:r>
              <a:rPr lang="en-US" altLang="en-US" smtClean="0">
                <a:ea typeface="ＭＳ Ｐゴシック" pitchFamily="34" charset="-128"/>
              </a:rPr>
              <a:t>Whatever the specific disease, HRF can involve the following 3 distinct but overlapping areas of pathophysiology at presentation: </a:t>
            </a:r>
          </a:p>
          <a:p>
            <a:pPr marL="328992" lvl="1" indent="108644" eaLnBrk="1" hangingPunct="1">
              <a:tabLst>
                <a:tab pos="163731" algn="l"/>
              </a:tabLst>
            </a:pPr>
            <a:r>
              <a:rPr lang="en-US" altLang="en-US" smtClean="0">
                <a:ea typeface="ＭＳ Ｐゴシック" pitchFamily="34" charset="-128"/>
              </a:rPr>
              <a:t>Airway and pulmonary parenchymal abnormalities </a:t>
            </a:r>
          </a:p>
          <a:p>
            <a:pPr marL="328992" lvl="1" indent="108644" eaLnBrk="1" hangingPunct="1">
              <a:tabLst>
                <a:tab pos="163731" algn="l"/>
              </a:tabLst>
            </a:pPr>
            <a:r>
              <a:rPr lang="en-US" altLang="en-US" smtClean="0">
                <a:ea typeface="ＭＳ Ｐゴシック" pitchFamily="34" charset="-128"/>
              </a:rPr>
              <a:t>Cardiac dysfunction </a:t>
            </a:r>
          </a:p>
          <a:p>
            <a:pPr marL="328992" lvl="1" indent="108644" eaLnBrk="1" hangingPunct="1">
              <a:tabLst>
                <a:tab pos="163731" algn="l"/>
              </a:tabLst>
            </a:pPr>
            <a:r>
              <a:rPr lang="en-US" altLang="en-US" smtClean="0">
                <a:ea typeface="ＭＳ Ｐゴシック" pitchFamily="34" charset="-128"/>
              </a:rPr>
              <a:t>Pulmonary vascular disorders </a:t>
            </a:r>
          </a:p>
          <a:p>
            <a:pPr eaLnBrk="1" hangingPunct="1">
              <a:spcBef>
                <a:spcPct val="0"/>
              </a:spcBef>
              <a:buFontTx/>
              <a:buChar char="•"/>
              <a:tabLst>
                <a:tab pos="163731" algn="l"/>
              </a:tabLst>
            </a:pPr>
            <a:endParaRPr lang="en-US" altLang="en-US" smtClean="0">
              <a:ea typeface="ＭＳ Ｐゴシック" pitchFamily="34" charset="-128"/>
            </a:endParaRPr>
          </a:p>
          <a:p>
            <a:pPr eaLnBrk="1" hangingPunct="1">
              <a:spcBef>
                <a:spcPct val="0"/>
              </a:spcBef>
              <a:tabLst>
                <a:tab pos="163731" algn="l"/>
              </a:tabLst>
            </a:pPr>
            <a:r>
              <a:rPr lang="en-US" altLang="en-US" smtClean="0">
                <a:ea typeface="ＭＳ Ｐゴシック" pitchFamily="34" charset="-128"/>
              </a:rPr>
              <a:t>While some cases of HRF are attributable to just one area of dysfunction—cardiac, lung, or pulmonary vascular disease—most cases of hypoxemia will involve an interplay of these mechanisms at any given time. Moreover, the contribution of each of these mechanisms may change over time. Therefore, clinicians should continually reassess the underlying pathophysiology and adjust treatment accordingly.</a:t>
            </a:r>
            <a:endParaRPr lang="en-US" altLang="en-US" baseline="30000" smtClean="0">
              <a:ea typeface="ＭＳ Ｐゴシック" pitchFamily="34" charset="-128"/>
            </a:endParaRPr>
          </a:p>
        </p:txBody>
      </p:sp>
      <p:sp>
        <p:nvSpPr>
          <p:cNvPr id="79876" name="Rectangle 8"/>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nchor="b"/>
          <a:lstStyle>
            <a:lvl1pPr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fld id="{EB3472BF-E937-4707-A554-DC92B237DAB5}" type="slidenum">
              <a:rPr lang="en-US" altLang="en-US" sz="1100"/>
              <a:pPr algn="r" eaLnBrk="1" hangingPunct="1"/>
              <a:t>7</a:t>
            </a:fld>
            <a:endParaRPr lang="en-US" altLang="en-US" sz="1100"/>
          </a:p>
        </p:txBody>
      </p:sp>
      <p:sp>
        <p:nvSpPr>
          <p:cNvPr id="79877" name="Text Box 14"/>
          <p:cNvSpPr txBox="1">
            <a:spLocks noChangeArrowheads="1"/>
          </p:cNvSpPr>
          <p:nvPr/>
        </p:nvSpPr>
        <p:spPr bwMode="auto">
          <a:xfrm>
            <a:off x="934112" y="8115905"/>
            <a:ext cx="5479918" cy="11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spAutoFit/>
          </a:bodyPr>
          <a:lstStyle>
            <a:lvl1pPr marL="195263" indent="-195263"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References</a:t>
            </a:r>
          </a:p>
          <a:p>
            <a:pPr eaLnBrk="1" hangingPunct="1">
              <a:buFontTx/>
              <a:buAutoNum type="arabicPeriod"/>
            </a:pPr>
            <a:r>
              <a:rPr lang="en-US" altLang="en-US" sz="1100"/>
              <a:t>Kinsella JP. Inhaled nitric oxide in the term newborn. </a:t>
            </a:r>
            <a:r>
              <a:rPr lang="en-US" altLang="en-US" sz="1100" i="1"/>
              <a:t>Early Hum Dev.</a:t>
            </a:r>
            <a:r>
              <a:rPr lang="en-US" altLang="en-US" sz="1100"/>
              <a:t> 2008:84:709-716.</a:t>
            </a:r>
          </a:p>
          <a:p>
            <a:pPr eaLnBrk="1" hangingPunct="1">
              <a:buFontTx/>
              <a:buAutoNum type="arabicPeriod"/>
            </a:pPr>
            <a:r>
              <a:rPr lang="en-US" altLang="en-US" sz="1100"/>
              <a:t>Kinsella JP, Abman SH. Recent developments in the pathophysiology and treatment of persistent pulmonary hypertension of the newborn. </a:t>
            </a:r>
            <a:r>
              <a:rPr lang="en-US" altLang="en-US" sz="1100" i="1"/>
              <a:t>J Pediatr.</a:t>
            </a:r>
            <a:r>
              <a:rPr lang="en-US" altLang="en-US" sz="1100"/>
              <a:t> 1995;126:853-864.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sz="1100" b="1" dirty="0">
                <a:latin typeface="Arial" charset="0"/>
                <a:cs typeface="ＭＳ Ｐゴシック" charset="0"/>
              </a:rPr>
              <a:t>Speaker: Slides  41-45  must be shown together.</a:t>
            </a:r>
          </a:p>
          <a:p>
            <a:pPr eaLnBrk="1" hangingPunct="1">
              <a:spcBef>
                <a:spcPct val="0"/>
              </a:spcBef>
            </a:pPr>
            <a:endParaRPr lang="en-US" sz="1100" dirty="0">
              <a:latin typeface="Arial" charset="0"/>
              <a:cs typeface="ＭＳ Ｐゴシック" charset="0"/>
            </a:endParaRPr>
          </a:p>
          <a:p>
            <a:pPr eaLnBrk="1" hangingPunct="1">
              <a:spcBef>
                <a:spcPct val="0"/>
              </a:spcBef>
            </a:pPr>
            <a:r>
              <a:rPr lang="en-US" sz="1100" dirty="0">
                <a:latin typeface="Arial" charset="0"/>
                <a:cs typeface="ＭＳ Ｐゴシック" charset="0"/>
              </a:rPr>
              <a:t>Since the published literature does not provide conclusive evidence of a relationship between severity of illness and response to INOMAX</a:t>
            </a:r>
            <a:r>
              <a:rPr lang="en-US" sz="1100" baseline="30000" dirty="0">
                <a:latin typeface="Arial" charset="0"/>
                <a:cs typeface="ＭＳ Ｐゴシック" charset="0"/>
              </a:rPr>
              <a:t>®</a:t>
            </a:r>
            <a:r>
              <a:rPr lang="en-US" sz="1100" dirty="0">
                <a:latin typeface="Arial" charset="0"/>
                <a:cs typeface="ＭＳ Ｐゴシック" charset="0"/>
              </a:rPr>
              <a:t> therapy, a retrospective pooled analysis of the 3 largest INOMAX clinical trials was undertaken.</a:t>
            </a:r>
          </a:p>
          <a:p>
            <a:pPr eaLnBrk="1" hangingPunct="1">
              <a:spcBef>
                <a:spcPct val="0"/>
              </a:spcBef>
            </a:pPr>
            <a:endParaRPr lang="en-US" sz="1100" dirty="0">
              <a:latin typeface="Arial" charset="0"/>
              <a:cs typeface="ＭＳ Ｐゴシック" charset="0"/>
            </a:endParaRPr>
          </a:p>
          <a:p>
            <a:pPr eaLnBrk="1" hangingPunct="1">
              <a:spcBef>
                <a:spcPct val="0"/>
              </a:spcBef>
            </a:pPr>
            <a:r>
              <a:rPr lang="en-US" sz="1100" dirty="0">
                <a:latin typeface="Arial" charset="0"/>
                <a:cs typeface="ＭＳ Ｐゴシック" charset="0"/>
              </a:rPr>
              <a:t>The objectives of this analysis were:</a:t>
            </a:r>
          </a:p>
          <a:p>
            <a:pPr marL="446410" lvl="1" indent="-109985"/>
            <a:r>
              <a:rPr lang="en-US" sz="1000" dirty="0">
                <a:latin typeface="Arial" charset="0"/>
                <a:cs typeface="Arial" charset="0"/>
              </a:rPr>
              <a:t>To analyze the effects of INOMAX on measures of oxygenation</a:t>
            </a:r>
          </a:p>
          <a:p>
            <a:pPr marL="446410" lvl="1" indent="-109985"/>
            <a:r>
              <a:rPr lang="en-US" sz="1000" dirty="0">
                <a:latin typeface="Arial" charset="0"/>
                <a:cs typeface="Arial" charset="0"/>
              </a:rPr>
              <a:t>To analyze the effects of INOMAX across a range of illness severity strata </a:t>
            </a:r>
          </a:p>
          <a:p>
            <a:pPr marL="446410" lvl="1" indent="-109985"/>
            <a:r>
              <a:rPr lang="en-US" sz="1000" dirty="0">
                <a:latin typeface="Arial" charset="0"/>
                <a:cs typeface="Arial" charset="0"/>
              </a:rPr>
              <a:t>To analyze the effects of INOMAX on the duration of mechanical ventilation</a:t>
            </a:r>
          </a:p>
          <a:p>
            <a:pPr marL="446410" lvl="1" indent="-109985"/>
            <a:endParaRPr lang="en-US" sz="1100" dirty="0">
              <a:latin typeface="Arial" charset="0"/>
              <a:cs typeface="Arial" charset="0"/>
            </a:endParaRPr>
          </a:p>
          <a:p>
            <a:pPr eaLnBrk="1" hangingPunct="1">
              <a:spcBef>
                <a:spcPct val="0"/>
              </a:spcBef>
            </a:pPr>
            <a:endParaRPr lang="en-US" sz="1100" dirty="0">
              <a:latin typeface="Arial" charset="0"/>
              <a:cs typeface="ＭＳ Ｐゴシック" charset="0"/>
            </a:endParaRPr>
          </a:p>
          <a:p>
            <a:pPr eaLnBrk="1" hangingPunct="1">
              <a:spcBef>
                <a:spcPct val="0"/>
              </a:spcBef>
            </a:pPr>
            <a:r>
              <a:rPr lang="en-US" sz="1100" dirty="0">
                <a:latin typeface="Arial" charset="0"/>
                <a:cs typeface="ＭＳ Ｐゴシック" charset="0"/>
              </a:rPr>
              <a:t>For the purposes of this analysis, only those subjects who received 20 ppm INOMAX, regardless of the underlying diagnosis, were compared with similar placebo-treated patients.</a:t>
            </a: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43</a:t>
            </a:fld>
            <a:endParaRPr lang="en-US" dirty="0"/>
          </a:p>
        </p:txBody>
      </p:sp>
    </p:spTree>
    <p:extLst>
      <p:ext uri="{BB962C8B-B14F-4D97-AF65-F5344CB8AC3E}">
        <p14:creationId xmlns:p14="http://schemas.microsoft.com/office/powerpoint/2010/main" val="967275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b="1" dirty="0">
                <a:latin typeface="Arial" charset="0"/>
                <a:cs typeface="ＭＳ Ｐゴシック" charset="0"/>
              </a:rPr>
              <a:t>Speaker: Slides  41-45  must be shown together.</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By improving perfusion, INOMAX</a:t>
            </a:r>
            <a:r>
              <a:rPr lang="en-US" baseline="30000" dirty="0" smtClean="0">
                <a:latin typeface="Arial" charset="0"/>
                <a:cs typeface="ＭＳ Ｐゴシック" charset="0"/>
              </a:rPr>
              <a:t>®</a:t>
            </a:r>
            <a:r>
              <a:rPr lang="en-US" dirty="0" smtClean="0">
                <a:latin typeface="Arial" charset="0"/>
                <a:cs typeface="ＭＳ Ｐゴシック" charset="0"/>
              </a:rPr>
              <a:t> delivers a rapid increase in oxygenation. The blue bars represent ventilation alone, while the red bars represent ventilation plus INOMAX. In each of these 3 NDA-submitted studies, INOMAX significantly improved PaO</a:t>
            </a:r>
            <a:r>
              <a:rPr lang="en-US" baseline="-25000" dirty="0" smtClean="0">
                <a:latin typeface="Arial" charset="0"/>
                <a:cs typeface="ＭＳ Ｐゴシック" charset="0"/>
              </a:rPr>
              <a:t>2</a:t>
            </a:r>
            <a:r>
              <a:rPr lang="en-US" dirty="0" smtClean="0">
                <a:latin typeface="Arial" charset="0"/>
                <a:cs typeface="ＭＳ Ｐゴシック" charset="0"/>
              </a:rPr>
              <a:t> within 30 minutes versus ventilation alone. </a:t>
            </a: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44</a:t>
            </a:fld>
            <a:endParaRPr lang="en-US" dirty="0"/>
          </a:p>
        </p:txBody>
      </p:sp>
    </p:spTree>
    <p:extLst>
      <p:ext uri="{BB962C8B-B14F-4D97-AF65-F5344CB8AC3E}">
        <p14:creationId xmlns:p14="http://schemas.microsoft.com/office/powerpoint/2010/main" val="1390143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b="1" dirty="0">
                <a:latin typeface="Arial" charset="0"/>
                <a:cs typeface="ＭＳ Ｐゴシック" charset="0"/>
              </a:rPr>
              <a:t>Speaker: Slides  41-45  must be shown together.</a:t>
            </a:r>
          </a:p>
          <a:p>
            <a:pPr eaLnBrk="1" hangingPunct="1">
              <a:spcBef>
                <a:spcPct val="0"/>
              </a:spcBef>
            </a:pPr>
            <a:r>
              <a:rPr lang="en-US" b="1" dirty="0" smtClean="0">
                <a:latin typeface="Arial" charset="0"/>
                <a:cs typeface="ＭＳ Ｐゴシック" charset="0"/>
              </a:rPr>
              <a:t>Advance the slide to complete the build.</a:t>
            </a:r>
            <a:endParaRPr lang="en-US" dirty="0" smtClean="0">
              <a:latin typeface="Arial" charset="0"/>
              <a:cs typeface="ＭＳ Ｐゴシック" charset="0"/>
            </a:endParaRPr>
          </a:p>
          <a:p>
            <a:endParaRPr lang="en-US" dirty="0" smtClean="0">
              <a:latin typeface="Arial" charset="0"/>
            </a:endParaRPr>
          </a:p>
          <a:p>
            <a:r>
              <a:rPr lang="en-US" dirty="0" smtClean="0">
                <a:latin typeface="Arial" charset="0"/>
              </a:rPr>
              <a:t>By pooling the data from the 3 Phase III trials the authors were able to look at oxygenation results across disease severities (measured by OI). In support of results in the literature, this pooled analysis showed that the addition of INOMAX</a:t>
            </a:r>
            <a:r>
              <a:rPr lang="en-US" baseline="30000" dirty="0" smtClean="0">
                <a:latin typeface="Arial" charset="0"/>
              </a:rPr>
              <a:t>®</a:t>
            </a:r>
            <a:r>
              <a:rPr lang="en-US" dirty="0" smtClean="0">
                <a:latin typeface="Arial" charset="0"/>
              </a:rPr>
              <a:t> produced a significant improvement in PaO</a:t>
            </a:r>
            <a:r>
              <a:rPr lang="en-US" baseline="-25000" dirty="0" smtClean="0">
                <a:latin typeface="Arial" charset="0"/>
              </a:rPr>
              <a:t>2</a:t>
            </a:r>
            <a:r>
              <a:rPr lang="en-US" dirty="0" smtClean="0">
                <a:latin typeface="Arial" charset="0"/>
              </a:rPr>
              <a:t> at 30 minutes for the very severe population (OI &gt;40) as well as for the severe population (&gt;25 to ≤40), versus ventilation alone (</a:t>
            </a:r>
            <a:r>
              <a:rPr lang="en-US" i="1" dirty="0" smtClean="0">
                <a:latin typeface="Arial" charset="0"/>
              </a:rPr>
              <a:t>P</a:t>
            </a:r>
            <a:r>
              <a:rPr lang="en-US" dirty="0" smtClean="0">
                <a:latin typeface="Arial" charset="0"/>
              </a:rPr>
              <a:t>&lt;0.001).</a:t>
            </a:r>
          </a:p>
          <a:p>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45</a:t>
            </a:fld>
            <a:endParaRPr lang="en-US" dirty="0"/>
          </a:p>
        </p:txBody>
      </p:sp>
    </p:spTree>
    <p:extLst>
      <p:ext uri="{BB962C8B-B14F-4D97-AF65-F5344CB8AC3E}">
        <p14:creationId xmlns:p14="http://schemas.microsoft.com/office/powerpoint/2010/main" val="3684193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b="1" dirty="0">
                <a:latin typeface="Arial" charset="0"/>
                <a:cs typeface="ＭＳ Ｐゴシック" charset="0"/>
              </a:rPr>
              <a:t>Speaker: Slides  41-45  must be shown together.</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However, it was interesting to see that there was a similar benefit when the analysis also included infants with mild to moderate HRF (OI ≤25). These data indicate that INOMAX</a:t>
            </a:r>
            <a:r>
              <a:rPr lang="en-US" baseline="30000" dirty="0" smtClean="0">
                <a:latin typeface="Arial" charset="0"/>
                <a:cs typeface="ＭＳ Ｐゴシック" charset="0"/>
              </a:rPr>
              <a:t>®</a:t>
            </a:r>
            <a:r>
              <a:rPr lang="en-US" dirty="0" smtClean="0">
                <a:latin typeface="Arial" charset="0"/>
                <a:cs typeface="ＭＳ Ｐゴシック" charset="0"/>
              </a:rPr>
              <a:t> improves oxygenation across </a:t>
            </a:r>
            <a:r>
              <a:rPr lang="en-US" u="sng" dirty="0" smtClean="0">
                <a:latin typeface="Arial" charset="0"/>
                <a:cs typeface="ＭＳ Ｐゴシック" charset="0"/>
              </a:rPr>
              <a:t>all</a:t>
            </a:r>
            <a:r>
              <a:rPr lang="en-US" dirty="0" smtClean="0">
                <a:latin typeface="Arial" charset="0"/>
                <a:cs typeface="ＭＳ Ｐゴシック" charset="0"/>
              </a:rPr>
              <a:t> levels of severity (including mild and moderate) versus ventilation alone.</a:t>
            </a:r>
            <a:br>
              <a:rPr lang="en-US" dirty="0" smtClean="0">
                <a:latin typeface="Arial" charset="0"/>
                <a:cs typeface="ＭＳ Ｐゴシック" charset="0"/>
              </a:rPr>
            </a:br>
            <a:r>
              <a:rPr lang="en-US" dirty="0" smtClean="0">
                <a:latin typeface="Arial" charset="0"/>
                <a:cs typeface="ＭＳ Ｐゴシック" charset="0"/>
              </a:rPr>
              <a:t> </a:t>
            </a:r>
          </a:p>
          <a:p>
            <a:pPr eaLnBrk="1" hangingPunct="1">
              <a:spcBef>
                <a:spcPct val="0"/>
              </a:spcBef>
            </a:pPr>
            <a:r>
              <a:rPr lang="en-US" dirty="0" smtClean="0">
                <a:latin typeface="Arial" charset="0"/>
                <a:cs typeface="ＭＳ Ｐゴシック" charset="0"/>
              </a:rPr>
              <a:t>It has been known for a long time that INOMAX improves oxygenation in neonates with severe HRF, but this retrospective analysis indicates that it also improves oxygenation in neonates with mild and moderate HRF.</a:t>
            </a: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46</a:t>
            </a:fld>
            <a:endParaRPr lang="en-US" dirty="0"/>
          </a:p>
        </p:txBody>
      </p:sp>
    </p:spTree>
    <p:extLst>
      <p:ext uri="{BB962C8B-B14F-4D97-AF65-F5344CB8AC3E}">
        <p14:creationId xmlns:p14="http://schemas.microsoft.com/office/powerpoint/2010/main" val="397670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b="1" dirty="0" smtClean="0">
                <a:latin typeface="Arial" charset="0"/>
                <a:cs typeface="ＭＳ Ｐゴシック" charset="0"/>
              </a:rPr>
              <a:t>Speaker: Slides  41-45 must be shown together. </a:t>
            </a: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a:spcBef>
                <a:spcPct val="0"/>
              </a:spcBef>
            </a:pPr>
            <a:r>
              <a:rPr lang="en-US" dirty="0" smtClean="0">
                <a:latin typeface="Arial" charset="0"/>
                <a:cs typeface="ＭＳ Ｐゴシック" charset="0"/>
              </a:rPr>
              <a:t>This is a Kaplan-Meier analysis (</a:t>
            </a:r>
            <a:r>
              <a:rPr lang="en-US" dirty="0" err="1" smtClean="0">
                <a:latin typeface="Arial" charset="0"/>
                <a:cs typeface="ＭＳ Ｐゴシック" charset="0"/>
              </a:rPr>
              <a:t>ie</a:t>
            </a:r>
            <a:r>
              <a:rPr lang="en-US" dirty="0" smtClean="0">
                <a:latin typeface="Arial" charset="0"/>
                <a:cs typeface="ＭＳ Ｐゴシック" charset="0"/>
              </a:rPr>
              <a:t>, the probability of being ventilated over time) of pooled data from NINOS, CINRGI, and </a:t>
            </a:r>
            <a:r>
              <a:rPr lang="en-US" dirty="0"/>
              <a:t>I-NO/PPHN</a:t>
            </a:r>
            <a:r>
              <a:rPr lang="en-US" dirty="0" smtClean="0">
                <a:latin typeface="Arial" charset="0"/>
                <a:cs typeface="ＭＳ Ｐゴシック" charset="0"/>
              </a:rPr>
              <a:t>. Adding INOMAX</a:t>
            </a:r>
            <a:r>
              <a:rPr lang="en-US" baseline="30000" dirty="0" smtClean="0">
                <a:latin typeface="Arial" charset="0"/>
                <a:cs typeface="ＭＳ Ｐゴシック" charset="0"/>
              </a:rPr>
              <a:t>®</a:t>
            </a:r>
            <a:r>
              <a:rPr lang="en-US" dirty="0" smtClean="0">
                <a:latin typeface="Arial" charset="0"/>
                <a:cs typeface="ＭＳ Ｐゴシック" charset="0"/>
              </a:rPr>
              <a:t> shortened the median time on ventilation. Within this pooled data, at the point that 50% of patients were off therapy, the INOMAX patients had a savings of 3 ventilator days (11 </a:t>
            </a:r>
            <a:r>
              <a:rPr lang="en-US" dirty="0" err="1" smtClean="0">
                <a:latin typeface="Arial" charset="0"/>
                <a:cs typeface="ＭＳ Ｐゴシック" charset="0"/>
              </a:rPr>
              <a:t>vs</a:t>
            </a:r>
            <a:r>
              <a:rPr lang="en-US" dirty="0" smtClean="0">
                <a:latin typeface="Arial" charset="0"/>
                <a:cs typeface="ＭＳ Ｐゴシック" charset="0"/>
              </a:rPr>
              <a:t> 14 days) </a:t>
            </a:r>
            <a:r>
              <a:rPr lang="en-US" i="1" dirty="0" smtClean="0">
                <a:latin typeface="Arial" charset="0"/>
                <a:cs typeface="ＭＳ Ｐゴシック" charset="0"/>
              </a:rPr>
              <a:t>(P</a:t>
            </a:r>
            <a:r>
              <a:rPr lang="en-US" dirty="0" smtClean="0">
                <a:latin typeface="Arial" charset="0"/>
                <a:cs typeface="ＭＳ Ｐゴシック" charset="0"/>
              </a:rPr>
              <a:t>=0.003)</a:t>
            </a:r>
            <a:r>
              <a:rPr lang="en-US" i="1" dirty="0" smtClean="0">
                <a:latin typeface="Arial" charset="0"/>
                <a:cs typeface="ＭＳ Ｐゴシック" charset="0"/>
              </a:rPr>
              <a:t>.</a:t>
            </a:r>
            <a:r>
              <a:rPr lang="en-US" dirty="0" smtClean="0">
                <a:latin typeface="Arial" charset="0"/>
                <a:cs typeface="ＭＳ Ｐゴシック" charset="0"/>
              </a:rPr>
              <a:t> </a:t>
            </a:r>
          </a:p>
          <a:p>
            <a:pPr>
              <a:spcBef>
                <a:spcPct val="0"/>
              </a:spcBef>
            </a:pPr>
            <a:endParaRPr lang="en-US" dirty="0" smtClean="0">
              <a:latin typeface="Arial" charset="0"/>
              <a:cs typeface="ＭＳ Ｐゴシック" charset="0"/>
            </a:endParaRPr>
          </a:p>
          <a:p>
            <a:pPr>
              <a:spcBef>
                <a:spcPct val="0"/>
              </a:spcBef>
            </a:pPr>
            <a:r>
              <a:rPr lang="en-US" dirty="0" smtClean="0">
                <a:latin typeface="Arial" charset="0"/>
                <a:cs typeface="ＭＳ Ｐゴシック" charset="0"/>
              </a:rPr>
              <a:t>NOTE: Patients who died or went to extracorporeal membrane oxygenation were excluded from the analysis as their inclusion would have falsely skewed the data in favor of placebo. </a:t>
            </a:r>
          </a:p>
          <a:p>
            <a:pPr>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47</a:t>
            </a:fld>
            <a:endParaRPr lang="en-US" dirty="0"/>
          </a:p>
        </p:txBody>
      </p:sp>
    </p:spTree>
    <p:extLst>
      <p:ext uri="{BB962C8B-B14F-4D97-AF65-F5344CB8AC3E}">
        <p14:creationId xmlns:p14="http://schemas.microsoft.com/office/powerpoint/2010/main" val="3467642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defTabSz="457133" eaLnBrk="1" fontAlgn="auto" hangingPunct="1">
              <a:spcBef>
                <a:spcPct val="0"/>
              </a:spcBef>
              <a:spcAft>
                <a:spcPts val="0"/>
              </a:spcAft>
              <a:defRPr/>
            </a:pPr>
            <a:r>
              <a:rPr lang="en-US" b="1" dirty="0" smtClean="0">
                <a:latin typeface="Arial" charset="0"/>
                <a:cs typeface="ＭＳ Ｐゴシック" charset="0"/>
              </a:rPr>
              <a:t>Speaker: Slides 46-50 must be shown together .</a:t>
            </a:r>
            <a:endParaRPr lang="en-US" dirty="0" smtClean="0">
              <a:latin typeface="Arial" charset="0"/>
              <a:cs typeface="ＭＳ Ｐゴシック" charset="0"/>
            </a:endParaRPr>
          </a:p>
          <a:p>
            <a:endParaRPr lang="en-US" dirty="0" smtClean="0">
              <a:latin typeface="Arial" charset="0"/>
            </a:endParaRPr>
          </a:p>
          <a:p>
            <a:r>
              <a:rPr lang="en-US" dirty="0" smtClean="0">
                <a:latin typeface="Arial" charset="0"/>
              </a:rPr>
              <a:t>A recently published study provides further support for early treatment with </a:t>
            </a:r>
            <a:r>
              <a:rPr lang="en-US" dirty="0" err="1" smtClean="0">
                <a:latin typeface="Arial" charset="0"/>
              </a:rPr>
              <a:t>iNO</a:t>
            </a:r>
            <a:r>
              <a:rPr lang="en-US" dirty="0" smtClean="0">
                <a:latin typeface="Arial" charset="0"/>
              </a:rPr>
              <a:t>. This prospective, randomized, controlled, open-label, multicenter trial was undertaken to evaluate whether early treatment with </a:t>
            </a:r>
            <a:r>
              <a:rPr lang="en-US" dirty="0" err="1" smtClean="0">
                <a:latin typeface="Arial" charset="0"/>
              </a:rPr>
              <a:t>iNO</a:t>
            </a:r>
            <a:r>
              <a:rPr lang="en-US" dirty="0" smtClean="0">
                <a:latin typeface="Arial" charset="0"/>
              </a:rPr>
              <a:t> can prevent disease progression. Since ECMO was not available at their institutions, the authors wanted to try to prevent HRF from becoming more severe. </a:t>
            </a:r>
          </a:p>
          <a:p>
            <a:endParaRPr lang="en-US" dirty="0" smtClean="0">
              <a:latin typeface="Arial" charset="0"/>
            </a:endParaRPr>
          </a:p>
          <a:p>
            <a:r>
              <a:rPr lang="en-US" dirty="0" smtClean="0">
                <a:latin typeface="Arial" charset="0"/>
              </a:rPr>
              <a:t>In 2 study centers in Chile, 56 infants ≥35 weeks gestation with an OI between 10 and 30 (mild to moderate severity) were enrolled. </a:t>
            </a:r>
            <a:r>
              <a:rPr lang="en-US" dirty="0" err="1" smtClean="0">
                <a:latin typeface="Arial" charset="0"/>
              </a:rPr>
              <a:t>iNO</a:t>
            </a:r>
            <a:r>
              <a:rPr lang="en-US" dirty="0" smtClean="0">
                <a:latin typeface="Arial" charset="0"/>
              </a:rPr>
              <a:t> was initially dosed at 20 ppm, but was weaned to 5 ppm as allowed.</a:t>
            </a:r>
          </a:p>
          <a:p>
            <a:endParaRPr lang="en-US" dirty="0" smtClean="0">
              <a:latin typeface="Arial" charset="0"/>
            </a:endParaRPr>
          </a:p>
          <a:p>
            <a:pPr>
              <a:buFontTx/>
              <a:buChar char="•"/>
            </a:pPr>
            <a:r>
              <a:rPr lang="en-US" dirty="0" smtClean="0">
                <a:latin typeface="Arial" charset="0"/>
              </a:rPr>
              <a:t> The trial was not industry sponsored</a:t>
            </a:r>
          </a:p>
          <a:p>
            <a:pPr>
              <a:buFontTx/>
              <a:buChar char="•"/>
            </a:pPr>
            <a:r>
              <a:rPr lang="en-US" dirty="0" smtClean="0">
                <a:latin typeface="Arial" charset="0"/>
              </a:rPr>
              <a:t> To conserve resources, the trial was performed with an open label design</a:t>
            </a:r>
          </a:p>
          <a:p>
            <a:pPr>
              <a:buFontTx/>
              <a:buChar char="•"/>
            </a:pPr>
            <a:r>
              <a:rPr lang="en-US" dirty="0" smtClean="0">
                <a:latin typeface="Arial" charset="0"/>
              </a:rPr>
              <a:t> Unlike the US, ECMO was not available in Chile during the study period.  Therefore, the results of the study should be interpreted with caution</a:t>
            </a:r>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48</a:t>
            </a:fld>
            <a:endParaRPr lang="en-US" dirty="0"/>
          </a:p>
        </p:txBody>
      </p:sp>
    </p:spTree>
    <p:extLst>
      <p:ext uri="{BB962C8B-B14F-4D97-AF65-F5344CB8AC3E}">
        <p14:creationId xmlns:p14="http://schemas.microsoft.com/office/powerpoint/2010/main" val="851288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defTabSz="457133" eaLnBrk="1" fontAlgn="auto" hangingPunct="1">
              <a:spcBef>
                <a:spcPct val="0"/>
              </a:spcBef>
              <a:spcAft>
                <a:spcPts val="0"/>
              </a:spcAft>
              <a:defRPr/>
            </a:pPr>
            <a:r>
              <a:rPr lang="en-US" b="1" dirty="0" smtClean="0">
                <a:latin typeface="Arial" charset="0"/>
                <a:cs typeface="ＭＳ Ｐゴシック" charset="0"/>
              </a:rPr>
              <a:t>Speaker: Slides 46-50 must be shown together .</a:t>
            </a:r>
            <a:endParaRPr lang="en-US" dirty="0" smtClean="0">
              <a:latin typeface="Arial" charset="0"/>
              <a:cs typeface="ＭＳ Ｐゴシック" charset="0"/>
            </a:endParaRPr>
          </a:p>
          <a:p>
            <a:endParaRPr lang="en-US" dirty="0" smtClean="0">
              <a:latin typeface="Arial" charset="0"/>
            </a:endParaRPr>
          </a:p>
          <a:p>
            <a:r>
              <a:rPr lang="en-US" dirty="0" smtClean="0">
                <a:latin typeface="Arial" charset="0"/>
              </a:rPr>
              <a:t>The primary endpoint was treatment failure, defined as a worsening in respiratory status during the first 48 hours based on an increase in the OI to &gt;40.</a:t>
            </a:r>
          </a:p>
          <a:p>
            <a:endParaRPr lang="en-US" dirty="0" smtClean="0">
              <a:latin typeface="Arial" charset="0"/>
            </a:endParaRPr>
          </a:p>
          <a:p>
            <a:r>
              <a:rPr lang="en-US" dirty="0" smtClean="0">
                <a:latin typeface="Arial" charset="0"/>
              </a:rPr>
              <a:t>17 of the 28 (61%) control infants </a:t>
            </a:r>
            <a:r>
              <a:rPr lang="en-US" dirty="0" err="1" smtClean="0">
                <a:latin typeface="Arial" charset="0"/>
              </a:rPr>
              <a:t>vs</a:t>
            </a:r>
            <a:r>
              <a:rPr lang="en-US" dirty="0" smtClean="0">
                <a:latin typeface="Arial" charset="0"/>
              </a:rPr>
              <a:t> 7 of the 28 (25%) infants receiving early </a:t>
            </a:r>
            <a:r>
              <a:rPr lang="en-US" dirty="0" err="1" smtClean="0">
                <a:latin typeface="Arial" charset="0"/>
              </a:rPr>
              <a:t>iNO</a:t>
            </a:r>
            <a:r>
              <a:rPr lang="en-US" dirty="0" smtClean="0">
                <a:latin typeface="Arial" charset="0"/>
              </a:rPr>
              <a:t> treatment developed an OI &gt;40 within 48 hours </a:t>
            </a:r>
            <a:r>
              <a:rPr lang="en-US" i="1" dirty="0" smtClean="0">
                <a:latin typeface="Arial" charset="0"/>
              </a:rPr>
              <a:t>(P</a:t>
            </a:r>
            <a:r>
              <a:rPr lang="en-US" dirty="0" smtClean="0">
                <a:latin typeface="Arial" charset="0"/>
              </a:rPr>
              <a:t>&lt;0.05)</a:t>
            </a:r>
            <a:r>
              <a:rPr lang="en-US" i="1" dirty="0" smtClean="0">
                <a:latin typeface="Arial" charset="0"/>
              </a:rPr>
              <a:t>.</a:t>
            </a:r>
            <a:r>
              <a:rPr lang="en-US" dirty="0" smtClean="0">
                <a:latin typeface="Arial" charset="0"/>
              </a:rPr>
              <a:t> </a:t>
            </a:r>
          </a:p>
          <a:p>
            <a:endParaRPr lang="en-US" dirty="0" smtClean="0">
              <a:latin typeface="Arial" charset="0"/>
            </a:endParaRPr>
          </a:p>
          <a:p>
            <a:r>
              <a:rPr lang="en-US" dirty="0" smtClean="0">
                <a:latin typeface="Arial" charset="0"/>
              </a:rPr>
              <a:t>Control infants who failed were transitioned to </a:t>
            </a:r>
            <a:r>
              <a:rPr lang="en-US" dirty="0" err="1" smtClean="0">
                <a:latin typeface="Arial" charset="0"/>
              </a:rPr>
              <a:t>iNO</a:t>
            </a:r>
            <a:r>
              <a:rPr lang="en-US" dirty="0" smtClean="0">
                <a:latin typeface="Arial" charset="0"/>
              </a:rPr>
              <a:t>. 6 of these 17 control infants were successfully treated with </a:t>
            </a:r>
            <a:r>
              <a:rPr lang="en-US" dirty="0" err="1" smtClean="0">
                <a:latin typeface="Arial" charset="0"/>
              </a:rPr>
              <a:t>iNO</a:t>
            </a:r>
            <a:r>
              <a:rPr lang="en-US" dirty="0" smtClean="0">
                <a:latin typeface="Arial" charset="0"/>
              </a:rPr>
              <a:t>. </a:t>
            </a:r>
          </a:p>
          <a:p>
            <a:endParaRPr lang="en-US" dirty="0" smtClean="0">
              <a:latin typeface="Arial" charset="0"/>
            </a:endParaRPr>
          </a:p>
          <a:p>
            <a:r>
              <a:rPr lang="en-US" dirty="0" smtClean="0">
                <a:latin typeface="Arial" charset="0"/>
              </a:rPr>
              <a:t>Those who did not respond to </a:t>
            </a:r>
            <a:r>
              <a:rPr lang="en-US" dirty="0" err="1" smtClean="0">
                <a:latin typeface="Arial" charset="0"/>
              </a:rPr>
              <a:t>iNO</a:t>
            </a:r>
            <a:r>
              <a:rPr lang="en-US" dirty="0" smtClean="0">
                <a:latin typeface="Arial" charset="0"/>
              </a:rPr>
              <a:t> in either group were transitioned to </a:t>
            </a:r>
            <a:r>
              <a:rPr lang="en-US" dirty="0" err="1" smtClean="0">
                <a:latin typeface="Arial" charset="0"/>
              </a:rPr>
              <a:t>iNO</a:t>
            </a:r>
            <a:r>
              <a:rPr lang="en-US" dirty="0" smtClean="0">
                <a:latin typeface="Arial" charset="0"/>
              </a:rPr>
              <a:t> plus HFOV. </a:t>
            </a:r>
          </a:p>
          <a:p>
            <a:endParaRPr lang="en-US" dirty="0" smtClean="0">
              <a:latin typeface="Arial" charset="0"/>
            </a:endParaRPr>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49</a:t>
            </a:fld>
            <a:endParaRPr lang="en-US" dirty="0"/>
          </a:p>
        </p:txBody>
      </p:sp>
    </p:spTree>
    <p:extLst>
      <p:ext uri="{BB962C8B-B14F-4D97-AF65-F5344CB8AC3E}">
        <p14:creationId xmlns:p14="http://schemas.microsoft.com/office/powerpoint/2010/main" val="1378194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defTabSz="457133" eaLnBrk="1" fontAlgn="auto" hangingPunct="1">
              <a:spcBef>
                <a:spcPct val="0"/>
              </a:spcBef>
              <a:spcAft>
                <a:spcPts val="0"/>
              </a:spcAft>
              <a:defRPr/>
            </a:pPr>
            <a:r>
              <a:rPr lang="en-US" b="1" dirty="0" smtClean="0">
                <a:latin typeface="Arial" charset="0"/>
                <a:cs typeface="ＭＳ Ｐゴシック" charset="0"/>
              </a:rPr>
              <a:t>Speaker: Slides 46-50 must be shown together .</a:t>
            </a:r>
            <a:endParaRPr lang="en-US" dirty="0" smtClean="0">
              <a:latin typeface="Arial" charset="0"/>
              <a:cs typeface="ＭＳ Ｐゴシック" charset="0"/>
            </a:endParaRPr>
          </a:p>
          <a:p>
            <a:endParaRPr lang="en-US" dirty="0" smtClean="0">
              <a:latin typeface="Arial" charset="0"/>
            </a:endParaRPr>
          </a:p>
          <a:p>
            <a:r>
              <a:rPr lang="en-US" dirty="0" smtClean="0">
                <a:latin typeface="Arial" charset="0"/>
              </a:rPr>
              <a:t>Infants receiving early </a:t>
            </a:r>
            <a:r>
              <a:rPr lang="en-US" dirty="0" err="1" smtClean="0">
                <a:latin typeface="Arial" charset="0"/>
              </a:rPr>
              <a:t>iNO</a:t>
            </a:r>
            <a:r>
              <a:rPr lang="en-US" dirty="0" smtClean="0">
                <a:latin typeface="Arial" charset="0"/>
              </a:rPr>
              <a:t> treatment had a significant increase in PaO</a:t>
            </a:r>
            <a:r>
              <a:rPr lang="en-US" baseline="-25000" dirty="0" smtClean="0">
                <a:latin typeface="Arial" charset="0"/>
              </a:rPr>
              <a:t>2</a:t>
            </a:r>
            <a:r>
              <a:rPr lang="en-US" dirty="0" smtClean="0">
                <a:latin typeface="Arial" charset="0"/>
              </a:rPr>
              <a:t> from baseline (data not provided in paper). This led to a significant decrease in OI. OI decreased from 22.2 at baseline to 19.0 at 4 hours (</a:t>
            </a:r>
            <a:r>
              <a:rPr lang="en-US" i="1" dirty="0" smtClean="0">
                <a:latin typeface="Arial" charset="0"/>
              </a:rPr>
              <a:t>P</a:t>
            </a:r>
            <a:r>
              <a:rPr lang="en-US" dirty="0" smtClean="0">
                <a:latin typeface="Arial" charset="0"/>
              </a:rPr>
              <a:t>&lt;0.05) and continued decreasing over time. OI in the control infants remained significantly higher over the 48 hour study period </a:t>
            </a:r>
            <a:r>
              <a:rPr lang="en-US" i="1" dirty="0" smtClean="0">
                <a:latin typeface="Arial" charset="0"/>
              </a:rPr>
              <a:t>(P</a:t>
            </a:r>
            <a:r>
              <a:rPr lang="en-US" dirty="0" smtClean="0">
                <a:latin typeface="Arial" charset="0"/>
              </a:rPr>
              <a:t>&lt;0.01)</a:t>
            </a:r>
            <a:r>
              <a:rPr lang="en-US" i="1" dirty="0" smtClean="0">
                <a:latin typeface="Arial" charset="0"/>
              </a:rPr>
              <a:t>.</a:t>
            </a:r>
            <a:r>
              <a:rPr lang="en-US" dirty="0" smtClean="0">
                <a:latin typeface="Arial" charset="0"/>
              </a:rPr>
              <a:t> </a:t>
            </a:r>
          </a:p>
          <a:p>
            <a:endParaRPr lang="en-US" dirty="0" smtClean="0">
              <a:latin typeface="Arial" charset="0"/>
            </a:endParaRPr>
          </a:p>
          <a:p>
            <a:r>
              <a:rPr lang="en-US" dirty="0" smtClean="0">
                <a:latin typeface="Arial" charset="0"/>
              </a:rPr>
              <a:t>As this study was done in infants with mild to moderate HRF, the results independently support the retrospective analysis of the INOMAX Phase III trials by </a:t>
            </a:r>
            <a:r>
              <a:rPr lang="en-US" dirty="0" err="1" smtClean="0">
                <a:latin typeface="Arial" charset="0"/>
              </a:rPr>
              <a:t>Golombek</a:t>
            </a:r>
            <a:r>
              <a:rPr lang="en-US" dirty="0" smtClean="0">
                <a:latin typeface="Arial" charset="0"/>
              </a:rPr>
              <a:t> et al.</a:t>
            </a: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50</a:t>
            </a:fld>
            <a:endParaRPr lang="en-US" dirty="0"/>
          </a:p>
        </p:txBody>
      </p:sp>
    </p:spTree>
    <p:extLst>
      <p:ext uri="{BB962C8B-B14F-4D97-AF65-F5344CB8AC3E}">
        <p14:creationId xmlns:p14="http://schemas.microsoft.com/office/powerpoint/2010/main" val="3503317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defTabSz="457133" eaLnBrk="1" fontAlgn="auto" hangingPunct="1">
              <a:spcBef>
                <a:spcPct val="0"/>
              </a:spcBef>
              <a:spcAft>
                <a:spcPts val="0"/>
              </a:spcAft>
              <a:defRPr/>
            </a:pPr>
            <a:r>
              <a:rPr lang="en-US" b="1" dirty="0" smtClean="0">
                <a:latin typeface="Arial" charset="0"/>
                <a:cs typeface="ＭＳ Ｐゴシック" charset="0"/>
              </a:rPr>
              <a:t>Speaker: Slides 46-50 must be shown together .</a:t>
            </a:r>
            <a:endParaRPr lang="en-US" dirty="0" smtClean="0">
              <a:latin typeface="Arial" charset="0"/>
              <a:cs typeface="ＭＳ Ｐゴシック" charset="0"/>
            </a:endParaRP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Gonzalez, page 422, Table 3 &amp; page 423, Figure 2</a:t>
            </a:r>
          </a:p>
        </p:txBody>
      </p:sp>
      <p:sp>
        <p:nvSpPr>
          <p:cNvPr id="4" name="Slide Number Placeholder 3"/>
          <p:cNvSpPr>
            <a:spLocks noGrp="1"/>
          </p:cNvSpPr>
          <p:nvPr>
            <p:ph type="sldNum" sz="quarter" idx="10"/>
          </p:nvPr>
        </p:nvSpPr>
        <p:spPr/>
        <p:txBody>
          <a:bodyPr/>
          <a:lstStyle/>
          <a:p>
            <a:fld id="{FD8A526D-7035-A348-BF03-18A2295D1BE9}" type="slidenum">
              <a:rPr lang="en-US" smtClean="0"/>
              <a:pPr/>
              <a:t>51</a:t>
            </a:fld>
            <a:endParaRPr lang="en-US" dirty="0"/>
          </a:p>
        </p:txBody>
      </p:sp>
    </p:spTree>
    <p:extLst>
      <p:ext uri="{BB962C8B-B14F-4D97-AF65-F5344CB8AC3E}">
        <p14:creationId xmlns:p14="http://schemas.microsoft.com/office/powerpoint/2010/main" val="2413552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defTabSz="457133" eaLnBrk="1" fontAlgn="auto" hangingPunct="1">
              <a:spcBef>
                <a:spcPct val="0"/>
              </a:spcBef>
              <a:spcAft>
                <a:spcPts val="0"/>
              </a:spcAft>
              <a:defRPr/>
            </a:pPr>
            <a:r>
              <a:rPr lang="en-US" b="1" dirty="0" smtClean="0">
                <a:latin typeface="Arial" charset="0"/>
                <a:cs typeface="ＭＳ Ｐゴシック" charset="0"/>
              </a:rPr>
              <a:t>Speaker: Slides 46-50 must be shown together .</a:t>
            </a: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sz="1000" b="1" dirty="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52</a:t>
            </a:fld>
            <a:endParaRPr lang="en-US" dirty="0"/>
          </a:p>
        </p:txBody>
      </p:sp>
    </p:spTree>
    <p:extLst>
      <p:ext uri="{BB962C8B-B14F-4D97-AF65-F5344CB8AC3E}">
        <p14:creationId xmlns:p14="http://schemas.microsoft.com/office/powerpoint/2010/main" val="268109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latin typeface="Arial" charset="0"/>
                <a:cs typeface="ＭＳ Ｐゴシック" charset="0"/>
              </a:rPr>
              <a:t>This slide illustrates the complex relationship between the lung, the heart, and the pulmonary vasculature in hypoxic respiratory failure, and how they are interrelated.</a:t>
            </a:r>
            <a:r>
              <a:rPr lang="en-US" baseline="30000" dirty="0" smtClean="0">
                <a:latin typeface="Arial" charset="0"/>
                <a:cs typeface="ＭＳ Ｐゴシック" charset="0"/>
              </a:rPr>
              <a:t>1</a:t>
            </a:r>
            <a:r>
              <a:rPr lang="en-US" dirty="0" smtClean="0">
                <a:latin typeface="Arial" charset="0"/>
                <a:cs typeface="ＭＳ Ｐゴシック" charset="0"/>
              </a:rPr>
              <a:t/>
            </a:r>
            <a:br>
              <a:rPr lang="en-US" dirty="0" smtClean="0">
                <a:latin typeface="Arial" charset="0"/>
                <a:cs typeface="ＭＳ Ｐゴシック" charset="0"/>
              </a:rPr>
            </a:br>
            <a:endParaRPr lang="en-US" dirty="0" smtClean="0">
              <a:latin typeface="Arial" charset="0"/>
              <a:cs typeface="ＭＳ Ｐゴシック" charset="0"/>
            </a:endParaRPr>
          </a:p>
          <a:p>
            <a:pPr eaLnBrk="1" hangingPunct="1">
              <a:lnSpc>
                <a:spcPct val="90000"/>
              </a:lnSpc>
              <a:spcBef>
                <a:spcPct val="0"/>
              </a:spcBef>
            </a:pPr>
            <a:r>
              <a:rPr lang="en-US" dirty="0" smtClean="0">
                <a:latin typeface="Arial" charset="0"/>
                <a:cs typeface="ＭＳ Ｐゴシック" charset="0"/>
              </a:rPr>
              <a:t>Disturbances in hypovolemia, cardiac performance, and increased vascular resistance may compromise the balance between pulmonary and systemic circulation.</a:t>
            </a:r>
            <a:r>
              <a:rPr lang="en-US" baseline="30000" dirty="0" smtClean="0">
                <a:latin typeface="Arial" charset="0"/>
                <a:cs typeface="ＭＳ Ｐゴシック" charset="0"/>
              </a:rPr>
              <a:t>1</a:t>
            </a:r>
            <a:r>
              <a:rPr lang="en-US" dirty="0" smtClean="0">
                <a:latin typeface="Arial" charset="0"/>
                <a:cs typeface="ＭＳ Ｐゴシック" charset="0"/>
              </a:rPr>
              <a:t/>
            </a:r>
            <a:br>
              <a:rPr lang="en-US" dirty="0" smtClean="0">
                <a:latin typeface="Arial" charset="0"/>
                <a:cs typeface="ＭＳ Ｐゴシック" charset="0"/>
              </a:rPr>
            </a:br>
            <a:endParaRPr lang="en-US" dirty="0" smtClean="0">
              <a:latin typeface="Arial" charset="0"/>
              <a:cs typeface="ＭＳ Ｐゴシック" charset="0"/>
            </a:endParaRPr>
          </a:p>
          <a:p>
            <a:pPr eaLnBrk="1" hangingPunct="1">
              <a:lnSpc>
                <a:spcPct val="90000"/>
              </a:lnSpc>
              <a:spcBef>
                <a:spcPct val="0"/>
              </a:spcBef>
            </a:pPr>
            <a:r>
              <a:rPr lang="en-US" dirty="0" smtClean="0">
                <a:latin typeface="Arial" charset="0"/>
                <a:cs typeface="ＭＳ Ｐゴシック" charset="0"/>
              </a:rPr>
              <a:t>For example, in an infant with lung disease, hypoxia and resultant acidosis may have negative effects on the pulmonary vasculature as well as on the heart. In combination, this can worsen the relationship of pulmonary vascular resistance (PVR) to systemic vascular resistance (SVR), leading to extrapulmonary right-to-left shunting at the patent ductus arteriosus (PDA) or the foramen ovale (FO). Similarly, a poorly functioning heart can lead to acidosis, vasoconstriction, and altered shunting.</a:t>
            </a:r>
            <a:r>
              <a:rPr lang="en-US" baseline="30000" dirty="0" smtClean="0">
                <a:latin typeface="Arial" charset="0"/>
                <a:cs typeface="ＭＳ Ｐゴシック" charset="0"/>
              </a:rPr>
              <a:t>2</a:t>
            </a:r>
            <a:endParaRPr lang="en-US" dirty="0" smtClean="0">
              <a:latin typeface="Arial" charset="0"/>
              <a:cs typeface="ＭＳ Ｐゴシック" charset="0"/>
            </a:endParaRPr>
          </a:p>
          <a:p>
            <a:pPr eaLnBrk="1" hangingPunct="1">
              <a:lnSpc>
                <a:spcPct val="90000"/>
              </a:lnSpc>
              <a:spcBef>
                <a:spcPct val="0"/>
              </a:spcBef>
            </a:pPr>
            <a:endParaRPr lang="en-US" i="1" dirty="0" smtClean="0">
              <a:latin typeface="Arial" charset="0"/>
              <a:cs typeface="ＭＳ Ｐゴシック" charset="0"/>
            </a:endParaRPr>
          </a:p>
          <a:p>
            <a:pPr eaLnBrk="1" hangingPunct="1">
              <a:lnSpc>
                <a:spcPct val="90000"/>
              </a:lnSpc>
              <a:spcBef>
                <a:spcPct val="0"/>
              </a:spcBef>
            </a:pPr>
            <a:endParaRPr lang="en-US" i="1" dirty="0" smtClean="0">
              <a:latin typeface="Arial" charset="0"/>
              <a:cs typeface="ＭＳ Ｐゴシック" charset="0"/>
            </a:endParaRPr>
          </a:p>
          <a:p>
            <a:pPr marL="185711" indent="-185711" defTabSz="904743"/>
            <a:r>
              <a:rPr lang="en-US" b="1" dirty="0">
                <a:ea typeface="ＭＳ Ｐゴシック"/>
                <a:cs typeface="ＭＳ Ｐゴシック"/>
              </a:rPr>
              <a:t>Reference</a:t>
            </a:r>
          </a:p>
          <a:p>
            <a:pPr marL="185711" indent="-185711" defTabSz="904743">
              <a:buFontTx/>
              <a:buAutoNum type="arabicPeriod"/>
            </a:pPr>
            <a:r>
              <a:rPr lang="en-US" dirty="0">
                <a:ea typeface="ＭＳ Ｐゴシック"/>
                <a:cs typeface="ＭＳ Ｐゴシック"/>
              </a:rPr>
              <a:t>Kinsella JP, </a:t>
            </a:r>
            <a:r>
              <a:rPr lang="en-US" dirty="0" err="1">
                <a:ea typeface="ＭＳ Ｐゴシック"/>
                <a:cs typeface="ＭＳ Ｐゴシック"/>
              </a:rPr>
              <a:t>Abman</a:t>
            </a:r>
            <a:r>
              <a:rPr lang="en-US" dirty="0">
                <a:ea typeface="ＭＳ Ｐゴシック"/>
                <a:cs typeface="ＭＳ Ｐゴシック"/>
              </a:rPr>
              <a:t> SH. Recent developments in the </a:t>
            </a:r>
            <a:r>
              <a:rPr lang="en-US" dirty="0" err="1">
                <a:ea typeface="ＭＳ Ｐゴシック"/>
                <a:cs typeface="ＭＳ Ｐゴシック"/>
              </a:rPr>
              <a:t>pathophysiology</a:t>
            </a:r>
            <a:r>
              <a:rPr lang="en-US" dirty="0">
                <a:ea typeface="ＭＳ Ｐゴシック"/>
                <a:cs typeface="ＭＳ Ｐゴシック"/>
              </a:rPr>
              <a:t> and treatment </a:t>
            </a:r>
            <a:br>
              <a:rPr lang="en-US" dirty="0">
                <a:ea typeface="ＭＳ Ｐゴシック"/>
                <a:cs typeface="ＭＳ Ｐゴシック"/>
              </a:rPr>
            </a:br>
            <a:r>
              <a:rPr lang="en-US" dirty="0">
                <a:ea typeface="ＭＳ Ｐゴシック"/>
                <a:cs typeface="ＭＳ Ｐゴシック"/>
              </a:rPr>
              <a:t>of persistent pulmonary hypertension of the newborn. </a:t>
            </a:r>
            <a:r>
              <a:rPr lang="en-US" i="1" dirty="0">
                <a:ea typeface="ＭＳ Ｐゴシック"/>
                <a:cs typeface="ＭＳ Ｐゴシック"/>
              </a:rPr>
              <a:t>J </a:t>
            </a:r>
            <a:r>
              <a:rPr lang="en-US" i="1" dirty="0" err="1">
                <a:ea typeface="ＭＳ Ｐゴシック"/>
                <a:cs typeface="ＭＳ Ｐゴシック"/>
              </a:rPr>
              <a:t>Pediatr</a:t>
            </a:r>
            <a:r>
              <a:rPr lang="en-US" dirty="0">
                <a:ea typeface="ＭＳ Ｐゴシック"/>
                <a:cs typeface="ＭＳ Ｐゴシック"/>
              </a:rPr>
              <a:t>. 1995;126:853-864.</a:t>
            </a:r>
          </a:p>
          <a:p>
            <a:pPr marL="185711" indent="-185711" defTabSz="904743">
              <a:buFontTx/>
              <a:buAutoNum type="arabicPeriod"/>
            </a:pPr>
            <a:r>
              <a:rPr lang="en-US" dirty="0" err="1">
                <a:ea typeface="ＭＳ Ｐゴシック"/>
                <a:cs typeface="ＭＳ Ｐゴシック"/>
              </a:rPr>
              <a:t>Abman</a:t>
            </a:r>
            <a:r>
              <a:rPr lang="en-US" dirty="0">
                <a:ea typeface="ＭＳ Ｐゴシック"/>
                <a:cs typeface="ＭＳ Ｐゴシック"/>
              </a:rPr>
              <a:t> SH. Personal communication. August 21, 2009.</a:t>
            </a:r>
          </a:p>
          <a:p>
            <a:pPr eaLnBrk="1" hangingPunct="1">
              <a:lnSpc>
                <a:spcPct val="90000"/>
              </a:lnSpc>
              <a:spcBef>
                <a:spcPct val="0"/>
              </a:spcBef>
            </a:pPr>
            <a:endParaRPr lang="en-US" i="1" dirty="0" smtClean="0">
              <a:latin typeface="Arial" charset="0"/>
              <a:cs typeface="ＭＳ Ｐゴシック" charset="0"/>
            </a:endParaRPr>
          </a:p>
        </p:txBody>
      </p:sp>
      <p:sp>
        <p:nvSpPr>
          <p:cNvPr id="4" name="Slide Number Placeholder 3"/>
          <p:cNvSpPr>
            <a:spLocks noGrp="1"/>
          </p:cNvSpPr>
          <p:nvPr>
            <p:ph type="sldNum" sz="quarter" idx="10"/>
          </p:nvPr>
        </p:nvSpPr>
        <p:spPr/>
        <p:txBody>
          <a:bodyPr/>
          <a:lstStyle/>
          <a:p>
            <a:fld id="{FD8A526D-7035-A348-BF03-18A2295D1BE9}" type="slidenum">
              <a:rPr lang="en-US" smtClean="0"/>
              <a:pPr/>
              <a:t>8</a:t>
            </a:fld>
            <a:endParaRPr lang="en-US" dirty="0"/>
          </a:p>
        </p:txBody>
      </p:sp>
    </p:spTree>
    <p:extLst>
      <p:ext uri="{BB962C8B-B14F-4D97-AF65-F5344CB8AC3E}">
        <p14:creationId xmlns:p14="http://schemas.microsoft.com/office/powerpoint/2010/main" val="3397055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53</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charset="0"/>
                <a:cs typeface="ＭＳ Ｐゴシック" charset="0"/>
              </a:rPr>
              <a:t>INOMAX</a:t>
            </a:r>
            <a:r>
              <a:rPr lang="en-US" baseline="30000" dirty="0" smtClean="0">
                <a:latin typeface="Arial" charset="0"/>
                <a:cs typeface="ＭＳ Ｐゴシック" charset="0"/>
              </a:rPr>
              <a:t>®</a:t>
            </a:r>
            <a:r>
              <a:rPr lang="en-US" dirty="0" smtClean="0">
                <a:latin typeface="Arial" charset="0"/>
                <a:cs typeface="ＭＳ Ｐゴシック" charset="0"/>
              </a:rPr>
              <a:t> should be administered according to the manufacturer</a:t>
            </a:r>
            <a:r>
              <a:rPr lang="ja-JP" altLang="en-US" dirty="0" smtClean="0">
                <a:latin typeface="Arial" charset="0"/>
                <a:cs typeface="ＭＳ Ｐゴシック" charset="0"/>
              </a:rPr>
              <a:t>’</a:t>
            </a:r>
            <a:r>
              <a:rPr lang="en-US" altLang="ja-JP" dirty="0" smtClean="0">
                <a:latin typeface="Arial" charset="0"/>
                <a:cs typeface="ＭＳ Ｐゴシック" charset="0"/>
              </a:rPr>
              <a:t>s instructions.</a:t>
            </a:r>
            <a:r>
              <a:rPr lang="en-US" altLang="ja-JP" baseline="30000" dirty="0" smtClean="0">
                <a:latin typeface="Arial" charset="0"/>
                <a:cs typeface="ＭＳ Ｐゴシック" charset="0"/>
              </a:rPr>
              <a:t>1</a:t>
            </a:r>
            <a:endParaRPr lang="en-US" altLang="ja-JP"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defTabSz="457133" eaLnBrk="1" fontAlgn="auto" hangingPunct="1">
              <a:spcBef>
                <a:spcPct val="0"/>
              </a:spcBef>
              <a:spcAft>
                <a:spcPts val="0"/>
              </a:spcAft>
              <a:defRPr/>
            </a:pPr>
            <a:r>
              <a:rPr lang="en-US" b="1" dirty="0">
                <a:solidFill>
                  <a:srgbClr val="D9D9D9"/>
                </a:solidFill>
              </a:rPr>
              <a:t>1. </a:t>
            </a:r>
            <a:r>
              <a:rPr lang="en-US" dirty="0">
                <a:solidFill>
                  <a:srgbClr val="D9D9D9"/>
                </a:solidFill>
              </a:rPr>
              <a:t>INOMAX [package insert]. Hampton, NJ: Ikaria, Inc.; 2013. </a:t>
            </a: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54</a:t>
            </a:fld>
            <a:endParaRPr lang="en-US" dirty="0"/>
          </a:p>
        </p:txBody>
      </p:sp>
    </p:spTree>
    <p:extLst>
      <p:ext uri="{BB962C8B-B14F-4D97-AF65-F5344CB8AC3E}">
        <p14:creationId xmlns:p14="http://schemas.microsoft.com/office/powerpoint/2010/main" val="3796765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altLang="ja-JP" dirty="0" smtClean="0">
                <a:latin typeface="Arial" charset="0"/>
                <a:cs typeface="ＭＳ Ｐゴシック" charset="0"/>
              </a:rPr>
              <a:t>Infants who cannot be weaned from INOMAX by 4 days should undergo careful diagnostic workup for other diseases.</a:t>
            </a:r>
            <a:r>
              <a:rPr lang="en-US" altLang="ja-JP" baseline="30000" dirty="0" smtClean="0">
                <a:latin typeface="Arial" charset="0"/>
                <a:cs typeface="ＭＳ Ｐゴシック" charset="0"/>
              </a:rPr>
              <a:t>1</a:t>
            </a:r>
            <a:r>
              <a:rPr lang="en-US" altLang="ja-JP" dirty="0" smtClean="0">
                <a:latin typeface="Arial" charset="0"/>
                <a:cs typeface="ＭＳ Ｐゴシック" charset="0"/>
              </a:rPr>
              <a:t> When FiO</a:t>
            </a:r>
            <a:r>
              <a:rPr lang="en-US" altLang="ja-JP" baseline="-25000" dirty="0" smtClean="0">
                <a:latin typeface="Arial" charset="0"/>
                <a:cs typeface="ＭＳ Ｐゴシック" charset="0"/>
              </a:rPr>
              <a:t>2 </a:t>
            </a:r>
            <a:r>
              <a:rPr lang="en-US" altLang="ja-JP" dirty="0" smtClean="0">
                <a:latin typeface="Arial" charset="0"/>
                <a:cs typeface="ＭＳ Ｐゴシック" charset="0"/>
              </a:rPr>
              <a:t>is &lt;60% and PaO</a:t>
            </a:r>
            <a:r>
              <a:rPr lang="en-US" altLang="ja-JP" baseline="-25000" dirty="0" smtClean="0">
                <a:latin typeface="Arial" charset="0"/>
                <a:cs typeface="ＭＳ Ｐゴシック" charset="0"/>
              </a:rPr>
              <a:t>2 </a:t>
            </a:r>
            <a:r>
              <a:rPr lang="en-US" altLang="ja-JP" dirty="0" smtClean="0">
                <a:latin typeface="Arial" charset="0"/>
                <a:cs typeface="ＭＳ Ｐゴシック" charset="0"/>
              </a:rPr>
              <a:t>is &gt;60, support can be safely weaned, if there is no increase in FiO</a:t>
            </a:r>
            <a:r>
              <a:rPr lang="en-US" altLang="ja-JP" baseline="-25000" dirty="0" smtClean="0">
                <a:latin typeface="Arial" charset="0"/>
                <a:cs typeface="ＭＳ Ｐゴシック" charset="0"/>
              </a:rPr>
              <a:t>2 </a:t>
            </a:r>
            <a:r>
              <a:rPr lang="en-US" altLang="ja-JP" dirty="0" smtClean="0">
                <a:latin typeface="Arial" charset="0"/>
                <a:cs typeface="ＭＳ Ｐゴシック" charset="0"/>
              </a:rPr>
              <a:t>of &gt;15%.</a:t>
            </a:r>
            <a:r>
              <a:rPr lang="en-US" altLang="ja-JP" baseline="30000" dirty="0" smtClean="0">
                <a:latin typeface="Arial" charset="0"/>
                <a:cs typeface="ＭＳ Ｐゴシック" charset="0"/>
              </a:rPr>
              <a:t>2</a:t>
            </a:r>
            <a:endParaRPr lang="en-US" altLang="ja-JP"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First bullet point adapted from the European</a:t>
            </a:r>
            <a:r>
              <a:rPr lang="en-US" baseline="0" dirty="0" smtClean="0">
                <a:latin typeface="Arial" charset="0"/>
                <a:cs typeface="ＭＳ Ｐゴシック" charset="0"/>
              </a:rPr>
              <a:t> SPC</a:t>
            </a:r>
          </a:p>
          <a:p>
            <a:pPr eaLnBrk="1" hangingPunct="1">
              <a:spcBef>
                <a:spcPct val="0"/>
              </a:spcBef>
            </a:pPr>
            <a:endParaRPr lang="en-US" dirty="0" smtClean="0">
              <a:latin typeface="Arial" charset="0"/>
              <a:cs typeface="ＭＳ Ｐゴシック" charset="0"/>
            </a:endParaRPr>
          </a:p>
          <a:p>
            <a:pPr marL="228567" indent="-228567" defTabSz="457133" eaLnBrk="1" fontAlgn="auto" hangingPunct="1">
              <a:spcBef>
                <a:spcPct val="0"/>
              </a:spcBef>
              <a:spcAft>
                <a:spcPts val="0"/>
              </a:spcAft>
              <a:buFontTx/>
              <a:buAutoNum type="arabicPeriod"/>
              <a:defRPr/>
            </a:pPr>
            <a:r>
              <a:rPr lang="en-US" dirty="0">
                <a:solidFill>
                  <a:srgbClr val="D9D9D9"/>
                </a:solidFill>
              </a:rPr>
              <a:t>Kinsella JP, </a:t>
            </a:r>
            <a:r>
              <a:rPr lang="en-US" dirty="0" err="1">
                <a:solidFill>
                  <a:srgbClr val="D9D9D9"/>
                </a:solidFill>
              </a:rPr>
              <a:t>Abman</a:t>
            </a:r>
            <a:r>
              <a:rPr lang="en-US" dirty="0">
                <a:solidFill>
                  <a:srgbClr val="D9D9D9"/>
                </a:solidFill>
              </a:rPr>
              <a:t> SH. </a:t>
            </a:r>
            <a:r>
              <a:rPr lang="en-US" i="1" dirty="0">
                <a:solidFill>
                  <a:srgbClr val="D9D9D9"/>
                </a:solidFill>
              </a:rPr>
              <a:t>J </a:t>
            </a:r>
            <a:r>
              <a:rPr lang="en-US" i="1" dirty="0" err="1">
                <a:solidFill>
                  <a:srgbClr val="D9D9D9"/>
                </a:solidFill>
              </a:rPr>
              <a:t>Pediatr</a:t>
            </a:r>
            <a:r>
              <a:rPr lang="en-US" dirty="0">
                <a:solidFill>
                  <a:srgbClr val="D9D9D9"/>
                </a:solidFill>
              </a:rPr>
              <a:t>. 2000;136:717-726.</a:t>
            </a:r>
          </a:p>
          <a:p>
            <a:pPr eaLnBrk="1" hangingPunct="1">
              <a:spcBef>
                <a:spcPct val="0"/>
              </a:spcBef>
            </a:pP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55</a:t>
            </a:fld>
            <a:endParaRPr lang="en-US" dirty="0"/>
          </a:p>
        </p:txBody>
      </p:sp>
    </p:spTree>
    <p:extLst>
      <p:ext uri="{BB962C8B-B14F-4D97-AF65-F5344CB8AC3E}">
        <p14:creationId xmlns:p14="http://schemas.microsoft.com/office/powerpoint/2010/main" val="3796765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56</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eaLnBrk="1" hangingPunct="1">
              <a:spcBef>
                <a:spcPct val="0"/>
              </a:spcBef>
            </a:pPr>
            <a:r>
              <a:rPr lang="en-US" b="1" dirty="0" smtClean="0">
                <a:latin typeface="Arial" charset="0"/>
                <a:cs typeface="ＭＳ Ｐゴシック" charset="0"/>
              </a:rPr>
              <a:t>Speaker: This slide must be shown.</a:t>
            </a: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INOMAX</a:t>
            </a:r>
            <a:r>
              <a:rPr lang="en-US" baseline="30000" dirty="0" smtClean="0">
                <a:latin typeface="Arial" charset="0"/>
                <a:cs typeface="ＭＳ Ｐゴシック" charset="0"/>
              </a:rPr>
              <a:t>®</a:t>
            </a:r>
            <a:r>
              <a:rPr lang="en-US" dirty="0" smtClean="0">
                <a:latin typeface="Arial" charset="0"/>
                <a:cs typeface="ＭＳ Ｐゴシック" charset="0"/>
              </a:rPr>
              <a:t> should be used in accordance with prescribing information. Abrupt discontinuation of INOMAX can lead to a rebound effect and worsening oxygenation. Therefore, a weaning and discontinuation plan should be used to withdraw INOMAX therapy.</a:t>
            </a:r>
          </a:p>
          <a:p>
            <a:pPr eaLnBrk="1" hangingPunct="1">
              <a:spcBef>
                <a:spcPct val="0"/>
              </a:spcBef>
            </a:pPr>
            <a:r>
              <a:rPr lang="en-US" dirty="0" smtClean="0">
                <a:latin typeface="Arial" charset="0"/>
                <a:cs typeface="ＭＳ Ｐゴシック" charset="0"/>
              </a:rPr>
              <a:t/>
            </a:r>
            <a:br>
              <a:rPr lang="en-US" dirty="0" smtClean="0">
                <a:latin typeface="Arial" charset="0"/>
                <a:cs typeface="ＭＳ Ｐゴシック" charset="0"/>
              </a:rPr>
            </a:br>
            <a:r>
              <a:rPr lang="en-US" dirty="0" err="1" smtClean="0">
                <a:latin typeface="Arial" charset="0"/>
                <a:cs typeface="ＭＳ Ｐゴシック" charset="0"/>
              </a:rPr>
              <a:t>Methemoglobinemia</a:t>
            </a:r>
            <a:r>
              <a:rPr lang="en-US" dirty="0" smtClean="0">
                <a:latin typeface="Arial" charset="0"/>
                <a:cs typeface="ＭＳ Ｐゴシック" charset="0"/>
              </a:rPr>
              <a:t> and elevated NO</a:t>
            </a:r>
            <a:r>
              <a:rPr lang="en-US" baseline="-25000" dirty="0" smtClean="0">
                <a:latin typeface="Arial" charset="0"/>
                <a:cs typeface="ＭＳ Ｐゴシック" charset="0"/>
              </a:rPr>
              <a:t>2</a:t>
            </a:r>
            <a:r>
              <a:rPr lang="en-US" dirty="0" smtClean="0">
                <a:latin typeface="Arial" charset="0"/>
                <a:cs typeface="ＭＳ Ｐゴシック" charset="0"/>
              </a:rPr>
              <a:t> levels both increase with INOMAX dosage and increase in FiO</a:t>
            </a:r>
            <a:r>
              <a:rPr lang="en-US" baseline="-25000" dirty="0" smtClean="0">
                <a:latin typeface="Arial" charset="0"/>
                <a:cs typeface="ＭＳ Ｐゴシック" charset="0"/>
              </a:rPr>
              <a:t>2</a:t>
            </a:r>
            <a:r>
              <a:rPr lang="en-US" dirty="0" smtClean="0">
                <a:latin typeface="Arial" charset="0"/>
                <a:cs typeface="ＭＳ Ｐゴシック" charset="0"/>
              </a:rPr>
              <a:t>. At the recommended 20-ppm dose, neither reaches significant levels.</a:t>
            </a:r>
          </a:p>
          <a:p>
            <a:pPr eaLnBrk="1" hangingPunct="1">
              <a:spcBef>
                <a:spcPct val="0"/>
              </a:spcBef>
            </a:pPr>
            <a:endParaRPr lang="en-US" dirty="0" smtClean="0">
              <a:latin typeface="Arial" charset="0"/>
              <a:cs typeface="ＭＳ Ｐゴシック" charset="0"/>
            </a:endParaRPr>
          </a:p>
          <a:p>
            <a:pPr eaLnBrk="1" hangingPunct="1">
              <a:spcBef>
                <a:spcPct val="0"/>
              </a:spcBef>
            </a:pPr>
            <a:r>
              <a:rPr lang="en-US" dirty="0" smtClean="0">
                <a:latin typeface="Arial" charset="0"/>
                <a:cs typeface="ＭＳ Ｐゴシック" charset="0"/>
              </a:rPr>
              <a:t>Use caution in patients with pre-existing left ventricular dysfunction to avoid pulmonary edema.</a:t>
            </a:r>
            <a:endParaRPr lang="en-US" baseline="30000" dirty="0" smtClean="0">
              <a:latin typeface="Arial" charset="0"/>
              <a:cs typeface="ＭＳ Ｐゴシック" charset="0"/>
            </a:endParaRPr>
          </a:p>
          <a:p>
            <a:pPr eaLnBrk="1" hangingPunct="1">
              <a:spcBef>
                <a:spcPct val="0"/>
              </a:spcBef>
            </a:pPr>
            <a:endParaRPr lang="en-US" baseline="30000"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dirty="0" smtClean="0">
              <a:latin typeface="Arial" charset="0"/>
              <a:cs typeface="ＭＳ Ｐゴシック" charset="0"/>
            </a:endParaRPr>
          </a:p>
          <a:p>
            <a:pPr eaLnBrk="1" hangingPunct="1">
              <a:spcBef>
                <a:spcPct val="0"/>
              </a:spcBef>
            </a:pPr>
            <a:endParaRPr lang="en-US" sz="1000" b="1" dirty="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57</a:t>
            </a:fld>
            <a:endParaRPr lang="en-US" dirty="0"/>
          </a:p>
        </p:txBody>
      </p:sp>
    </p:spTree>
    <p:extLst>
      <p:ext uri="{BB962C8B-B14F-4D97-AF65-F5344CB8AC3E}">
        <p14:creationId xmlns:p14="http://schemas.microsoft.com/office/powerpoint/2010/main" val="21623652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58</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73088"/>
            <a:ext cx="5575300" cy="4183062"/>
          </a:xfrm>
        </p:spPr>
      </p:sp>
      <p:sp>
        <p:nvSpPr>
          <p:cNvPr id="3" name="Notes Placeholder 2"/>
          <p:cNvSpPr>
            <a:spLocks noGrp="1"/>
          </p:cNvSpPr>
          <p:nvPr>
            <p:ph type="body" idx="1"/>
          </p:nvPr>
        </p:nvSpPr>
        <p:spPr/>
        <p:txBody>
          <a:bodyPr/>
          <a:lstStyle/>
          <a:p>
            <a:pPr>
              <a:spcBef>
                <a:spcPct val="0"/>
              </a:spcBef>
              <a:tabLst>
                <a:tab pos="0" algn="l"/>
              </a:tabLst>
            </a:pPr>
            <a:r>
              <a:rPr lang="en-US" dirty="0" smtClean="0">
                <a:latin typeface="Arial" charset="0"/>
                <a:cs typeface="ＭＳ Ｐゴシック" charset="0"/>
              </a:rPr>
              <a:t>During the INOT 01/02 trial, </a:t>
            </a:r>
            <a:r>
              <a:rPr lang="en-US" dirty="0" err="1" smtClean="0">
                <a:latin typeface="Arial" charset="0"/>
                <a:cs typeface="ＭＳ Ｐゴシック" charset="0"/>
              </a:rPr>
              <a:t>methemoglobin</a:t>
            </a:r>
            <a:r>
              <a:rPr lang="en-US" dirty="0" smtClean="0">
                <a:latin typeface="Arial" charset="0"/>
                <a:cs typeface="ＭＳ Ｐゴシック" charset="0"/>
              </a:rPr>
              <a:t> levels at baseline and during the administration of NO were determined for up to 2 days in term infants with PPHN. </a:t>
            </a:r>
            <a:br>
              <a:rPr lang="en-US" dirty="0" smtClean="0">
                <a:latin typeface="Arial" charset="0"/>
                <a:cs typeface="ＭＳ Ｐゴシック" charset="0"/>
              </a:rPr>
            </a:br>
            <a:endParaRPr lang="en-US" dirty="0" smtClean="0">
              <a:latin typeface="Arial" charset="0"/>
              <a:cs typeface="ＭＳ Ｐゴシック" charset="0"/>
            </a:endParaRPr>
          </a:p>
          <a:p>
            <a:pPr>
              <a:spcBef>
                <a:spcPct val="0"/>
              </a:spcBef>
              <a:tabLst>
                <a:tab pos="0" algn="l"/>
              </a:tabLst>
            </a:pPr>
            <a:r>
              <a:rPr lang="en-US" dirty="0" err="1" smtClean="0">
                <a:latin typeface="Arial" charset="0"/>
                <a:cs typeface="ＭＳ Ｐゴシック" charset="0"/>
              </a:rPr>
              <a:t>Methemoglobinemia</a:t>
            </a:r>
            <a:r>
              <a:rPr lang="en-US" dirty="0" smtClean="0">
                <a:latin typeface="Arial" charset="0"/>
                <a:cs typeface="ＭＳ Ｐゴシック" charset="0"/>
              </a:rPr>
              <a:t> (</a:t>
            </a:r>
            <a:r>
              <a:rPr lang="en-US" dirty="0" smtClean="0">
                <a:latin typeface="Arial" charset="0"/>
                <a:cs typeface="ＭＳ Ｐゴシック" charset="0"/>
                <a:sym typeface="Symbol" charset="0"/>
              </a:rPr>
              <a:t>7%) occurred in 13 patients, all of whom had received nitric oxide at 80 ppm; there was no indication of </a:t>
            </a:r>
            <a:r>
              <a:rPr lang="en-US" dirty="0" err="1" smtClean="0">
                <a:latin typeface="Arial" charset="0"/>
                <a:cs typeface="ＭＳ Ｐゴシック" charset="0"/>
                <a:sym typeface="Symbol" charset="0"/>
              </a:rPr>
              <a:t>methemoglobinemia</a:t>
            </a:r>
            <a:r>
              <a:rPr lang="en-US" dirty="0" smtClean="0">
                <a:latin typeface="Arial" charset="0"/>
                <a:cs typeface="ＭＳ Ｐゴシック" charset="0"/>
                <a:sym typeface="Symbol" charset="0"/>
              </a:rPr>
              <a:t> in patients administered nitric oxide at 20 ppm or 5 ppm.</a:t>
            </a:r>
            <a:r>
              <a:rPr lang="en-US" baseline="30000" dirty="0" smtClean="0">
                <a:latin typeface="Arial" charset="0"/>
                <a:cs typeface="ＭＳ Ｐゴシック" charset="0"/>
                <a:sym typeface="Symbol" charset="0"/>
              </a:rPr>
              <a:t> </a:t>
            </a:r>
            <a:r>
              <a:rPr lang="en-US" dirty="0" smtClean="0">
                <a:latin typeface="Arial" charset="0"/>
                <a:cs typeface="ＭＳ Ｐゴシック" charset="0"/>
                <a:sym typeface="Symbol" charset="0"/>
              </a:rPr>
              <a:t>When this </a:t>
            </a:r>
            <a:r>
              <a:rPr lang="en-US" dirty="0" err="1" smtClean="0">
                <a:latin typeface="Arial" charset="0"/>
                <a:cs typeface="ＭＳ Ｐゴシック" charset="0"/>
                <a:sym typeface="Symbol" charset="0"/>
              </a:rPr>
              <a:t>methemoglobin</a:t>
            </a:r>
            <a:r>
              <a:rPr lang="en-US" dirty="0" smtClean="0">
                <a:latin typeface="Arial" charset="0"/>
                <a:cs typeface="ＭＳ Ｐゴシック" charset="0"/>
                <a:sym typeface="Symbol" charset="0"/>
              </a:rPr>
              <a:t> level was reached, treatment was either discontinued or reduced by 20% until </a:t>
            </a:r>
            <a:r>
              <a:rPr lang="en-US" dirty="0" err="1" smtClean="0">
                <a:latin typeface="Arial" charset="0"/>
                <a:cs typeface="ＭＳ Ｐゴシック" charset="0"/>
                <a:sym typeface="Symbol" charset="0"/>
              </a:rPr>
              <a:t>methemoglobin</a:t>
            </a:r>
            <a:r>
              <a:rPr lang="en-US" dirty="0" smtClean="0">
                <a:latin typeface="Arial" charset="0"/>
                <a:cs typeface="ＭＳ Ｐゴシック" charset="0"/>
                <a:sym typeface="Symbol" charset="0"/>
              </a:rPr>
              <a:t> levels were below 7%.</a:t>
            </a:r>
          </a:p>
          <a:p>
            <a:pPr>
              <a:spcBef>
                <a:spcPct val="0"/>
              </a:spcBef>
              <a:tabLst>
                <a:tab pos="0" algn="l"/>
              </a:tabLst>
            </a:pPr>
            <a:endParaRPr lang="en-US" dirty="0" smtClean="0">
              <a:latin typeface="Arial" charset="0"/>
              <a:cs typeface="ＭＳ Ｐゴシック" charset="0"/>
              <a:sym typeface="Symbol" charset="0"/>
            </a:endParaRPr>
          </a:p>
          <a:p>
            <a:pPr>
              <a:spcBef>
                <a:spcPct val="0"/>
              </a:spcBef>
              <a:tabLst>
                <a:tab pos="0" algn="l"/>
              </a:tabLst>
            </a:pPr>
            <a:r>
              <a:rPr lang="en-US" dirty="0" smtClean="0">
                <a:latin typeface="Arial" charset="0"/>
                <a:cs typeface="ＭＳ Ｐゴシック" charset="0"/>
                <a:sym typeface="Symbol" charset="0"/>
              </a:rPr>
              <a:t>In the CINRGI trial, 2 patients (2%) were withdrawn from inhaled nitric oxide because of </a:t>
            </a:r>
            <a:r>
              <a:rPr lang="en-US" dirty="0" err="1" smtClean="0">
                <a:latin typeface="Arial" charset="0"/>
                <a:cs typeface="ＭＳ Ｐゴシック" charset="0"/>
                <a:sym typeface="Symbol" charset="0"/>
              </a:rPr>
              <a:t>methemoglobin</a:t>
            </a:r>
            <a:r>
              <a:rPr lang="en-US" dirty="0" smtClean="0">
                <a:latin typeface="Arial" charset="0"/>
                <a:cs typeface="ＭＳ Ｐゴシック" charset="0"/>
                <a:sym typeface="Symbol" charset="0"/>
              </a:rPr>
              <a:t> levels &gt;4% at doses of 20 ppm.</a:t>
            </a:r>
            <a:endParaRPr lang="en-US" dirty="0" smtClean="0">
              <a:latin typeface="Arial"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D8A526D-7035-A348-BF03-18A2295D1BE9}" type="slidenum">
              <a:rPr lang="en-US" smtClean="0"/>
              <a:pPr/>
              <a:t>59</a:t>
            </a:fld>
            <a:endParaRPr lang="en-US" dirty="0"/>
          </a:p>
        </p:txBody>
      </p:sp>
    </p:spTree>
    <p:extLst>
      <p:ext uri="{BB962C8B-B14F-4D97-AF65-F5344CB8AC3E}">
        <p14:creationId xmlns:p14="http://schemas.microsoft.com/office/powerpoint/2010/main" val="3625889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60</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61</a:t>
            </a:fld>
            <a:endParaRPr lang="en-US"/>
          </a:p>
        </p:txBody>
      </p:sp>
    </p:spTree>
    <p:extLst>
      <p:ext uri="{BB962C8B-B14F-4D97-AF65-F5344CB8AC3E}">
        <p14:creationId xmlns:p14="http://schemas.microsoft.com/office/powerpoint/2010/main" val="1773871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62</a:t>
            </a:fld>
            <a:endParaRPr lang="en-US"/>
          </a:p>
        </p:txBody>
      </p:sp>
    </p:spTree>
    <p:extLst>
      <p:ext uri="{BB962C8B-B14F-4D97-AF65-F5344CB8AC3E}">
        <p14:creationId xmlns:p14="http://schemas.microsoft.com/office/powerpoint/2010/main" val="400858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2ED5D308-2905-43CD-8A50-FC5709860DCC}" type="slidenum">
              <a:rPr lang="en-US" altLang="en-US" sz="1100"/>
              <a:pPr eaLnBrk="1" hangingPunct="1"/>
              <a:t>9</a:t>
            </a:fld>
            <a:endParaRPr lang="en-US" altLang="en-US" sz="1100"/>
          </a:p>
        </p:txBody>
      </p:sp>
      <p:sp>
        <p:nvSpPr>
          <p:cNvPr id="72707" name="Rectangle 2"/>
          <p:cNvSpPr>
            <a:spLocks noGrp="1" noRot="1" noChangeAspect="1" noChangeArrowheads="1" noTextEdit="1"/>
          </p:cNvSpPr>
          <p:nvPr>
            <p:ph type="sldImg"/>
          </p:nvPr>
        </p:nvSpPr>
        <p:spPr>
          <a:xfrm>
            <a:off x="1190625" y="700088"/>
            <a:ext cx="4643438" cy="3482975"/>
          </a:xfrm>
          <a:noFill/>
          <a:extLst>
            <a:ext uri="{909E8E84-426E-40DD-AFC4-6F175D3DCCD1}">
              <a14:hiddenFill xmlns:a14="http://schemas.microsoft.com/office/drawing/2010/main">
                <a:solidFill>
                  <a:srgbClr val="FFFFFF"/>
                </a:solidFill>
              </a14:hiddenFill>
            </a:ext>
          </a:extLst>
        </p:spPr>
      </p:sp>
      <p:sp>
        <p:nvSpPr>
          <p:cNvPr id="72708" name="Rectangle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b="1" smtClean="0"/>
              <a:t>SPEAKER: THIS SLIDE MUST BE SHOWN.</a:t>
            </a:r>
          </a:p>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63</a:t>
            </a:fld>
            <a:endParaRPr lang="en-US"/>
          </a:p>
        </p:txBody>
      </p:sp>
    </p:spTree>
    <p:extLst>
      <p:ext uri="{BB962C8B-B14F-4D97-AF65-F5344CB8AC3E}">
        <p14:creationId xmlns:p14="http://schemas.microsoft.com/office/powerpoint/2010/main" val="442848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64</a:t>
            </a:fld>
            <a:endParaRPr lang="en-US"/>
          </a:p>
        </p:txBody>
      </p:sp>
    </p:spTree>
    <p:extLst>
      <p:ext uri="{BB962C8B-B14F-4D97-AF65-F5344CB8AC3E}">
        <p14:creationId xmlns:p14="http://schemas.microsoft.com/office/powerpoint/2010/main" val="3801983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65</a:t>
            </a:fld>
            <a:endParaRPr lang="en-US"/>
          </a:p>
        </p:txBody>
      </p:sp>
    </p:spTree>
    <p:extLst>
      <p:ext uri="{BB962C8B-B14F-4D97-AF65-F5344CB8AC3E}">
        <p14:creationId xmlns:p14="http://schemas.microsoft.com/office/powerpoint/2010/main" val="17871143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66</a:t>
            </a:fld>
            <a:endParaRPr lang="en-US"/>
          </a:p>
        </p:txBody>
      </p:sp>
    </p:spTree>
    <p:extLst>
      <p:ext uri="{BB962C8B-B14F-4D97-AF65-F5344CB8AC3E}">
        <p14:creationId xmlns:p14="http://schemas.microsoft.com/office/powerpoint/2010/main" val="2133617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67</a:t>
            </a:fld>
            <a:endParaRPr lang="en-US"/>
          </a:p>
        </p:txBody>
      </p:sp>
    </p:spTree>
    <p:extLst>
      <p:ext uri="{BB962C8B-B14F-4D97-AF65-F5344CB8AC3E}">
        <p14:creationId xmlns:p14="http://schemas.microsoft.com/office/powerpoint/2010/main" val="887349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68</a:t>
            </a:fld>
            <a:endParaRPr lang="en-US"/>
          </a:p>
        </p:txBody>
      </p:sp>
    </p:spTree>
    <p:extLst>
      <p:ext uri="{BB962C8B-B14F-4D97-AF65-F5344CB8AC3E}">
        <p14:creationId xmlns:p14="http://schemas.microsoft.com/office/powerpoint/2010/main" val="5895038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8"/>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7" rIns="91416" bIns="45707"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buFont typeface="Arial" charset="0"/>
              <a:buChar char="•"/>
              <a:defRPr sz="1200">
                <a:solidFill>
                  <a:schemeClr val="tx1"/>
                </a:solidFill>
                <a:latin typeface="Arial" charset="0"/>
                <a:cs typeface="Arial" charset="0"/>
              </a:defRPr>
            </a:lvl2pPr>
            <a:lvl3pPr marL="1143000" indent="-228600" defTabSz="930275" eaLnBrk="0" hangingPunct="0">
              <a:spcBef>
                <a:spcPct val="30000"/>
              </a:spcBef>
              <a:buFont typeface="Calibri" pitchFamily="34" charset="0"/>
              <a:buChar char="−"/>
              <a:defRPr sz="1100">
                <a:solidFill>
                  <a:schemeClr val="tx1"/>
                </a:solidFill>
                <a:latin typeface="Arial" charset="0"/>
                <a:cs typeface="Arial" charset="0"/>
              </a:defRPr>
            </a:lvl3pPr>
            <a:lvl4pPr marL="1600200" indent="-228600" defTabSz="930275" eaLnBrk="0" hangingPunct="0">
              <a:spcBef>
                <a:spcPct val="30000"/>
              </a:spcBef>
              <a:buFont typeface="Arial" charset="0"/>
              <a:buChar char="•"/>
              <a:defRPr sz="1000">
                <a:solidFill>
                  <a:schemeClr val="tx1"/>
                </a:solidFill>
                <a:latin typeface="Arial" charset="0"/>
                <a:cs typeface="Arial" charset="0"/>
              </a:defRPr>
            </a:lvl4pPr>
            <a:lvl5pPr marL="2057400" indent="-228600" defTabSz="930275" eaLnBrk="0" hangingPunct="0">
              <a:spcBef>
                <a:spcPct val="30000"/>
              </a:spcBef>
              <a:buFont typeface="Arial" charset="0"/>
              <a:buChar char="−"/>
              <a:defRPr sz="1000">
                <a:solidFill>
                  <a:schemeClr val="tx1"/>
                </a:solidFill>
                <a:latin typeface="Arial" charset="0"/>
                <a:cs typeface="Arial" charset="0"/>
              </a:defRPr>
            </a:lvl5pPr>
            <a:lvl6pPr marL="25146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6pPr>
            <a:lvl7pPr marL="29718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7pPr>
            <a:lvl8pPr marL="34290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8pPr>
            <a:lvl9pPr marL="38862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9pPr>
          </a:lstStyle>
          <a:p>
            <a:pPr algn="r" eaLnBrk="1" hangingPunct="1">
              <a:spcBef>
                <a:spcPct val="0"/>
              </a:spcBef>
            </a:pPr>
            <a:fld id="{81294F7D-2E36-4673-A095-57C3C1CC3C2E}" type="slidenum">
              <a:rPr lang="en-US" altLang="en-US"/>
              <a:pPr algn="r" eaLnBrk="1" hangingPunct="1">
                <a:spcBef>
                  <a:spcPct val="0"/>
                </a:spcBef>
              </a:pPr>
              <a:t>69</a:t>
            </a:fld>
            <a:endParaRPr lang="en-US" altLang="en-US"/>
          </a:p>
        </p:txBody>
      </p:sp>
      <p:sp>
        <p:nvSpPr>
          <p:cNvPr id="118787" name="Rectangle 8"/>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7" rIns="91416" bIns="45707"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buFont typeface="Arial" charset="0"/>
              <a:buChar char="•"/>
              <a:defRPr sz="1200">
                <a:solidFill>
                  <a:schemeClr val="tx1"/>
                </a:solidFill>
                <a:latin typeface="Arial" charset="0"/>
                <a:cs typeface="Arial" charset="0"/>
              </a:defRPr>
            </a:lvl2pPr>
            <a:lvl3pPr marL="1143000" indent="-228600" defTabSz="930275" eaLnBrk="0" hangingPunct="0">
              <a:spcBef>
                <a:spcPct val="30000"/>
              </a:spcBef>
              <a:buFont typeface="Calibri" pitchFamily="34" charset="0"/>
              <a:buChar char="−"/>
              <a:defRPr sz="1100">
                <a:solidFill>
                  <a:schemeClr val="tx1"/>
                </a:solidFill>
                <a:latin typeface="Arial" charset="0"/>
                <a:cs typeface="Arial" charset="0"/>
              </a:defRPr>
            </a:lvl3pPr>
            <a:lvl4pPr marL="1600200" indent="-228600" defTabSz="930275" eaLnBrk="0" hangingPunct="0">
              <a:spcBef>
                <a:spcPct val="30000"/>
              </a:spcBef>
              <a:buFont typeface="Arial" charset="0"/>
              <a:buChar char="•"/>
              <a:defRPr sz="1000">
                <a:solidFill>
                  <a:schemeClr val="tx1"/>
                </a:solidFill>
                <a:latin typeface="Arial" charset="0"/>
                <a:cs typeface="Arial" charset="0"/>
              </a:defRPr>
            </a:lvl4pPr>
            <a:lvl5pPr marL="2057400" indent="-228600" defTabSz="930275" eaLnBrk="0" hangingPunct="0">
              <a:spcBef>
                <a:spcPct val="30000"/>
              </a:spcBef>
              <a:buFont typeface="Arial" charset="0"/>
              <a:buChar char="−"/>
              <a:defRPr sz="1000">
                <a:solidFill>
                  <a:schemeClr val="tx1"/>
                </a:solidFill>
                <a:latin typeface="Arial" charset="0"/>
                <a:cs typeface="Arial" charset="0"/>
              </a:defRPr>
            </a:lvl5pPr>
            <a:lvl6pPr marL="25146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6pPr>
            <a:lvl7pPr marL="29718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7pPr>
            <a:lvl8pPr marL="34290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8pPr>
            <a:lvl9pPr marL="38862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9pPr>
          </a:lstStyle>
          <a:p>
            <a:pPr algn="r" eaLnBrk="1" hangingPunct="1">
              <a:spcBef>
                <a:spcPct val="0"/>
              </a:spcBef>
            </a:pPr>
            <a:fld id="{02D55EA2-2011-4A41-B213-1A3571ECDF1E}" type="slidenum">
              <a:rPr lang="en-US" altLang="en-US"/>
              <a:pPr algn="r" eaLnBrk="1" hangingPunct="1">
                <a:spcBef>
                  <a:spcPct val="0"/>
                </a:spcBef>
              </a:pPr>
              <a:t>69</a:t>
            </a:fld>
            <a:endParaRPr lang="en-US" altLang="en-US"/>
          </a:p>
        </p:txBody>
      </p:sp>
      <p:sp>
        <p:nvSpPr>
          <p:cNvPr id="118788" name="Rectangle 2"/>
          <p:cNvSpPr>
            <a:spLocks noGrp="1" noRot="1" noChangeAspect="1" noChangeArrowheads="1" noTextEdit="1"/>
          </p:cNvSpPr>
          <p:nvPr>
            <p:ph type="sldImg"/>
          </p:nvPr>
        </p:nvSpPr>
        <p:spPr bwMode="auto">
          <a:solidFill>
            <a:srgbClr val="FFCC00"/>
          </a:solidFill>
          <a:ln>
            <a:solidFill>
              <a:srgbClr val="000000"/>
            </a:solidFill>
            <a:miter lim="800000"/>
            <a:headEnd/>
            <a:tailEnd/>
          </a:ln>
        </p:spPr>
      </p:sp>
      <p:sp>
        <p:nvSpPr>
          <p:cNvPr id="99333" name="Rectangle 3"/>
          <p:cNvSpPr>
            <a:spLocks noGrp="1" noChangeArrowheads="1"/>
          </p:cNvSpPr>
          <p:nvPr>
            <p:ph type="body" idx="1"/>
          </p:nvPr>
        </p:nvSpPr>
        <p:spPr>
          <a:xfrm>
            <a:off x="942976" y="4416425"/>
            <a:ext cx="5229225" cy="2100263"/>
          </a:xfrm>
          <a:ln/>
        </p:spPr>
        <p:txBody>
          <a:bodyPr>
            <a:normAutofit lnSpcReduction="10000"/>
          </a:bodyPr>
          <a:lstStyle/>
          <a:p>
            <a:pPr eaLnBrk="1" hangingPunct="1">
              <a:spcBef>
                <a:spcPct val="0"/>
              </a:spcBef>
              <a:defRPr/>
            </a:pPr>
            <a:r>
              <a:rPr lang="en-US" dirty="0" smtClean="0">
                <a:latin typeface="Arial" charset="0"/>
                <a:ea typeface="ＭＳ Ｐゴシック" pitchFamily="34" charset="-128"/>
                <a:cs typeface="Arial" charset="0"/>
              </a:rPr>
              <a:t>This slide illustrates how inhaled nitric oxide causes pulmonary vasodilation. Inhaled nitric oxide enters the alveolus with inspired air. Nitric oxide molecules diffuse into the vascular smooth muscle adjacent to pulmonary arterioles where they activate soluble guanylate cyclase (sGC). Because the vasodilatory effects of inhaled nitric oxide are limited to the arterioles adjacent to the alveoli where it has penetrated, it is a selective pulmonary vasodilator </a:t>
            </a:r>
            <a:r>
              <a:rPr lang="en-US" dirty="0" smtClean="0">
                <a:latin typeface="Arial" charset="0"/>
                <a:cs typeface="Arial" charset="0"/>
              </a:rPr>
              <a:t>without the risk of systemic hypotension</a:t>
            </a:r>
            <a:r>
              <a:rPr lang="en-US" dirty="0" smtClean="0">
                <a:latin typeface="Arial" charset="0"/>
                <a:ea typeface="ＭＳ Ｐゴシック" pitchFamily="34" charset="-128"/>
                <a:cs typeface="Arial" charset="0"/>
              </a:rPr>
              <a:t>.</a:t>
            </a:r>
          </a:p>
          <a:p>
            <a:pPr eaLnBrk="1" hangingPunct="1">
              <a:spcBef>
                <a:spcPct val="0"/>
              </a:spcBef>
              <a:defRPr/>
            </a:pPr>
            <a:endParaRPr lang="en-US" dirty="0" smtClean="0">
              <a:latin typeface="Arial" charset="0"/>
              <a:ea typeface="ＭＳ Ｐゴシック" pitchFamily="34" charset="-128"/>
              <a:cs typeface="Arial" charset="0"/>
            </a:endParaRPr>
          </a:p>
          <a:p>
            <a:pPr eaLnBrk="1" hangingPunct="1">
              <a:spcBef>
                <a:spcPct val="0"/>
              </a:spcBef>
              <a:defRPr/>
            </a:pPr>
            <a:r>
              <a:rPr lang="en-US" dirty="0" smtClean="0">
                <a:latin typeface="Arial" charset="0"/>
                <a:ea typeface="ＭＳ Ｐゴシック" pitchFamily="34" charset="-128"/>
                <a:cs typeface="Arial" charset="0"/>
              </a:rPr>
              <a:t>[</a:t>
            </a:r>
            <a:r>
              <a:rPr lang="en-US" b="1" dirty="0" smtClean="0">
                <a:latin typeface="Arial" charset="0"/>
                <a:ea typeface="ＭＳ Ｐゴシック" pitchFamily="34" charset="-128"/>
                <a:cs typeface="Arial" charset="0"/>
              </a:rPr>
              <a:t>Note to speaker</a:t>
            </a:r>
            <a:r>
              <a:rPr lang="en-US" dirty="0" smtClean="0">
                <a:latin typeface="Arial" charset="0"/>
                <a:ea typeface="ＭＳ Ｐゴシック" pitchFamily="34" charset="-128"/>
                <a:cs typeface="Arial" charset="0"/>
              </a:rPr>
              <a:t>: Point to the air space between the alveolus and the arteriole when describing the process by which nitric oxide is released from the alveolus and penetrates the smooth muscle cells of the arteriole.]</a:t>
            </a:r>
            <a:endParaRPr lang="en-US" sz="1000" dirty="0">
              <a:latin typeface="Arial" charset="0"/>
              <a:ea typeface="ＭＳ Ｐゴシック" pitchFamily="34" charset="-128"/>
              <a:cs typeface="Arial" charset="0"/>
            </a:endParaRPr>
          </a:p>
          <a:p>
            <a:pPr eaLnBrk="1" hangingPunct="1">
              <a:spcBef>
                <a:spcPct val="0"/>
              </a:spcBef>
              <a:defRPr/>
            </a:pPr>
            <a:endParaRPr lang="en-US" sz="1000" dirty="0">
              <a:latin typeface="Arial" charset="0"/>
              <a:ea typeface="ＭＳ Ｐゴシック" pitchFamily="34" charset="-128"/>
              <a:cs typeface="Arial" charset="0"/>
            </a:endParaRPr>
          </a:p>
          <a:p>
            <a:pPr eaLnBrk="1" hangingPunct="1">
              <a:spcBef>
                <a:spcPct val="0"/>
              </a:spcBef>
              <a:defRPr/>
            </a:pPr>
            <a:endParaRPr lang="en-US" sz="1000" dirty="0">
              <a:latin typeface="Arial" charset="0"/>
              <a:ea typeface="ＭＳ Ｐゴシック" pitchFamily="34" charset="-128"/>
              <a:cs typeface="Arial" charset="0"/>
            </a:endParaRPr>
          </a:p>
        </p:txBody>
      </p:sp>
      <p:sp>
        <p:nvSpPr>
          <p:cNvPr id="118790" name="Text Box 4"/>
          <p:cNvSpPr txBox="1">
            <a:spLocks noChangeArrowheads="1"/>
          </p:cNvSpPr>
          <p:nvPr/>
        </p:nvSpPr>
        <p:spPr bwMode="auto">
          <a:xfrm>
            <a:off x="941389" y="7877176"/>
            <a:ext cx="5522912" cy="13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7" rIns="91416" bIns="45707">
            <a:spAutoFit/>
          </a:bodyPr>
          <a:lstStyle>
            <a:lvl1pPr marL="188913" indent="-188913"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buFont typeface="Arial" charset="0"/>
              <a:buChar char="•"/>
              <a:defRPr sz="1200">
                <a:solidFill>
                  <a:schemeClr val="tx1"/>
                </a:solidFill>
                <a:latin typeface="Arial" charset="0"/>
                <a:cs typeface="Arial" charset="0"/>
              </a:defRPr>
            </a:lvl2pPr>
            <a:lvl3pPr marL="1143000" indent="-228600" defTabSz="930275" eaLnBrk="0" hangingPunct="0">
              <a:spcBef>
                <a:spcPct val="30000"/>
              </a:spcBef>
              <a:buFont typeface="Calibri" pitchFamily="34" charset="0"/>
              <a:buChar char="−"/>
              <a:defRPr sz="1100">
                <a:solidFill>
                  <a:schemeClr val="tx1"/>
                </a:solidFill>
                <a:latin typeface="Arial" charset="0"/>
                <a:cs typeface="Arial" charset="0"/>
              </a:defRPr>
            </a:lvl3pPr>
            <a:lvl4pPr marL="1600200" indent="-228600" defTabSz="930275" eaLnBrk="0" hangingPunct="0">
              <a:spcBef>
                <a:spcPct val="30000"/>
              </a:spcBef>
              <a:buFont typeface="Arial" charset="0"/>
              <a:buChar char="•"/>
              <a:defRPr sz="1000">
                <a:solidFill>
                  <a:schemeClr val="tx1"/>
                </a:solidFill>
                <a:latin typeface="Arial" charset="0"/>
                <a:cs typeface="Arial" charset="0"/>
              </a:defRPr>
            </a:lvl4pPr>
            <a:lvl5pPr marL="2057400" indent="-228600" defTabSz="930275" eaLnBrk="0" hangingPunct="0">
              <a:spcBef>
                <a:spcPct val="30000"/>
              </a:spcBef>
              <a:buFont typeface="Arial" charset="0"/>
              <a:buChar char="−"/>
              <a:defRPr sz="1000">
                <a:solidFill>
                  <a:schemeClr val="tx1"/>
                </a:solidFill>
                <a:latin typeface="Arial" charset="0"/>
                <a:cs typeface="Arial" charset="0"/>
              </a:defRPr>
            </a:lvl5pPr>
            <a:lvl6pPr marL="25146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6pPr>
            <a:lvl7pPr marL="29718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7pPr>
            <a:lvl8pPr marL="34290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8pPr>
            <a:lvl9pPr marL="3886200" indent="-228600" defTabSz="930275" eaLnBrk="0" fontAlgn="base" hangingPunct="0">
              <a:spcBef>
                <a:spcPct val="30000"/>
              </a:spcBef>
              <a:spcAft>
                <a:spcPct val="0"/>
              </a:spcAft>
              <a:buFont typeface="Arial" charset="0"/>
              <a:buChar char="−"/>
              <a:defRPr sz="1000">
                <a:solidFill>
                  <a:schemeClr val="tx1"/>
                </a:solidFill>
                <a:latin typeface="Arial" charset="0"/>
                <a:cs typeface="Arial" charset="0"/>
              </a:defRPr>
            </a:lvl9pPr>
          </a:lstStyle>
          <a:p>
            <a:pPr eaLnBrk="1" hangingPunct="1">
              <a:lnSpc>
                <a:spcPct val="85000"/>
              </a:lnSpc>
              <a:spcBef>
                <a:spcPct val="0"/>
              </a:spcBef>
            </a:pPr>
            <a:r>
              <a:rPr lang="en-US" altLang="en-US" sz="1100" b="1"/>
              <a:t>References</a:t>
            </a:r>
          </a:p>
          <a:p>
            <a:pPr eaLnBrk="1" hangingPunct="1">
              <a:lnSpc>
                <a:spcPct val="85000"/>
              </a:lnSpc>
              <a:spcBef>
                <a:spcPct val="0"/>
              </a:spcBef>
              <a:buFontTx/>
              <a:buAutoNum type="arabicPeriod"/>
            </a:pPr>
            <a:r>
              <a:rPr lang="en-US" altLang="en-US" sz="1100"/>
              <a:t>Wessel DL, Adatia I. Clinical applications of inhaled nitric oxide in children with pulmonary hypertension. In: Ignarro L, Murad F, eds. </a:t>
            </a:r>
            <a:r>
              <a:rPr lang="en-US" altLang="en-US" sz="1100" i="1"/>
              <a:t>Advances in Pharmacology: Nitric Oxide: Biochemistry, Molecular Biology, and Therapeutic Implications. </a:t>
            </a:r>
            <a:r>
              <a:rPr lang="en-US" altLang="en-US" sz="1100"/>
              <a:t>Vol. 34. New York, NY: Academic Press; 1995:425-498.</a:t>
            </a:r>
          </a:p>
          <a:p>
            <a:pPr eaLnBrk="1" hangingPunct="1">
              <a:spcBef>
                <a:spcPct val="0"/>
              </a:spcBef>
              <a:buFontTx/>
              <a:buAutoNum type="arabicPeriod"/>
            </a:pPr>
            <a:r>
              <a:rPr lang="en-US" altLang="en-US" sz="1100"/>
              <a:t>Abman SH, Griebel JL, Parker DK, Schmidt JM, Swanton D, Kinsella JP. Acute effects of inhaled nitric oxide in children with severe hyoxemic respiratory failure. </a:t>
            </a:r>
            <a:r>
              <a:rPr lang="en-US" altLang="en-US" sz="1100" i="1"/>
              <a:t>J Pediatr.</a:t>
            </a:r>
            <a:r>
              <a:rPr lang="en-US" altLang="en-US" sz="1100"/>
              <a:t> 1994;124;881-888.</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70</a:t>
            </a:fld>
            <a:endParaRPr lang="en-US"/>
          </a:p>
        </p:txBody>
      </p:sp>
    </p:spTree>
    <p:extLst>
      <p:ext uri="{BB962C8B-B14F-4D97-AF65-F5344CB8AC3E}">
        <p14:creationId xmlns:p14="http://schemas.microsoft.com/office/powerpoint/2010/main" val="2502965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71</a:t>
            </a:fld>
            <a:endParaRPr lang="en-US"/>
          </a:p>
        </p:txBody>
      </p:sp>
    </p:spTree>
    <p:extLst>
      <p:ext uri="{BB962C8B-B14F-4D97-AF65-F5344CB8AC3E}">
        <p14:creationId xmlns:p14="http://schemas.microsoft.com/office/powerpoint/2010/main" val="25671272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72</a:t>
            </a:fld>
            <a:endParaRPr lang="en-US"/>
          </a:p>
        </p:txBody>
      </p:sp>
    </p:spTree>
    <p:extLst>
      <p:ext uri="{BB962C8B-B14F-4D97-AF65-F5344CB8AC3E}">
        <p14:creationId xmlns:p14="http://schemas.microsoft.com/office/powerpoint/2010/main" val="224242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C685CE3C-8086-4D98-AC2D-462F97865E69}" type="slidenum">
              <a:rPr lang="en-US" altLang="en-US" sz="1100"/>
              <a:pPr eaLnBrk="1" hangingPunct="1"/>
              <a:t>10</a:t>
            </a:fld>
            <a:endParaRPr lang="en-US" altLang="en-US" sz="1100"/>
          </a:p>
        </p:txBody>
      </p:sp>
      <p:sp>
        <p:nvSpPr>
          <p:cNvPr id="81923"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a:xfrm>
            <a:off x="902164" y="4416098"/>
            <a:ext cx="5333868" cy="28236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108644" algn="l"/>
              </a:tabLst>
            </a:pPr>
            <a:r>
              <a:rPr lang="en-US" altLang="en-US" smtClean="0">
                <a:ea typeface="ＭＳ Ｐゴシック" pitchFamily="34" charset="-128"/>
              </a:rPr>
              <a:t>Features of HRF may include:</a:t>
            </a:r>
          </a:p>
          <a:p>
            <a:pPr marL="439165" lvl="1" indent="-108644" eaLnBrk="1" hangingPunct="1">
              <a:tabLst>
                <a:tab pos="108644" algn="l"/>
              </a:tabLst>
            </a:pPr>
            <a:r>
              <a:rPr lang="en-US" altLang="en-US" smtClean="0">
                <a:ea typeface="ＭＳ Ｐゴシック" pitchFamily="34" charset="-128"/>
              </a:rPr>
              <a:t>Intrapulmonary shunting, in which arterial blood reaches the pulmonary venous side without passing through ventilated areas of the lung</a:t>
            </a:r>
          </a:p>
          <a:p>
            <a:pPr marL="439165" lvl="1" indent="-108644" eaLnBrk="1" hangingPunct="1">
              <a:tabLst>
                <a:tab pos="108644" algn="l"/>
              </a:tabLst>
            </a:pPr>
            <a:r>
              <a:rPr lang="en-US" altLang="en-US" smtClean="0">
                <a:ea typeface="ＭＳ Ｐゴシック" pitchFamily="34" charset="-128"/>
              </a:rPr>
              <a:t>Extrapulmonary shunting, typically seen in PPHN, in which blood bypasses the lung through so-called fetal channels of the ductus arteriosus and/or the foramen ovale</a:t>
            </a:r>
          </a:p>
          <a:p>
            <a:pPr marL="439165" lvl="1" indent="-108644" eaLnBrk="1" hangingPunct="1">
              <a:tabLst>
                <a:tab pos="108644" algn="l"/>
              </a:tabLst>
            </a:pPr>
            <a:r>
              <a:rPr lang="en-US" altLang="en-US" smtClean="0">
                <a:ea typeface="ＭＳ Ｐゴシック" pitchFamily="34" charset="-128"/>
              </a:rPr>
              <a:t>Ventilation–perfusion (</a:t>
            </a:r>
            <a:r>
              <a:rPr lang="en-US" altLang="en-US" smtClean="0">
                <a:latin typeface="ArialCV" charset="0"/>
                <a:ea typeface="ＭＳ Ｐゴシック" pitchFamily="34" charset="-128"/>
              </a:rPr>
              <a:t>V/Q</a:t>
            </a:r>
            <a:r>
              <a:rPr lang="en-US" altLang="en-US" smtClean="0">
                <a:ea typeface="ＭＳ Ｐゴシック" pitchFamily="34" charset="-128"/>
              </a:rPr>
              <a:t>) mismatch, which can occur in both situations and involves an imbalance between ventilation and perfusion, such as when there is alveolar hypoxia and increased dead-space ventilation</a:t>
            </a:r>
          </a:p>
          <a:p>
            <a:pPr eaLnBrk="1" hangingPunct="1">
              <a:spcBef>
                <a:spcPct val="0"/>
              </a:spcBef>
              <a:buFontTx/>
              <a:buChar char="•"/>
              <a:tabLst>
                <a:tab pos="108644" algn="l"/>
              </a:tabLst>
            </a:pPr>
            <a:endParaRPr lang="en-US" altLang="en-US" smtClean="0">
              <a:ea typeface="ＭＳ Ｐゴシック" pitchFamily="34" charset="-128"/>
            </a:endParaRPr>
          </a:p>
          <a:p>
            <a:pPr eaLnBrk="1" hangingPunct="1">
              <a:spcBef>
                <a:spcPct val="0"/>
              </a:spcBef>
              <a:tabLst>
                <a:tab pos="108644" algn="l"/>
              </a:tabLst>
            </a:pPr>
            <a:r>
              <a:rPr lang="en-US" altLang="en-US" smtClean="0">
                <a:ea typeface="ＭＳ Ｐゴシック" pitchFamily="34" charset="-128"/>
              </a:rPr>
              <a:t>As noted earlier, patients may have more than 1 contributing cause to their HRF.</a:t>
            </a:r>
          </a:p>
          <a:p>
            <a:pPr eaLnBrk="1" hangingPunct="1">
              <a:spcBef>
                <a:spcPct val="0"/>
              </a:spcBef>
              <a:tabLst>
                <a:tab pos="108644" algn="l"/>
              </a:tabLst>
            </a:pPr>
            <a:endParaRPr lang="en-US" altLang="en-US" smtClean="0">
              <a:ea typeface="ＭＳ Ｐゴシック" pitchFamily="34" charset="-128"/>
            </a:endParaRPr>
          </a:p>
          <a:p>
            <a:pPr eaLnBrk="1" hangingPunct="1">
              <a:spcBef>
                <a:spcPct val="0"/>
              </a:spcBef>
              <a:tabLst>
                <a:tab pos="108644" algn="l"/>
              </a:tabLst>
            </a:pPr>
            <a:endParaRPr lang="en-US" altLang="en-US" sz="1000">
              <a:ea typeface="ＭＳ Ｐゴシック" pitchFamily="34" charset="-128"/>
            </a:endParaRPr>
          </a:p>
        </p:txBody>
      </p:sp>
      <p:sp>
        <p:nvSpPr>
          <p:cNvPr id="81925" name="Text Box 13"/>
          <p:cNvSpPr txBox="1">
            <a:spLocks noChangeArrowheads="1"/>
          </p:cNvSpPr>
          <p:nvPr/>
        </p:nvSpPr>
        <p:spPr bwMode="auto">
          <a:xfrm>
            <a:off x="943240" y="8704616"/>
            <a:ext cx="5921110" cy="4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spAutoFit/>
          </a:bodyPr>
          <a:lstStyle>
            <a:lvl1pPr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a:t>
            </a:r>
          </a:p>
          <a:p>
            <a:pPr eaLnBrk="1" hangingPunct="1"/>
            <a:r>
              <a:rPr lang="en-US" altLang="en-US" sz="1100"/>
              <a:t>Kinsella JP. Inhaled nitric oxide in the term newborn. </a:t>
            </a:r>
            <a:r>
              <a:rPr lang="en-US" altLang="en-US" sz="1100" i="1"/>
              <a:t>Early Hum Dev.</a:t>
            </a:r>
            <a:r>
              <a:rPr lang="en-US" altLang="en-US" sz="1100"/>
              <a:t> 2008:84:709-716.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73</a:t>
            </a:fld>
            <a:endParaRPr lang="en-US"/>
          </a:p>
        </p:txBody>
      </p:sp>
    </p:spTree>
    <p:extLst>
      <p:ext uri="{BB962C8B-B14F-4D97-AF65-F5344CB8AC3E}">
        <p14:creationId xmlns:p14="http://schemas.microsoft.com/office/powerpoint/2010/main" val="22701711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74</a:t>
            </a:fld>
            <a:endParaRPr lang="en-US"/>
          </a:p>
        </p:txBody>
      </p:sp>
    </p:spTree>
    <p:extLst>
      <p:ext uri="{BB962C8B-B14F-4D97-AF65-F5344CB8AC3E}">
        <p14:creationId xmlns:p14="http://schemas.microsoft.com/office/powerpoint/2010/main" val="177565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75</a:t>
            </a:fld>
            <a:endParaRPr lang="en-US"/>
          </a:p>
        </p:txBody>
      </p:sp>
    </p:spTree>
    <p:extLst>
      <p:ext uri="{BB962C8B-B14F-4D97-AF65-F5344CB8AC3E}">
        <p14:creationId xmlns:p14="http://schemas.microsoft.com/office/powerpoint/2010/main" val="28536018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76</a:t>
            </a:fld>
            <a:endParaRPr lang="en-US"/>
          </a:p>
        </p:txBody>
      </p:sp>
    </p:spTree>
    <p:extLst>
      <p:ext uri="{BB962C8B-B14F-4D97-AF65-F5344CB8AC3E}">
        <p14:creationId xmlns:p14="http://schemas.microsoft.com/office/powerpoint/2010/main" val="226506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77</a:t>
            </a:fld>
            <a:endParaRPr lang="en-US"/>
          </a:p>
        </p:txBody>
      </p:sp>
    </p:spTree>
    <p:extLst>
      <p:ext uri="{BB962C8B-B14F-4D97-AF65-F5344CB8AC3E}">
        <p14:creationId xmlns:p14="http://schemas.microsoft.com/office/powerpoint/2010/main" val="3297648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E0B0B9-BC62-4F33-91A6-98123318C228}" type="slidenum">
              <a:rPr lang="en-US" smtClean="0"/>
              <a:pPr>
                <a:defRPr/>
              </a:pPr>
              <a:t>78</a:t>
            </a:fld>
            <a:endParaRPr lang="en-US"/>
          </a:p>
        </p:txBody>
      </p:sp>
    </p:spTree>
    <p:extLst>
      <p:ext uri="{BB962C8B-B14F-4D97-AF65-F5344CB8AC3E}">
        <p14:creationId xmlns:p14="http://schemas.microsoft.com/office/powerpoint/2010/main" val="5088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08088" y="696913"/>
            <a:ext cx="4648200" cy="3486150"/>
          </a:xfrm>
          <a:noFill/>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a:xfrm>
            <a:off x="976709" y="4416098"/>
            <a:ext cx="5318654" cy="1621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ea typeface="ＭＳ Ｐゴシック" pitchFamily="34" charset="-128"/>
              </a:rPr>
              <a:t>This graphic illustrates an intrapulmonary shunt with </a:t>
            </a:r>
            <a:r>
              <a:rPr lang="en-US" altLang="en-US" smtClean="0">
                <a:latin typeface="ArialCV" charset="0"/>
                <a:ea typeface="ＭＳ Ｐゴシック" pitchFamily="34" charset="-128"/>
              </a:rPr>
              <a:t>V/Q</a:t>
            </a:r>
            <a:r>
              <a:rPr lang="en-US" altLang="en-US" smtClean="0">
                <a:ea typeface="ＭＳ Ｐゴシック" pitchFamily="34" charset="-128"/>
              </a:rPr>
              <a:t> mismatch. </a:t>
            </a:r>
          </a:p>
          <a:p>
            <a:pPr eaLnBrk="1" hangingPunct="1">
              <a:spcBef>
                <a:spcPct val="0"/>
              </a:spcBef>
            </a:pPr>
            <a:r>
              <a:rPr lang="en-US" altLang="en-US" smtClean="0">
                <a:ea typeface="ＭＳ Ｐゴシック" pitchFamily="34" charset="-128"/>
              </a:rPr>
              <a:t>When the alveoli are not fully ventilated, the blood perfusing these underventilated alveoli will be poorly oxygenated when it is returned by pulmonary veins to the left side of the heart.</a:t>
            </a:r>
          </a:p>
        </p:txBody>
      </p:sp>
      <p:sp>
        <p:nvSpPr>
          <p:cNvPr id="82948" name="Rectangle 8"/>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nchor="b"/>
          <a:lstStyle>
            <a:lvl1pPr defTabSz="963613" eaLnBrk="0" hangingPunct="0">
              <a:defRPr sz="1000">
                <a:solidFill>
                  <a:schemeClr val="tx1"/>
                </a:solidFill>
                <a:latin typeface="Arial" pitchFamily="34" charset="0"/>
                <a:cs typeface="Arial" pitchFamily="34" charset="0"/>
              </a:defRPr>
            </a:lvl1pPr>
            <a:lvl2pPr marL="742950" indent="-285750" defTabSz="963613" eaLnBrk="0" hangingPunct="0">
              <a:defRPr sz="1000">
                <a:solidFill>
                  <a:schemeClr val="tx1"/>
                </a:solidFill>
                <a:latin typeface="Arial" pitchFamily="34" charset="0"/>
                <a:cs typeface="Arial" pitchFamily="34" charset="0"/>
              </a:defRPr>
            </a:lvl2pPr>
            <a:lvl3pPr marL="1143000" indent="-228600" defTabSz="963613" eaLnBrk="0" hangingPunct="0">
              <a:defRPr sz="1000">
                <a:solidFill>
                  <a:schemeClr val="tx1"/>
                </a:solidFill>
                <a:latin typeface="Arial" pitchFamily="34" charset="0"/>
                <a:cs typeface="Arial" pitchFamily="34" charset="0"/>
              </a:defRPr>
            </a:lvl3pPr>
            <a:lvl4pPr marL="1600200" indent="-228600" defTabSz="963613" eaLnBrk="0" hangingPunct="0">
              <a:defRPr sz="1000">
                <a:solidFill>
                  <a:schemeClr val="tx1"/>
                </a:solidFill>
                <a:latin typeface="Arial" pitchFamily="34" charset="0"/>
                <a:cs typeface="Arial" pitchFamily="34" charset="0"/>
              </a:defRPr>
            </a:lvl4pPr>
            <a:lvl5pPr marL="2057400" indent="-228600" defTabSz="963613" eaLnBrk="0" hangingPunct="0">
              <a:defRPr sz="10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fld id="{DB014BFD-7DAC-4B00-AB04-080CCC5B9C87}" type="slidenum">
              <a:rPr lang="en-US" altLang="en-US" sz="1100"/>
              <a:pPr algn="r" eaLnBrk="1" hangingPunct="1"/>
              <a:t>11</a:t>
            </a:fld>
            <a:endParaRPr lang="en-US" altLang="en-US" sz="1100"/>
          </a:p>
        </p:txBody>
      </p:sp>
      <p:sp>
        <p:nvSpPr>
          <p:cNvPr id="82949" name="Text Box 7"/>
          <p:cNvSpPr txBox="1">
            <a:spLocks noChangeArrowheads="1"/>
          </p:cNvSpPr>
          <p:nvPr/>
        </p:nvSpPr>
        <p:spPr bwMode="auto">
          <a:xfrm>
            <a:off x="947805" y="8790694"/>
            <a:ext cx="5666892" cy="4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8" rIns="91418" bIns="45708">
            <a:spAutoFit/>
          </a:bodyPr>
          <a:lstStyle>
            <a:lvl1pPr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a:t>
            </a:r>
          </a:p>
          <a:p>
            <a:pPr eaLnBrk="1" hangingPunct="1"/>
            <a:r>
              <a:rPr lang="en-US" altLang="en-US" sz="1100"/>
              <a:t>Kinsella JP. Inhaled nitric oxide in the term newborn. </a:t>
            </a:r>
            <a:r>
              <a:rPr lang="en-US" altLang="en-US" sz="1100" i="1"/>
              <a:t>Early Hum Dev.</a:t>
            </a:r>
            <a:r>
              <a:rPr lang="en-US" altLang="en-US" sz="1100"/>
              <a:t> 2008:84:709-716.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eaLnBrk="0" hangingPunct="0">
              <a:defRPr sz="1000">
                <a:solidFill>
                  <a:schemeClr val="tx1"/>
                </a:solidFill>
                <a:latin typeface="Arial" pitchFamily="34" charset="0"/>
                <a:cs typeface="Arial" pitchFamily="34" charset="0"/>
              </a:defRPr>
            </a:lvl1pPr>
            <a:lvl2pPr marL="716130" indent="-275434" defTabSz="928827" eaLnBrk="0" hangingPunct="0">
              <a:defRPr sz="1000">
                <a:solidFill>
                  <a:schemeClr val="tx1"/>
                </a:solidFill>
                <a:latin typeface="Arial" pitchFamily="34" charset="0"/>
                <a:cs typeface="Arial" pitchFamily="34" charset="0"/>
              </a:defRPr>
            </a:lvl2pPr>
            <a:lvl3pPr marL="1101738" indent="-220348" defTabSz="928827" eaLnBrk="0" hangingPunct="0">
              <a:defRPr sz="1000">
                <a:solidFill>
                  <a:schemeClr val="tx1"/>
                </a:solidFill>
                <a:latin typeface="Arial" pitchFamily="34" charset="0"/>
                <a:cs typeface="Arial" pitchFamily="34" charset="0"/>
              </a:defRPr>
            </a:lvl3pPr>
            <a:lvl4pPr marL="1542433" indent="-220348" defTabSz="928827" eaLnBrk="0" hangingPunct="0">
              <a:defRPr sz="1000">
                <a:solidFill>
                  <a:schemeClr val="tx1"/>
                </a:solidFill>
                <a:latin typeface="Arial" pitchFamily="34" charset="0"/>
                <a:cs typeface="Arial" pitchFamily="34" charset="0"/>
              </a:defRPr>
            </a:lvl4pPr>
            <a:lvl5pPr marL="1983128" indent="-220348" defTabSz="928827" eaLnBrk="0" hangingPunct="0">
              <a:defRPr sz="1000">
                <a:solidFill>
                  <a:schemeClr val="tx1"/>
                </a:solidFill>
                <a:latin typeface="Arial" pitchFamily="34" charset="0"/>
                <a:cs typeface="Arial" pitchFamily="34" charset="0"/>
              </a:defRPr>
            </a:lvl5pPr>
            <a:lvl6pPr marL="2423823" indent="-220348" defTabSz="928827" eaLnBrk="0" fontAlgn="base" hangingPunct="0">
              <a:spcBef>
                <a:spcPct val="0"/>
              </a:spcBef>
              <a:spcAft>
                <a:spcPct val="0"/>
              </a:spcAft>
              <a:defRPr sz="1000">
                <a:solidFill>
                  <a:schemeClr val="tx1"/>
                </a:solidFill>
                <a:latin typeface="Arial" pitchFamily="34" charset="0"/>
                <a:cs typeface="Arial" pitchFamily="34" charset="0"/>
              </a:defRPr>
            </a:lvl6pPr>
            <a:lvl7pPr marL="2864518" indent="-220348" defTabSz="928827" eaLnBrk="0" fontAlgn="base" hangingPunct="0">
              <a:spcBef>
                <a:spcPct val="0"/>
              </a:spcBef>
              <a:spcAft>
                <a:spcPct val="0"/>
              </a:spcAft>
              <a:defRPr sz="1000">
                <a:solidFill>
                  <a:schemeClr val="tx1"/>
                </a:solidFill>
                <a:latin typeface="Arial" pitchFamily="34" charset="0"/>
                <a:cs typeface="Arial" pitchFamily="34" charset="0"/>
              </a:defRPr>
            </a:lvl7pPr>
            <a:lvl8pPr marL="3305213" indent="-220348" defTabSz="928827" eaLnBrk="0" fontAlgn="base" hangingPunct="0">
              <a:spcBef>
                <a:spcPct val="0"/>
              </a:spcBef>
              <a:spcAft>
                <a:spcPct val="0"/>
              </a:spcAft>
              <a:defRPr sz="1000">
                <a:solidFill>
                  <a:schemeClr val="tx1"/>
                </a:solidFill>
                <a:latin typeface="Arial" pitchFamily="34" charset="0"/>
                <a:cs typeface="Arial" pitchFamily="34" charset="0"/>
              </a:defRPr>
            </a:lvl8pPr>
            <a:lvl9pPr marL="3745908" indent="-220348" defTabSz="928827"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DFA11976-5789-4F49-B51F-02D28D4E5E2D}" type="slidenum">
              <a:rPr lang="en-US" altLang="en-US" sz="1100"/>
              <a:pPr eaLnBrk="1" hangingPunct="1"/>
              <a:t>12</a:t>
            </a:fld>
            <a:endParaRPr lang="en-US" altLang="en-US" sz="1100"/>
          </a:p>
        </p:txBody>
      </p:sp>
      <p:sp>
        <p:nvSpPr>
          <p:cNvPr id="83971"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a:xfrm>
            <a:off x="902164" y="4416098"/>
            <a:ext cx="5333868" cy="28236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108644" algn="l"/>
              </a:tabLst>
            </a:pPr>
            <a:r>
              <a:rPr lang="en-US" altLang="en-US" smtClean="0">
                <a:ea typeface="ＭＳ Ｐゴシック" pitchFamily="34" charset="-128"/>
              </a:rPr>
              <a:t>Features of HRF may include:</a:t>
            </a:r>
          </a:p>
          <a:p>
            <a:pPr marL="439165" lvl="1" indent="-108644" eaLnBrk="1" hangingPunct="1">
              <a:tabLst>
                <a:tab pos="108644" algn="l"/>
              </a:tabLst>
            </a:pPr>
            <a:r>
              <a:rPr lang="en-US" altLang="en-US" smtClean="0">
                <a:ea typeface="ＭＳ Ｐゴシック" pitchFamily="34" charset="-128"/>
              </a:rPr>
              <a:t>Intrapulmonary shunting, in which arterial blood reaches the pulmonary venous side without passing through ventilated areas of the lung</a:t>
            </a:r>
          </a:p>
          <a:p>
            <a:pPr marL="439165" lvl="1" indent="-108644" eaLnBrk="1" hangingPunct="1">
              <a:tabLst>
                <a:tab pos="108644" algn="l"/>
              </a:tabLst>
            </a:pPr>
            <a:r>
              <a:rPr lang="en-US" altLang="en-US" smtClean="0">
                <a:ea typeface="ＭＳ Ｐゴシック" pitchFamily="34" charset="-128"/>
              </a:rPr>
              <a:t>Extrapulmonary shunting, typically seen in PPHN, in which blood bypasses the lung through so-called fetal channels of the ductus arteriosus and/or the foramen ovale</a:t>
            </a:r>
          </a:p>
          <a:p>
            <a:pPr marL="439165" lvl="1" indent="-108644" eaLnBrk="1" hangingPunct="1">
              <a:tabLst>
                <a:tab pos="108644" algn="l"/>
              </a:tabLst>
            </a:pPr>
            <a:r>
              <a:rPr lang="en-US" altLang="en-US" smtClean="0">
                <a:ea typeface="ＭＳ Ｐゴシック" pitchFamily="34" charset="-128"/>
              </a:rPr>
              <a:t>Ventilation–perfusion (</a:t>
            </a:r>
            <a:r>
              <a:rPr lang="en-US" altLang="en-US" smtClean="0">
                <a:latin typeface="ArialCV" charset="0"/>
                <a:ea typeface="ＭＳ Ｐゴシック" pitchFamily="34" charset="-128"/>
              </a:rPr>
              <a:t>V/Q</a:t>
            </a:r>
            <a:r>
              <a:rPr lang="en-US" altLang="en-US" smtClean="0">
                <a:ea typeface="ＭＳ Ｐゴシック" pitchFamily="34" charset="-128"/>
              </a:rPr>
              <a:t>) mismatch, which can occur in both situations and involves an imbalance between ventilation and perfusion, such as when there is alveolar hypoxia and increased dead-space ventilation</a:t>
            </a:r>
          </a:p>
          <a:p>
            <a:pPr eaLnBrk="1" hangingPunct="1">
              <a:spcBef>
                <a:spcPct val="0"/>
              </a:spcBef>
              <a:buFontTx/>
              <a:buChar char="•"/>
              <a:tabLst>
                <a:tab pos="108644" algn="l"/>
              </a:tabLst>
            </a:pPr>
            <a:endParaRPr lang="en-US" altLang="en-US" smtClean="0">
              <a:ea typeface="ＭＳ Ｐゴシック" pitchFamily="34" charset="-128"/>
            </a:endParaRPr>
          </a:p>
          <a:p>
            <a:pPr eaLnBrk="1" hangingPunct="1">
              <a:spcBef>
                <a:spcPct val="0"/>
              </a:spcBef>
              <a:tabLst>
                <a:tab pos="108644" algn="l"/>
              </a:tabLst>
            </a:pPr>
            <a:r>
              <a:rPr lang="en-US" altLang="en-US" smtClean="0">
                <a:ea typeface="ＭＳ Ｐゴシック" pitchFamily="34" charset="-128"/>
              </a:rPr>
              <a:t>As noted earlier, patients may have more than 1 contributing cause to their HRF.</a:t>
            </a:r>
          </a:p>
          <a:p>
            <a:pPr eaLnBrk="1" hangingPunct="1">
              <a:spcBef>
                <a:spcPct val="0"/>
              </a:spcBef>
              <a:tabLst>
                <a:tab pos="108644" algn="l"/>
              </a:tabLst>
            </a:pPr>
            <a:endParaRPr lang="en-US" altLang="en-US" smtClean="0">
              <a:ea typeface="ＭＳ Ｐゴシック" pitchFamily="34" charset="-128"/>
            </a:endParaRPr>
          </a:p>
          <a:p>
            <a:pPr eaLnBrk="1" hangingPunct="1">
              <a:spcBef>
                <a:spcPct val="0"/>
              </a:spcBef>
              <a:tabLst>
                <a:tab pos="108644" algn="l"/>
              </a:tabLst>
            </a:pPr>
            <a:endParaRPr lang="en-US" altLang="en-US" sz="1000">
              <a:ea typeface="ＭＳ Ｐゴシック" pitchFamily="34" charset="-128"/>
            </a:endParaRPr>
          </a:p>
        </p:txBody>
      </p:sp>
      <p:sp>
        <p:nvSpPr>
          <p:cNvPr id="83973" name="Text Box 13"/>
          <p:cNvSpPr txBox="1">
            <a:spLocks noChangeArrowheads="1"/>
          </p:cNvSpPr>
          <p:nvPr/>
        </p:nvSpPr>
        <p:spPr bwMode="auto">
          <a:xfrm>
            <a:off x="943240" y="8704616"/>
            <a:ext cx="5921110" cy="4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spAutoFit/>
          </a:bodyPr>
          <a:lstStyle>
            <a:lvl1pPr defTabSz="946150" eaLnBrk="0" hangingPunct="0">
              <a:defRPr sz="1000">
                <a:solidFill>
                  <a:schemeClr val="tx1"/>
                </a:solidFill>
                <a:latin typeface="Arial" pitchFamily="34" charset="0"/>
                <a:cs typeface="Arial" pitchFamily="34" charset="0"/>
              </a:defRPr>
            </a:lvl1pPr>
            <a:lvl2pPr marL="742950" indent="-285750" defTabSz="946150" eaLnBrk="0" hangingPunct="0">
              <a:defRPr sz="1000">
                <a:solidFill>
                  <a:schemeClr val="tx1"/>
                </a:solidFill>
                <a:latin typeface="Arial" pitchFamily="34" charset="0"/>
                <a:cs typeface="Arial" pitchFamily="34" charset="0"/>
              </a:defRPr>
            </a:lvl2pPr>
            <a:lvl3pPr marL="1143000" indent="-228600" defTabSz="946150" eaLnBrk="0" hangingPunct="0">
              <a:defRPr sz="1000">
                <a:solidFill>
                  <a:schemeClr val="tx1"/>
                </a:solidFill>
                <a:latin typeface="Arial" pitchFamily="34" charset="0"/>
                <a:cs typeface="Arial" pitchFamily="34" charset="0"/>
              </a:defRPr>
            </a:lvl3pPr>
            <a:lvl4pPr marL="1600200" indent="-228600" defTabSz="946150" eaLnBrk="0" hangingPunct="0">
              <a:defRPr sz="1000">
                <a:solidFill>
                  <a:schemeClr val="tx1"/>
                </a:solidFill>
                <a:latin typeface="Arial" pitchFamily="34" charset="0"/>
                <a:cs typeface="Arial" pitchFamily="34" charset="0"/>
              </a:defRPr>
            </a:lvl4pPr>
            <a:lvl5pPr marL="2057400" indent="-228600" defTabSz="946150" eaLnBrk="0" hangingPunct="0">
              <a:defRPr sz="1000">
                <a:solidFill>
                  <a:schemeClr val="tx1"/>
                </a:solidFill>
                <a:latin typeface="Arial" pitchFamily="34" charset="0"/>
                <a:cs typeface="Arial" pitchFamily="34" charset="0"/>
              </a:defRPr>
            </a:lvl5pPr>
            <a:lvl6pPr marL="2514600" indent="-228600" defTabSz="94615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615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615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615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b="1"/>
              <a:t>Reference</a:t>
            </a:r>
          </a:p>
          <a:p>
            <a:pPr eaLnBrk="1" hangingPunct="1"/>
            <a:r>
              <a:rPr lang="en-US" altLang="en-US" sz="1100"/>
              <a:t>Kinsella JP. Inhaled nitric oxide in the term newborn. </a:t>
            </a:r>
            <a:r>
              <a:rPr lang="en-US" altLang="en-US" sz="1100" i="1"/>
              <a:t>Early Hum Dev.</a:t>
            </a:r>
            <a:r>
              <a:rPr lang="en-US" altLang="en-US" sz="1100"/>
              <a:t> 2008:84:709-716.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ags" Target="../tags/tag3.xml"/><Relationship Id="rId4" Type="http://schemas.openxmlformats.org/officeDocument/2006/relationships/image" Target="../media/image3.w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ags" Target="../tags/tag6.x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ue_on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365760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latin typeface="Arial" charset="0"/>
              <a:cs typeface="Arial" charset="0"/>
            </a:endParaRPr>
          </a:p>
        </p:txBody>
      </p:sp>
      <p:sp>
        <p:nvSpPr>
          <p:cNvPr id="86019" name="Rectangle 3"/>
          <p:cNvSpPr>
            <a:spLocks noGrp="1" noChangeArrowheads="1"/>
          </p:cNvSpPr>
          <p:nvPr>
            <p:ph type="ctrTitle"/>
          </p:nvPr>
        </p:nvSpPr>
        <p:spPr>
          <a:xfrm>
            <a:off x="685800" y="2133600"/>
            <a:ext cx="7772400" cy="1470025"/>
          </a:xfrm>
        </p:spPr>
        <p:txBody>
          <a:bodyPr/>
          <a:lstStyle>
            <a:lvl1pPr>
              <a:defRPr sz="3600" smtClean="0"/>
            </a:lvl1pPr>
          </a:lstStyle>
          <a:p>
            <a:r>
              <a:rPr lang="en-US" smtClean="0"/>
              <a:t>Click to edit Master title style</a:t>
            </a:r>
          </a:p>
        </p:txBody>
      </p:sp>
      <p:sp>
        <p:nvSpPr>
          <p:cNvPr id="86020" name="Rectangle 4"/>
          <p:cNvSpPr>
            <a:spLocks noGrp="1" noChangeArrowheads="1"/>
          </p:cNvSpPr>
          <p:nvPr>
            <p:ph type="subTitle" idx="1"/>
          </p:nvPr>
        </p:nvSpPr>
        <p:spPr>
          <a:xfrm>
            <a:off x="685800" y="3886200"/>
            <a:ext cx="7772400" cy="1752600"/>
          </a:xfrm>
        </p:spPr>
        <p:txBody>
          <a:bodyPr/>
          <a:lstStyle>
            <a:lvl1pPr marL="0" indent="0">
              <a:buFontTx/>
              <a:buNone/>
              <a:defRPr smtClean="0"/>
            </a:lvl1pPr>
          </a:lstStyle>
          <a:p>
            <a:r>
              <a:rPr lang="en-US" smtClean="0"/>
              <a:t>Click to edit Master subtitle style</a:t>
            </a:r>
          </a:p>
        </p:txBody>
      </p:sp>
      <p:sp>
        <p:nvSpPr>
          <p:cNvPr id="6" name="Rectangle 5"/>
          <p:cNvSpPr>
            <a:spLocks noGrp="1" noChangeArrowheads="1"/>
          </p:cNvSpPr>
          <p:nvPr>
            <p:ph type="ftr" sz="quarter" idx="10"/>
          </p:nvPr>
        </p:nvSpPr>
        <p:spPr>
          <a:xfrm>
            <a:off x="3124200" y="6245225"/>
            <a:ext cx="2895600" cy="476250"/>
          </a:xfrm>
        </p:spPr>
        <p:txBody>
          <a:bodyPr/>
          <a:lstStyle>
            <a:lvl1pPr>
              <a:lnSpc>
                <a:spcPct val="85000"/>
              </a:lnSpc>
              <a:spcAft>
                <a:spcPct val="20000"/>
              </a:spcAft>
              <a:defRPr sz="1000">
                <a:solidFill>
                  <a:schemeClr val="bg1"/>
                </a:solidFill>
              </a:defRPr>
            </a:lvl1pPr>
          </a:lstStyle>
          <a:p>
            <a:pPr>
              <a:defRPr/>
            </a:pPr>
            <a:endParaRPr lang="en-US"/>
          </a:p>
        </p:txBody>
      </p:sp>
      <p:sp>
        <p:nvSpPr>
          <p:cNvPr id="7"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30ED97C9-BA68-4E1E-AB62-BF2A6228DFC8}" type="slidenum">
              <a:rPr lang="en-US"/>
              <a:pPr>
                <a:defRPr/>
              </a:pPr>
              <a:t>‹#›</a:t>
            </a:fld>
            <a:endParaRPr lang="en-US"/>
          </a:p>
        </p:txBody>
      </p:sp>
    </p:spTree>
    <p:extLst>
      <p:ext uri="{BB962C8B-B14F-4D97-AF65-F5344CB8AC3E}">
        <p14:creationId xmlns:p14="http://schemas.microsoft.com/office/powerpoint/2010/main" val="219550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B33E5B5-DF1F-4EC8-9454-17AB1B423492}" type="slidenum">
              <a:rPr lang="en-US"/>
              <a:pPr>
                <a:defRPr/>
              </a:pPr>
              <a:t>‹#›</a:t>
            </a:fld>
            <a:endParaRPr lang="en-US"/>
          </a:p>
        </p:txBody>
      </p:sp>
    </p:spTree>
    <p:extLst>
      <p:ext uri="{BB962C8B-B14F-4D97-AF65-F5344CB8AC3E}">
        <p14:creationId xmlns:p14="http://schemas.microsoft.com/office/powerpoint/2010/main" val="323840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DE7C25-6C33-4E00-B96C-0BDFD972360E}" type="slidenum">
              <a:rPr lang="en-US"/>
              <a:pPr>
                <a:defRPr/>
              </a:pPr>
              <a:t>‹#›</a:t>
            </a:fld>
            <a:endParaRPr lang="en-US"/>
          </a:p>
        </p:txBody>
      </p:sp>
    </p:spTree>
    <p:extLst>
      <p:ext uri="{BB962C8B-B14F-4D97-AF65-F5344CB8AC3E}">
        <p14:creationId xmlns:p14="http://schemas.microsoft.com/office/powerpoint/2010/main" val="270910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4582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B44BE25-C892-4051-8206-307082CBD471}" type="slidenum">
              <a:rPr lang="en-US"/>
              <a:pPr>
                <a:defRPr/>
              </a:pPr>
              <a:t>‹#›</a:t>
            </a:fld>
            <a:endParaRPr lang="en-US"/>
          </a:p>
        </p:txBody>
      </p:sp>
    </p:spTree>
    <p:extLst>
      <p:ext uri="{BB962C8B-B14F-4D97-AF65-F5344CB8AC3E}">
        <p14:creationId xmlns:p14="http://schemas.microsoft.com/office/powerpoint/2010/main" val="197705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5C1E3DD-519E-40F3-A29C-C130F8E7D401}" type="slidenum">
              <a:rPr lang="en-US"/>
              <a:pPr>
                <a:defRPr/>
              </a:pPr>
              <a:t>‹#›</a:t>
            </a:fld>
            <a:endParaRPr lang="en-US"/>
          </a:p>
        </p:txBody>
      </p:sp>
    </p:spTree>
    <p:extLst>
      <p:ext uri="{BB962C8B-B14F-4D97-AF65-F5344CB8AC3E}">
        <p14:creationId xmlns:p14="http://schemas.microsoft.com/office/powerpoint/2010/main" val="426928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head content">
    <p:spTree>
      <p:nvGrpSpPr>
        <p:cNvPr id="1" name=""/>
        <p:cNvGrpSpPr/>
        <p:nvPr/>
      </p:nvGrpSpPr>
      <p:grpSpPr>
        <a:xfrm>
          <a:off x="0" y="0"/>
          <a:ext cx="0" cy="0"/>
          <a:chOff x="0" y="0"/>
          <a:chExt cx="0" cy="0"/>
        </a:xfrm>
      </p:grpSpPr>
      <p:sp>
        <p:nvSpPr>
          <p:cNvPr id="24" name="Title 1"/>
          <p:cNvSpPr>
            <a:spLocks noGrp="1"/>
          </p:cNvSpPr>
          <p:nvPr>
            <p:ph type="title"/>
          </p:nvPr>
        </p:nvSpPr>
        <p:spPr>
          <a:xfrm>
            <a:off x="457200"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11" name="Group 10"/>
          <p:cNvGrpSpPr/>
          <p:nvPr userDrawn="1"/>
        </p:nvGrpSpPr>
        <p:grpSpPr>
          <a:xfrm>
            <a:off x="8801489" y="312050"/>
            <a:ext cx="342511" cy="825500"/>
            <a:chOff x="8801489" y="312050"/>
            <a:chExt cx="342511" cy="825500"/>
          </a:xfrm>
        </p:grpSpPr>
        <p:sp>
          <p:nvSpPr>
            <p:cNvPr id="12" name="Rectangle 11"/>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4" name="Slide Number Placeholder 3"/>
          <p:cNvSpPr>
            <a:spLocks noGrp="1"/>
          </p:cNvSpPr>
          <p:nvPr>
            <p:ph type="sldNum" sz="quarter" idx="15"/>
          </p:nvPr>
        </p:nvSpPr>
        <p:spPr/>
        <p:txBody>
          <a:bodyPr/>
          <a:lstStyle/>
          <a:p>
            <a:fld id="{20378AB1-15E3-2D49-B853-98A451B84B69}" type="slidenum">
              <a:rPr lang="en-US" smtClean="0"/>
              <a:pPr/>
              <a:t>‹#›</a:t>
            </a:fld>
            <a:endParaRPr lang="en-US" dirty="0"/>
          </a:p>
        </p:txBody>
      </p:sp>
      <p:sp>
        <p:nvSpPr>
          <p:cNvPr id="9" name="Content Placeholder 8"/>
          <p:cNvSpPr>
            <a:spLocks noGrp="1"/>
          </p:cNvSpPr>
          <p:nvPr>
            <p:ph sz="quarter" idx="16"/>
          </p:nvPr>
        </p:nvSpPr>
        <p:spPr>
          <a:xfrm>
            <a:off x="468313" y="1493489"/>
            <a:ext cx="8093075" cy="4303330"/>
          </a:xfrm>
        </p:spPr>
        <p:txBody>
          <a:bodyPr/>
          <a:lstStyle>
            <a:lvl1pPr marL="0" indent="0">
              <a:buNone/>
              <a:defRPr b="1"/>
            </a:lvl1pPr>
            <a:lvl2pPr marL="282575" indent="-223838">
              <a:buFont typeface="Arial"/>
              <a:buChar char="•"/>
              <a:defRPr/>
            </a:lvl2pPr>
            <a:lvl3pPr marL="576263" indent="-293688">
              <a:buFont typeface="Lucida Grande"/>
              <a:buChar char="−"/>
              <a:defRPr/>
            </a:lvl3pPr>
            <a:lvl4pPr marL="858838" indent="-234950">
              <a:buFont typeface="Arial"/>
              <a:buChar char="•"/>
              <a:defRPr/>
            </a:lvl4pPr>
            <a:lvl5pPr marL="1141413" indent="-282575">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167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50078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50078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2" name="Group 11"/>
          <p:cNvGrpSpPr/>
          <p:nvPr userDrawn="1"/>
        </p:nvGrpSpPr>
        <p:grpSpPr>
          <a:xfrm>
            <a:off x="8801489" y="312050"/>
            <a:ext cx="342511" cy="825500"/>
            <a:chOff x="8801489" y="312050"/>
            <a:chExt cx="342511" cy="825500"/>
          </a:xfrm>
        </p:grpSpPr>
        <p:sp>
          <p:nvSpPr>
            <p:cNvPr id="13" name="Rectangle 12"/>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6" name="Content Placeholder 5"/>
          <p:cNvSpPr>
            <a:spLocks noGrp="1"/>
          </p:cNvSpPr>
          <p:nvPr>
            <p:ph sz="quarter" idx="15"/>
          </p:nvPr>
        </p:nvSpPr>
        <p:spPr>
          <a:xfrm>
            <a:off x="450232" y="1633538"/>
            <a:ext cx="3931920" cy="4265612"/>
          </a:xfrm>
        </p:spPr>
        <p:txBody>
          <a:bodyPr/>
          <a:lstStyle>
            <a:lvl1pPr marL="0" indent="0">
              <a:buNone/>
              <a:defRPr b="1">
                <a:solidFill>
                  <a:schemeClr val="bg1"/>
                </a:solidFill>
              </a:defRPr>
            </a:lvl1pPr>
            <a:lvl2pPr marL="234950" indent="-234950">
              <a:buFont typeface="Arial"/>
              <a:buChar char="•"/>
              <a:defRPr>
                <a:solidFill>
                  <a:schemeClr val="bg1"/>
                </a:solidFill>
              </a:defRPr>
            </a:lvl2pPr>
            <a:lvl3pPr marL="627063" indent="-282575">
              <a:buFont typeface="Lucida Grande"/>
              <a:buChar char="−"/>
              <a:defRPr>
                <a:solidFill>
                  <a:schemeClr val="bg1"/>
                </a:solidFill>
              </a:defRPr>
            </a:lvl3pPr>
            <a:lvl4pPr marL="1081088" indent="-222250">
              <a:buFont typeface="Arial"/>
              <a:buChar cha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6"/>
          </p:nvPr>
        </p:nvSpPr>
        <p:spPr>
          <a:xfrm>
            <a:off x="4628558" y="1633538"/>
            <a:ext cx="3931920" cy="4265612"/>
          </a:xfrm>
        </p:spPr>
        <p:txBody>
          <a:bodyPr/>
          <a:lstStyle>
            <a:lvl1pPr marL="0" indent="0" algn="l">
              <a:buNone/>
              <a:defRPr b="1"/>
            </a:lvl1pPr>
            <a:lvl2pPr marL="234950" indent="-234950">
              <a:buFont typeface="Arial"/>
              <a:buChar char="•"/>
              <a:defRPr/>
            </a:lvl2pPr>
            <a:lvl3pPr marL="517525" indent="-234950">
              <a:buFont typeface="Lucida Grande"/>
              <a:buChar char="−"/>
              <a:defRPr/>
            </a:lvl3pPr>
            <a:lvl4pPr marL="1035050" indent="-234950">
              <a:buFont typeface="Arial"/>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7"/>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356166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4" name="Group 3"/>
          <p:cNvGrpSpPr/>
          <p:nvPr userDrawn="1"/>
        </p:nvGrpSpPr>
        <p:grpSpPr>
          <a:xfrm>
            <a:off x="8801489" y="312050"/>
            <a:ext cx="342511" cy="825500"/>
            <a:chOff x="8801489" y="312050"/>
            <a:chExt cx="342511" cy="825500"/>
          </a:xfrm>
        </p:grpSpPr>
        <p:sp>
          <p:nvSpPr>
            <p:cNvPr id="27" name="Rectangle 26"/>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quarter" idx="13"/>
          </p:nvPr>
        </p:nvSpPr>
        <p:spPr>
          <a:xfrm>
            <a:off x="457200" y="1482725"/>
            <a:ext cx="8099425" cy="4535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4"/>
          </p:nvPr>
        </p:nvSpPr>
        <p:spPr>
          <a:xfrm>
            <a:off x="450625" y="6085292"/>
            <a:ext cx="6858000" cy="481013"/>
          </a:xfrm>
        </p:spPr>
        <p:txBody>
          <a:bodyPr anchor="b" anchorCtr="0"/>
          <a:lstStyle>
            <a:lvl1pPr marL="0" indent="0">
              <a:spcBef>
                <a:spcPts val="600"/>
              </a:spcBef>
              <a:buNone/>
              <a:defRPr sz="1000">
                <a:solidFill>
                  <a:schemeClr val="bg1">
                    <a:lumMod val="85000"/>
                  </a:schemeClr>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solidFill>
                  <a:srgbClr val="D9D9D9"/>
                </a:solidFill>
              </a:defRPr>
            </a:lvl1p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68656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4" name="Group 3"/>
          <p:cNvGrpSpPr/>
          <p:nvPr userDrawn="1"/>
        </p:nvGrpSpPr>
        <p:grpSpPr>
          <a:xfrm>
            <a:off x="8801489" y="312050"/>
            <a:ext cx="342511" cy="825500"/>
            <a:chOff x="8801489" y="312050"/>
            <a:chExt cx="342511" cy="825500"/>
          </a:xfrm>
        </p:grpSpPr>
        <p:sp>
          <p:nvSpPr>
            <p:cNvPr id="27" name="Rectangle 26"/>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quarter" idx="13"/>
          </p:nvPr>
        </p:nvSpPr>
        <p:spPr>
          <a:xfrm>
            <a:off x="457200" y="1482725"/>
            <a:ext cx="8099425" cy="4535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4"/>
          </p:nvPr>
        </p:nvSpPr>
        <p:spPr>
          <a:xfrm>
            <a:off x="450625" y="6085292"/>
            <a:ext cx="6858000" cy="481013"/>
          </a:xfrm>
        </p:spPr>
        <p:txBody>
          <a:bodyPr anchor="b" anchorCtr="0"/>
          <a:lstStyle>
            <a:lvl1pPr marL="0" indent="0">
              <a:spcBef>
                <a:spcPts val="600"/>
              </a:spcBef>
              <a:buNone/>
              <a:defRPr sz="1000">
                <a:solidFill>
                  <a:schemeClr val="bg1">
                    <a:lumMod val="85000"/>
                  </a:schemeClr>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solidFill>
                  <a:srgbClr val="D9D9D9"/>
                </a:solidFill>
              </a:defRPr>
            </a:lvl1p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68656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392AD3C-EF12-4613-892B-BDC8919546DF}" type="slidenum">
              <a:rPr lang="en-US"/>
              <a:pPr>
                <a:defRPr/>
              </a:pPr>
              <a:t>‹#›</a:t>
            </a:fld>
            <a:endParaRPr lang="en-US"/>
          </a:p>
        </p:txBody>
      </p:sp>
    </p:spTree>
    <p:extLst>
      <p:ext uri="{BB962C8B-B14F-4D97-AF65-F5344CB8AC3E}">
        <p14:creationId xmlns:p14="http://schemas.microsoft.com/office/powerpoint/2010/main" val="306201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4" name="Group 3"/>
          <p:cNvGrpSpPr/>
          <p:nvPr userDrawn="1"/>
        </p:nvGrpSpPr>
        <p:grpSpPr>
          <a:xfrm>
            <a:off x="8801489" y="312050"/>
            <a:ext cx="342511" cy="825500"/>
            <a:chOff x="8801489" y="312050"/>
            <a:chExt cx="342511" cy="825500"/>
          </a:xfrm>
        </p:grpSpPr>
        <p:sp>
          <p:nvSpPr>
            <p:cNvPr id="27" name="Rectangle 26"/>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quarter" idx="13"/>
          </p:nvPr>
        </p:nvSpPr>
        <p:spPr>
          <a:xfrm>
            <a:off x="457200" y="1482725"/>
            <a:ext cx="8099425" cy="4535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4"/>
          </p:nvPr>
        </p:nvSpPr>
        <p:spPr>
          <a:xfrm>
            <a:off x="450625" y="6085292"/>
            <a:ext cx="6858000" cy="481013"/>
          </a:xfrm>
        </p:spPr>
        <p:txBody>
          <a:bodyPr anchor="b" anchorCtr="0"/>
          <a:lstStyle>
            <a:lvl1pPr marL="0" indent="0">
              <a:spcBef>
                <a:spcPts val="600"/>
              </a:spcBef>
              <a:buNone/>
              <a:defRPr sz="1000">
                <a:solidFill>
                  <a:schemeClr val="bg1">
                    <a:lumMod val="85000"/>
                  </a:schemeClr>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solidFill>
                  <a:srgbClr val="D9D9D9"/>
                </a:solidFill>
              </a:defRPr>
            </a:lvl1p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68656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4" name="Group 3"/>
          <p:cNvGrpSpPr/>
          <p:nvPr userDrawn="1"/>
        </p:nvGrpSpPr>
        <p:grpSpPr>
          <a:xfrm>
            <a:off x="8801489" y="312050"/>
            <a:ext cx="342511" cy="825500"/>
            <a:chOff x="8801489" y="312050"/>
            <a:chExt cx="342511" cy="825500"/>
          </a:xfrm>
        </p:grpSpPr>
        <p:sp>
          <p:nvSpPr>
            <p:cNvPr id="27" name="Rectangle 26"/>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quarter" idx="13"/>
          </p:nvPr>
        </p:nvSpPr>
        <p:spPr>
          <a:xfrm>
            <a:off x="457200" y="1482725"/>
            <a:ext cx="8099425" cy="4535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4"/>
          </p:nvPr>
        </p:nvSpPr>
        <p:spPr>
          <a:xfrm>
            <a:off x="450625" y="6085292"/>
            <a:ext cx="6858000" cy="481013"/>
          </a:xfrm>
        </p:spPr>
        <p:txBody>
          <a:bodyPr anchor="b" anchorCtr="0"/>
          <a:lstStyle>
            <a:lvl1pPr marL="0" indent="0">
              <a:spcBef>
                <a:spcPts val="600"/>
              </a:spcBef>
              <a:buNone/>
              <a:defRPr sz="1000">
                <a:solidFill>
                  <a:schemeClr val="bg1">
                    <a:lumMod val="85000"/>
                  </a:schemeClr>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solidFill>
                  <a:srgbClr val="D9D9D9"/>
                </a:solidFill>
              </a:defRPr>
            </a:lvl1p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780368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14300"/>
            <a:ext cx="8099425" cy="1037975"/>
          </a:xfrm>
        </p:spPr>
        <p:txBody>
          <a:bodyPr anchor="b" anchorCtr="0">
            <a:noAutofit/>
          </a:bodyPr>
          <a:lstStyle>
            <a:lvl1pPr>
              <a:defRPr sz="3000">
                <a:solidFill>
                  <a:srgbClr val="E46C0A"/>
                </a:solidFill>
              </a:defRPr>
            </a:lvl1pPr>
          </a:lstStyle>
          <a:p>
            <a:r>
              <a:rPr lang="en-US" dirty="0" smtClean="0"/>
              <a:t>Click to edit Master title style</a:t>
            </a:r>
            <a:endParaRPr lang="en-US" dirty="0"/>
          </a:p>
        </p:txBody>
      </p:sp>
      <p:grpSp>
        <p:nvGrpSpPr>
          <p:cNvPr id="4" name="Group 3"/>
          <p:cNvGrpSpPr/>
          <p:nvPr userDrawn="1"/>
        </p:nvGrpSpPr>
        <p:grpSpPr>
          <a:xfrm>
            <a:off x="8801489" y="312050"/>
            <a:ext cx="342511" cy="825500"/>
            <a:chOff x="8801489" y="312050"/>
            <a:chExt cx="342511" cy="825500"/>
          </a:xfrm>
        </p:grpSpPr>
        <p:sp>
          <p:nvSpPr>
            <p:cNvPr id="27" name="Rectangle 26"/>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Content Placeholder 5"/>
          <p:cNvSpPr>
            <a:spLocks noGrp="1"/>
          </p:cNvSpPr>
          <p:nvPr>
            <p:ph sz="quarter" idx="13"/>
          </p:nvPr>
        </p:nvSpPr>
        <p:spPr>
          <a:xfrm>
            <a:off x="457200" y="1482725"/>
            <a:ext cx="8099425" cy="45354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sz="quarter" idx="14"/>
          </p:nvPr>
        </p:nvSpPr>
        <p:spPr>
          <a:xfrm>
            <a:off x="450625" y="6085292"/>
            <a:ext cx="6858000" cy="481013"/>
          </a:xfrm>
        </p:spPr>
        <p:txBody>
          <a:bodyPr anchor="b" anchorCtr="0"/>
          <a:lstStyle>
            <a:lvl1pPr marL="0" indent="0">
              <a:spcBef>
                <a:spcPts val="600"/>
              </a:spcBef>
              <a:buNone/>
              <a:defRPr sz="1000">
                <a:solidFill>
                  <a:schemeClr val="bg1">
                    <a:lumMod val="85000"/>
                  </a:schemeClr>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7" name="Slide Number Placeholder 6"/>
          <p:cNvSpPr>
            <a:spLocks noGrp="1"/>
          </p:cNvSpPr>
          <p:nvPr>
            <p:ph type="sldNum" sz="quarter" idx="15"/>
          </p:nvPr>
        </p:nvSpPr>
        <p:spPr/>
        <p:txBody>
          <a:bodyPr/>
          <a:lstStyle>
            <a:lvl1pPr>
              <a:defRPr>
                <a:solidFill>
                  <a:srgbClr val="D9D9D9"/>
                </a:solidFill>
              </a:defRPr>
            </a:lvl1p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78036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3101765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3441246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312870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2453615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630181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ue_on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365760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a:cs typeface="Arial"/>
            </a:endParaRPr>
          </a:p>
        </p:txBody>
      </p:sp>
      <p:sp>
        <p:nvSpPr>
          <p:cNvPr id="86019" name="Rectangle 3"/>
          <p:cNvSpPr>
            <a:spLocks noGrp="1" noChangeArrowheads="1"/>
          </p:cNvSpPr>
          <p:nvPr>
            <p:ph type="ctrTitle"/>
          </p:nvPr>
        </p:nvSpPr>
        <p:spPr>
          <a:xfrm>
            <a:off x="685800" y="2133600"/>
            <a:ext cx="7772400" cy="1470025"/>
          </a:xfrm>
        </p:spPr>
        <p:txBody>
          <a:bodyPr/>
          <a:lstStyle>
            <a:lvl1pPr>
              <a:defRPr sz="3600" smtClean="0"/>
            </a:lvl1pPr>
          </a:lstStyle>
          <a:p>
            <a:r>
              <a:rPr lang="en-US" smtClean="0"/>
              <a:t>Click to edit Master title style</a:t>
            </a:r>
          </a:p>
        </p:txBody>
      </p:sp>
      <p:sp>
        <p:nvSpPr>
          <p:cNvPr id="86020" name="Rectangle 4"/>
          <p:cNvSpPr>
            <a:spLocks noGrp="1" noChangeArrowheads="1"/>
          </p:cNvSpPr>
          <p:nvPr>
            <p:ph type="subTitle" idx="1"/>
          </p:nvPr>
        </p:nvSpPr>
        <p:spPr>
          <a:xfrm>
            <a:off x="685800" y="3886200"/>
            <a:ext cx="7772400" cy="1752600"/>
          </a:xfrm>
        </p:spPr>
        <p:txBody>
          <a:bodyPr/>
          <a:lstStyle>
            <a:lvl1pPr marL="0" indent="0">
              <a:buFontTx/>
              <a:buNone/>
              <a:defRPr smtClean="0"/>
            </a:lvl1pPr>
          </a:lstStyle>
          <a:p>
            <a:r>
              <a:rPr lang="en-US" smtClean="0"/>
              <a:t>Click to edit Master subtitle style</a:t>
            </a:r>
          </a:p>
        </p:txBody>
      </p:sp>
      <p:sp>
        <p:nvSpPr>
          <p:cNvPr id="6" name="Rectangle 5"/>
          <p:cNvSpPr>
            <a:spLocks noGrp="1" noChangeArrowheads="1"/>
          </p:cNvSpPr>
          <p:nvPr>
            <p:ph type="ftr" sz="quarter" idx="10"/>
          </p:nvPr>
        </p:nvSpPr>
        <p:spPr>
          <a:xfrm>
            <a:off x="3124200" y="6245225"/>
            <a:ext cx="2895600" cy="476250"/>
          </a:xfrm>
        </p:spPr>
        <p:txBody>
          <a:bodyPr/>
          <a:lstStyle>
            <a:lvl1pPr>
              <a:lnSpc>
                <a:spcPct val="85000"/>
              </a:lnSpc>
              <a:spcAft>
                <a:spcPct val="20000"/>
              </a:spcAft>
              <a:defRPr sz="1000">
                <a:solidFill>
                  <a:srgbClr val="FFFFFF"/>
                </a:solidFill>
              </a:defRPr>
            </a:lvl1pPr>
          </a:lstStyle>
          <a:p>
            <a:pPr>
              <a:defRPr/>
            </a:pPr>
            <a:endParaRPr lang="en-US"/>
          </a:p>
        </p:txBody>
      </p:sp>
      <p:sp>
        <p:nvSpPr>
          <p:cNvPr id="7"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41908CB3-E5EA-41F7-B991-86F82F24CD9F}" type="slidenum">
              <a:rPr lang="en-US"/>
              <a:pPr>
                <a:defRPr/>
              </a:pPr>
              <a:t>‹#›</a:t>
            </a:fld>
            <a:endParaRPr lang="en-US"/>
          </a:p>
        </p:txBody>
      </p:sp>
    </p:spTree>
    <p:extLst>
      <p:ext uri="{BB962C8B-B14F-4D97-AF65-F5344CB8AC3E}">
        <p14:creationId xmlns:p14="http://schemas.microsoft.com/office/powerpoint/2010/main" val="2369858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30591F5-C9F4-4A3A-9C7F-99A3F8905758}" type="slidenum">
              <a:rPr lang="en-US"/>
              <a:pPr>
                <a:defRPr/>
              </a:pPr>
              <a:t>‹#›</a:t>
            </a:fld>
            <a:endParaRPr lang="en-US"/>
          </a:p>
        </p:txBody>
      </p:sp>
    </p:spTree>
    <p:extLst>
      <p:ext uri="{BB962C8B-B14F-4D97-AF65-F5344CB8AC3E}">
        <p14:creationId xmlns:p14="http://schemas.microsoft.com/office/powerpoint/2010/main" val="161338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lvl2pPr>
            <a:lvl3pPr>
              <a:buClr>
                <a:schemeClr val="bg1"/>
              </a:buClr>
              <a:buFont typeface="Arial" pitchFamily="34" charset="0"/>
              <a:buChar char="•"/>
              <a:defRPr sz="1800"/>
            </a:lvl3pPr>
            <a:lvl4pPr>
              <a:buClr>
                <a:schemeClr val="bg1"/>
              </a:buClr>
              <a:buFont typeface="Arial" pitchFamily="34" charset="0"/>
              <a:buChar char="•"/>
              <a:defRPr sz="1600"/>
            </a:lvl4pPr>
            <a:lvl5pPr>
              <a:buClr>
                <a:schemeClr val="bg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25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solidFill>
                  <a:schemeClr val="bg1"/>
                </a:solidFill>
              </a:defRPr>
            </a:lvl2pPr>
            <a:lvl3pPr>
              <a:buClr>
                <a:schemeClr val="bg1"/>
              </a:buClr>
              <a:buFont typeface="Arial" pitchFamily="34" charset="0"/>
              <a:buChar char="•"/>
              <a:defRPr sz="1800">
                <a:solidFill>
                  <a:schemeClr val="bg1"/>
                </a:solidFill>
              </a:defRPr>
            </a:lvl3pPr>
            <a:lvl4pPr>
              <a:buClr>
                <a:schemeClr val="bg1"/>
              </a:buClr>
              <a:buFont typeface="Arial" pitchFamily="34" charset="0"/>
              <a:buChar char="•"/>
              <a:defRPr sz="1600">
                <a:solidFill>
                  <a:schemeClr val="bg1"/>
                </a:solidFill>
              </a:defRPr>
            </a:lvl4pPr>
            <a:lvl5pPr>
              <a:buClr>
                <a:schemeClr val="bg1"/>
              </a:buClr>
              <a:buFont typeface="Arial" pitchFamily="34" charset="0"/>
              <a:buChar cha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2FAC4B5-DC79-4CD8-A7AD-CD9B87403602}" type="slidenum">
              <a:rPr lang="en-US"/>
              <a:pPr>
                <a:defRPr/>
              </a:pPr>
              <a:t>‹#›</a:t>
            </a:fld>
            <a:endParaRPr lang="en-US"/>
          </a:p>
        </p:txBody>
      </p:sp>
    </p:spTree>
    <p:extLst>
      <p:ext uri="{BB962C8B-B14F-4D97-AF65-F5344CB8AC3E}">
        <p14:creationId xmlns:p14="http://schemas.microsoft.com/office/powerpoint/2010/main" val="1201937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lvl2pPr>
            <a:lvl3pPr>
              <a:buClr>
                <a:schemeClr val="bg1"/>
              </a:buClr>
              <a:buFont typeface="Arial" pitchFamily="34" charset="0"/>
              <a:buChar char="•"/>
              <a:defRPr sz="1800"/>
            </a:lvl3pPr>
            <a:lvl4pPr>
              <a:buClr>
                <a:schemeClr val="bg1"/>
              </a:buClr>
              <a:buFont typeface="Arial" pitchFamily="34" charset="0"/>
              <a:buChar char="•"/>
              <a:defRPr sz="1600"/>
            </a:lvl4pPr>
            <a:lvl5pPr>
              <a:buClr>
                <a:schemeClr val="bg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25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solidFill>
                  <a:schemeClr val="bg1"/>
                </a:solidFill>
              </a:defRPr>
            </a:lvl2pPr>
            <a:lvl3pPr>
              <a:buClr>
                <a:schemeClr val="bg1"/>
              </a:buClr>
              <a:buFont typeface="Arial" pitchFamily="34" charset="0"/>
              <a:buChar char="•"/>
              <a:defRPr sz="1800">
                <a:solidFill>
                  <a:schemeClr val="bg1"/>
                </a:solidFill>
              </a:defRPr>
            </a:lvl3pPr>
            <a:lvl4pPr>
              <a:buClr>
                <a:schemeClr val="bg1"/>
              </a:buClr>
              <a:buFont typeface="Arial" pitchFamily="34" charset="0"/>
              <a:buChar char="•"/>
              <a:defRPr sz="1600">
                <a:solidFill>
                  <a:schemeClr val="bg1"/>
                </a:solidFill>
              </a:defRPr>
            </a:lvl4pPr>
            <a:lvl5pPr>
              <a:buClr>
                <a:schemeClr val="bg1"/>
              </a:buClr>
              <a:buFont typeface="Arial" pitchFamily="34" charset="0"/>
              <a:buChar cha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7F840E2-2AB4-4A6D-8409-EAFD25EE5EEF}" type="slidenum">
              <a:rPr lang="en-US"/>
              <a:pPr>
                <a:defRPr/>
              </a:pPr>
              <a:t>‹#›</a:t>
            </a:fld>
            <a:endParaRPr lang="en-US"/>
          </a:p>
        </p:txBody>
      </p:sp>
    </p:spTree>
    <p:extLst>
      <p:ext uri="{BB962C8B-B14F-4D97-AF65-F5344CB8AC3E}">
        <p14:creationId xmlns:p14="http://schemas.microsoft.com/office/powerpoint/2010/main" val="2257823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8600" indent="-228600">
              <a:buFont typeface="Arial" pitchFamily="34" charset="0"/>
              <a:buChar char="•"/>
              <a:tabLst/>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8600" indent="-228600">
              <a:buFont typeface="Arial" pitchFamily="34" charset="0"/>
              <a:buChar char="•"/>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21BDDFE-9ACA-4926-9873-EF557D26AB15}" type="slidenum">
              <a:rPr lang="en-US"/>
              <a:pPr>
                <a:defRPr/>
              </a:pPr>
              <a:t>‹#›</a:t>
            </a:fld>
            <a:endParaRPr lang="en-US"/>
          </a:p>
        </p:txBody>
      </p:sp>
    </p:spTree>
    <p:extLst>
      <p:ext uri="{BB962C8B-B14F-4D97-AF65-F5344CB8AC3E}">
        <p14:creationId xmlns:p14="http://schemas.microsoft.com/office/powerpoint/2010/main" val="2067069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E40A762-3C4A-4E80-892A-6A06904778BF}" type="slidenum">
              <a:rPr lang="en-US"/>
              <a:pPr>
                <a:defRPr/>
              </a:pPr>
              <a:t>‹#›</a:t>
            </a:fld>
            <a:endParaRPr lang="en-US"/>
          </a:p>
        </p:txBody>
      </p:sp>
    </p:spTree>
    <p:extLst>
      <p:ext uri="{BB962C8B-B14F-4D97-AF65-F5344CB8AC3E}">
        <p14:creationId xmlns:p14="http://schemas.microsoft.com/office/powerpoint/2010/main" val="398809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191DA7B-FB4D-4167-A172-B47BCED5400A}" type="slidenum">
              <a:rPr lang="en-US"/>
              <a:pPr>
                <a:defRPr/>
              </a:pPr>
              <a:t>‹#›</a:t>
            </a:fld>
            <a:endParaRPr lang="en-US"/>
          </a:p>
        </p:txBody>
      </p:sp>
    </p:spTree>
    <p:extLst>
      <p:ext uri="{BB962C8B-B14F-4D97-AF65-F5344CB8AC3E}">
        <p14:creationId xmlns:p14="http://schemas.microsoft.com/office/powerpoint/2010/main" val="2194142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DCA1E2D-5B90-4DD8-8484-8AF7BE42B4BA}" type="slidenum">
              <a:rPr lang="en-US"/>
              <a:pPr>
                <a:defRPr/>
              </a:pPr>
              <a:t>‹#›</a:t>
            </a:fld>
            <a:endParaRPr lang="en-US"/>
          </a:p>
        </p:txBody>
      </p:sp>
    </p:spTree>
    <p:extLst>
      <p:ext uri="{BB962C8B-B14F-4D97-AF65-F5344CB8AC3E}">
        <p14:creationId xmlns:p14="http://schemas.microsoft.com/office/powerpoint/2010/main" val="159533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A27C72B-2294-438D-9DC9-E4F533709A61}" type="slidenum">
              <a:rPr lang="en-US"/>
              <a:pPr>
                <a:defRPr/>
              </a:pPr>
              <a:t>‹#›</a:t>
            </a:fld>
            <a:endParaRPr lang="en-US"/>
          </a:p>
        </p:txBody>
      </p:sp>
    </p:spTree>
    <p:extLst>
      <p:ext uri="{BB962C8B-B14F-4D97-AF65-F5344CB8AC3E}">
        <p14:creationId xmlns:p14="http://schemas.microsoft.com/office/powerpoint/2010/main" val="226027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0B9B901-CCA9-4CA9-8C59-E43124E88B19}" type="slidenum">
              <a:rPr lang="en-US"/>
              <a:pPr>
                <a:defRPr/>
              </a:pPr>
              <a:t>‹#›</a:t>
            </a:fld>
            <a:endParaRPr lang="en-US"/>
          </a:p>
        </p:txBody>
      </p:sp>
    </p:spTree>
    <p:extLst>
      <p:ext uri="{BB962C8B-B14F-4D97-AF65-F5344CB8AC3E}">
        <p14:creationId xmlns:p14="http://schemas.microsoft.com/office/powerpoint/2010/main" val="3968842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0C52399-01F7-4700-A175-9D4024C1A65F}" type="slidenum">
              <a:rPr lang="en-US"/>
              <a:pPr>
                <a:defRPr/>
              </a:pPr>
              <a:t>‹#›</a:t>
            </a:fld>
            <a:endParaRPr lang="en-US"/>
          </a:p>
        </p:txBody>
      </p:sp>
    </p:spTree>
    <p:extLst>
      <p:ext uri="{BB962C8B-B14F-4D97-AF65-F5344CB8AC3E}">
        <p14:creationId xmlns:p14="http://schemas.microsoft.com/office/powerpoint/2010/main" val="3730339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8D2CD7C-31C6-437E-B90D-6A7C28034569}" type="slidenum">
              <a:rPr lang="en-US"/>
              <a:pPr>
                <a:defRPr/>
              </a:pPr>
              <a:t>‹#›</a:t>
            </a:fld>
            <a:endParaRPr lang="en-US"/>
          </a:p>
        </p:txBody>
      </p:sp>
    </p:spTree>
    <p:extLst>
      <p:ext uri="{BB962C8B-B14F-4D97-AF65-F5344CB8AC3E}">
        <p14:creationId xmlns:p14="http://schemas.microsoft.com/office/powerpoint/2010/main" val="1879021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4582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49A1724-DE96-458F-879E-EB690DADB93A}" type="slidenum">
              <a:rPr lang="en-US"/>
              <a:pPr>
                <a:defRPr/>
              </a:pPr>
              <a:t>‹#›</a:t>
            </a:fld>
            <a:endParaRPr lang="en-US"/>
          </a:p>
        </p:txBody>
      </p:sp>
    </p:spTree>
    <p:extLst>
      <p:ext uri="{BB962C8B-B14F-4D97-AF65-F5344CB8AC3E}">
        <p14:creationId xmlns:p14="http://schemas.microsoft.com/office/powerpoint/2010/main" val="120978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8600" indent="-228600">
              <a:buFont typeface="Arial" pitchFamily="34" charset="0"/>
              <a:buChar char="•"/>
              <a:tabLst/>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8600" indent="-228600">
              <a:buFont typeface="Arial" pitchFamily="34" charset="0"/>
              <a:buChar char="•"/>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1A12784-E902-4864-A29D-8C0A309CB9DE}" type="slidenum">
              <a:rPr lang="en-US"/>
              <a:pPr>
                <a:defRPr/>
              </a:pPr>
              <a:t>‹#›</a:t>
            </a:fld>
            <a:endParaRPr lang="en-US"/>
          </a:p>
        </p:txBody>
      </p:sp>
    </p:spTree>
    <p:extLst>
      <p:ext uri="{BB962C8B-B14F-4D97-AF65-F5344CB8AC3E}">
        <p14:creationId xmlns:p14="http://schemas.microsoft.com/office/powerpoint/2010/main" val="3918441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4D1C02-F23B-4659-A917-1C8819598723}" type="slidenum">
              <a:rPr lang="en-US"/>
              <a:pPr>
                <a:defRPr/>
              </a:pPr>
              <a:t>‹#›</a:t>
            </a:fld>
            <a:endParaRPr lang="en-US"/>
          </a:p>
        </p:txBody>
      </p:sp>
    </p:spTree>
    <p:extLst>
      <p:ext uri="{BB962C8B-B14F-4D97-AF65-F5344CB8AC3E}">
        <p14:creationId xmlns:p14="http://schemas.microsoft.com/office/powerpoint/2010/main" val="230453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9425" cy="877637"/>
          </a:xfrm>
        </p:spPr>
        <p:txBody>
          <a:bodyPr/>
          <a:lstStyle>
            <a:lvl1pPr>
              <a:defRPr>
                <a:solidFill>
                  <a:srgbClr val="E46C0A"/>
                </a:solidFill>
              </a:defRPr>
            </a:lvl1pPr>
          </a:lstStyle>
          <a:p>
            <a:r>
              <a:rPr lang="en-US" dirty="0" smtClean="0"/>
              <a:t>Click to edit Master title style</a:t>
            </a:r>
            <a:endParaRPr lang="en-US" dirty="0"/>
          </a:p>
        </p:txBody>
      </p:sp>
      <p:grpSp>
        <p:nvGrpSpPr>
          <p:cNvPr id="10" name="Group 9"/>
          <p:cNvGrpSpPr/>
          <p:nvPr userDrawn="1"/>
        </p:nvGrpSpPr>
        <p:grpSpPr>
          <a:xfrm>
            <a:off x="8801489" y="312050"/>
            <a:ext cx="342511" cy="825500"/>
            <a:chOff x="8801489" y="312050"/>
            <a:chExt cx="342511" cy="825500"/>
          </a:xfrm>
        </p:grpSpPr>
        <p:sp>
          <p:nvSpPr>
            <p:cNvPr id="11" name="Rectangle 10"/>
            <p:cNvSpPr/>
            <p:nvPr userDrawn="1"/>
          </p:nvSpPr>
          <p:spPr>
            <a:xfrm>
              <a:off x="8905376" y="312050"/>
              <a:ext cx="238624"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01489" y="312050"/>
              <a:ext cx="50291" cy="825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2"/>
          <p:cNvSpPr>
            <a:spLocks noGrp="1"/>
          </p:cNvSpPr>
          <p:nvPr>
            <p:ph type="body" sz="quarter" idx="14"/>
          </p:nvPr>
        </p:nvSpPr>
        <p:spPr>
          <a:xfrm>
            <a:off x="467559" y="6085292"/>
            <a:ext cx="6858000" cy="481013"/>
          </a:xfrm>
        </p:spPr>
        <p:txBody>
          <a:bodyPr anchor="b" anchorCtr="0"/>
          <a:lstStyle>
            <a:lvl1pPr marL="0" indent="0">
              <a:spcBef>
                <a:spcPts val="300"/>
              </a:spcBef>
              <a:buNone/>
              <a:defRPr sz="1000">
                <a:solidFill>
                  <a:srgbClr val="D9D9D9"/>
                </a:solidFill>
              </a:defRPr>
            </a:lvl1pPr>
            <a:lvl2pPr marL="1200150" indent="-1200150">
              <a:buNone/>
              <a:defRPr sz="1000"/>
            </a:lvl2pPr>
            <a:lvl3pPr marL="1200150" indent="-1200150">
              <a:buNone/>
              <a:defRPr sz="1000"/>
            </a:lvl3pPr>
            <a:lvl4pPr marL="1200150" indent="-1200150">
              <a:buNone/>
              <a:defRPr sz="1000"/>
            </a:lvl4pPr>
            <a:lvl5pPr marL="1200150" indent="-1200150">
              <a:buNone/>
              <a:defRPr sz="1000"/>
            </a:lvl5pPr>
          </a:lstStyle>
          <a:p>
            <a:pPr lvl="0"/>
            <a:r>
              <a:rPr lang="en-US" dirty="0" smtClean="0"/>
              <a:t>Click to edit Master text styles</a:t>
            </a:r>
          </a:p>
        </p:txBody>
      </p:sp>
      <p:sp>
        <p:nvSpPr>
          <p:cNvPr id="3" name="Slide Number Placeholder 2"/>
          <p:cNvSpPr>
            <a:spLocks noGrp="1"/>
          </p:cNvSpPr>
          <p:nvPr>
            <p:ph type="sldNum" sz="quarter" idx="15"/>
          </p:nvPr>
        </p:nvSpPr>
        <p:spPr/>
        <p:txBody>
          <a:bodyPr/>
          <a:lstStyle/>
          <a:p>
            <a:fld id="{20378AB1-15E3-2D49-B853-98A451B84B69}" type="slidenum">
              <a:rPr lang="en-US" smtClean="0"/>
              <a:pPr/>
              <a:t>‹#›</a:t>
            </a:fld>
            <a:endParaRPr lang="en-US" dirty="0"/>
          </a:p>
        </p:txBody>
      </p:sp>
    </p:spTree>
    <p:extLst>
      <p:ext uri="{BB962C8B-B14F-4D97-AF65-F5344CB8AC3E}">
        <p14:creationId xmlns:p14="http://schemas.microsoft.com/office/powerpoint/2010/main" val="1299511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ue_on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365760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charset="0"/>
              <a:cs typeface="Arial" charset="0"/>
            </a:endParaRPr>
          </a:p>
        </p:txBody>
      </p:sp>
      <p:sp>
        <p:nvSpPr>
          <p:cNvPr id="86019" name="Rectangle 3"/>
          <p:cNvSpPr>
            <a:spLocks noGrp="1" noChangeArrowheads="1"/>
          </p:cNvSpPr>
          <p:nvPr>
            <p:ph type="ctrTitle"/>
          </p:nvPr>
        </p:nvSpPr>
        <p:spPr>
          <a:xfrm>
            <a:off x="685800" y="2133600"/>
            <a:ext cx="7772400" cy="1470025"/>
          </a:xfrm>
        </p:spPr>
        <p:txBody>
          <a:bodyPr/>
          <a:lstStyle>
            <a:lvl1pPr>
              <a:defRPr sz="3600" smtClean="0"/>
            </a:lvl1pPr>
          </a:lstStyle>
          <a:p>
            <a:r>
              <a:rPr lang="en-US" smtClean="0"/>
              <a:t>Click to edit Master title style</a:t>
            </a:r>
          </a:p>
        </p:txBody>
      </p:sp>
      <p:sp>
        <p:nvSpPr>
          <p:cNvPr id="86020" name="Rectangle 4"/>
          <p:cNvSpPr>
            <a:spLocks noGrp="1" noChangeArrowheads="1"/>
          </p:cNvSpPr>
          <p:nvPr>
            <p:ph type="subTitle" idx="1"/>
          </p:nvPr>
        </p:nvSpPr>
        <p:spPr>
          <a:xfrm>
            <a:off x="685800" y="3886200"/>
            <a:ext cx="7772400" cy="1752600"/>
          </a:xfrm>
        </p:spPr>
        <p:txBody>
          <a:bodyPr/>
          <a:lstStyle>
            <a:lvl1pPr marL="0" indent="0">
              <a:buFontTx/>
              <a:buNone/>
              <a:defRPr smtClean="0"/>
            </a:lvl1pPr>
          </a:lstStyle>
          <a:p>
            <a:r>
              <a:rPr lang="en-US" smtClean="0"/>
              <a:t>Click to edit Master subtitle style</a:t>
            </a:r>
          </a:p>
        </p:txBody>
      </p:sp>
      <p:sp>
        <p:nvSpPr>
          <p:cNvPr id="6" name="Rectangle 5"/>
          <p:cNvSpPr>
            <a:spLocks noGrp="1" noChangeArrowheads="1"/>
          </p:cNvSpPr>
          <p:nvPr>
            <p:ph type="ftr" sz="quarter" idx="10"/>
          </p:nvPr>
        </p:nvSpPr>
        <p:spPr>
          <a:xfrm>
            <a:off x="3124200" y="6245225"/>
            <a:ext cx="2895600" cy="476250"/>
          </a:xfrm>
        </p:spPr>
        <p:txBody>
          <a:bodyPr/>
          <a:lstStyle>
            <a:lvl1pPr>
              <a:lnSpc>
                <a:spcPct val="85000"/>
              </a:lnSpc>
              <a:spcAft>
                <a:spcPct val="20000"/>
              </a:spcAft>
              <a:defRPr sz="1000">
                <a:solidFill>
                  <a:srgbClr val="FFFFFF"/>
                </a:solidFill>
              </a:defRPr>
            </a:lvl1pPr>
          </a:lstStyle>
          <a:p>
            <a:pPr>
              <a:defRPr/>
            </a:pPr>
            <a:endParaRPr lang="en-US"/>
          </a:p>
        </p:txBody>
      </p:sp>
      <p:sp>
        <p:nvSpPr>
          <p:cNvPr id="7"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CD25E2AC-D95F-4513-BDCC-8926C83546B2}" type="slidenum">
              <a:rPr lang="en-US"/>
              <a:pPr>
                <a:defRPr/>
              </a:pPr>
              <a:t>‹#›</a:t>
            </a:fld>
            <a:endParaRPr lang="en-US"/>
          </a:p>
        </p:txBody>
      </p:sp>
    </p:spTree>
    <p:extLst>
      <p:ext uri="{BB962C8B-B14F-4D97-AF65-F5344CB8AC3E}">
        <p14:creationId xmlns:p14="http://schemas.microsoft.com/office/powerpoint/2010/main" val="4199503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4C4BA6E-CD08-489F-B429-0B26802D5D22}" type="slidenum">
              <a:rPr lang="en-US"/>
              <a:pPr>
                <a:defRPr/>
              </a:pPr>
              <a:t>‹#›</a:t>
            </a:fld>
            <a:endParaRPr lang="en-US"/>
          </a:p>
        </p:txBody>
      </p:sp>
    </p:spTree>
    <p:extLst>
      <p:ext uri="{BB962C8B-B14F-4D97-AF65-F5344CB8AC3E}">
        <p14:creationId xmlns:p14="http://schemas.microsoft.com/office/powerpoint/2010/main" val="745908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lvl2pPr>
            <a:lvl3pPr>
              <a:buClr>
                <a:schemeClr val="bg1"/>
              </a:buClr>
              <a:buFont typeface="Arial" pitchFamily="34" charset="0"/>
              <a:buChar char="•"/>
              <a:defRPr sz="1800"/>
            </a:lvl3pPr>
            <a:lvl4pPr>
              <a:buClr>
                <a:schemeClr val="bg1"/>
              </a:buClr>
              <a:buFont typeface="Arial" pitchFamily="34" charset="0"/>
              <a:buChar char="•"/>
              <a:defRPr sz="1600"/>
            </a:lvl4pPr>
            <a:lvl5pPr>
              <a:buClr>
                <a:schemeClr val="bg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25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solidFill>
                  <a:schemeClr val="bg1"/>
                </a:solidFill>
              </a:defRPr>
            </a:lvl2pPr>
            <a:lvl3pPr>
              <a:buClr>
                <a:schemeClr val="bg1"/>
              </a:buClr>
              <a:buFont typeface="Arial" pitchFamily="34" charset="0"/>
              <a:buChar char="•"/>
              <a:defRPr sz="1800">
                <a:solidFill>
                  <a:schemeClr val="bg1"/>
                </a:solidFill>
              </a:defRPr>
            </a:lvl3pPr>
            <a:lvl4pPr>
              <a:buClr>
                <a:schemeClr val="bg1"/>
              </a:buClr>
              <a:buFont typeface="Arial" pitchFamily="34" charset="0"/>
              <a:buChar char="•"/>
              <a:defRPr sz="1600">
                <a:solidFill>
                  <a:schemeClr val="bg1"/>
                </a:solidFill>
              </a:defRPr>
            </a:lvl4pPr>
            <a:lvl5pPr>
              <a:buClr>
                <a:schemeClr val="bg1"/>
              </a:buClr>
              <a:buFont typeface="Arial" pitchFamily="34" charset="0"/>
              <a:buChar cha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BD619C4-EA5B-421A-86C5-DD3AD93AB4BB}" type="slidenum">
              <a:rPr lang="en-US"/>
              <a:pPr>
                <a:defRPr/>
              </a:pPr>
              <a:t>‹#›</a:t>
            </a:fld>
            <a:endParaRPr lang="en-US"/>
          </a:p>
        </p:txBody>
      </p:sp>
    </p:spTree>
    <p:extLst>
      <p:ext uri="{BB962C8B-B14F-4D97-AF65-F5344CB8AC3E}">
        <p14:creationId xmlns:p14="http://schemas.microsoft.com/office/powerpoint/2010/main" val="2448146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8600" indent="-228600">
              <a:buFont typeface="Arial" pitchFamily="34" charset="0"/>
              <a:buChar char="•"/>
              <a:tabLst/>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8600" indent="-228600">
              <a:buFont typeface="Arial" pitchFamily="34" charset="0"/>
              <a:buChar char="•"/>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D8ED199-8838-4B30-B5A6-3A65D948D62B}" type="slidenum">
              <a:rPr lang="en-US"/>
              <a:pPr>
                <a:defRPr/>
              </a:pPr>
              <a:t>‹#›</a:t>
            </a:fld>
            <a:endParaRPr lang="en-US"/>
          </a:p>
        </p:txBody>
      </p:sp>
    </p:spTree>
    <p:extLst>
      <p:ext uri="{BB962C8B-B14F-4D97-AF65-F5344CB8AC3E}">
        <p14:creationId xmlns:p14="http://schemas.microsoft.com/office/powerpoint/2010/main" val="2707271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7B29977-6B18-414A-BB6C-16A76002362A}" type="slidenum">
              <a:rPr lang="en-US"/>
              <a:pPr>
                <a:defRPr/>
              </a:pPr>
              <a:t>‹#›</a:t>
            </a:fld>
            <a:endParaRPr lang="en-US"/>
          </a:p>
        </p:txBody>
      </p:sp>
    </p:spTree>
    <p:extLst>
      <p:ext uri="{BB962C8B-B14F-4D97-AF65-F5344CB8AC3E}">
        <p14:creationId xmlns:p14="http://schemas.microsoft.com/office/powerpoint/2010/main" val="1877385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925CA0D-0725-4296-A47F-E680F317C07A}" type="slidenum">
              <a:rPr lang="en-US"/>
              <a:pPr>
                <a:defRPr/>
              </a:pPr>
              <a:t>‹#›</a:t>
            </a:fld>
            <a:endParaRPr lang="en-US"/>
          </a:p>
        </p:txBody>
      </p:sp>
    </p:spTree>
    <p:extLst>
      <p:ext uri="{BB962C8B-B14F-4D97-AF65-F5344CB8AC3E}">
        <p14:creationId xmlns:p14="http://schemas.microsoft.com/office/powerpoint/2010/main" val="124521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C50111E-C362-4A95-9E47-371BCA701B45}" type="slidenum">
              <a:rPr lang="en-US"/>
              <a:pPr>
                <a:defRPr/>
              </a:pPr>
              <a:t>‹#›</a:t>
            </a:fld>
            <a:endParaRPr lang="en-US"/>
          </a:p>
        </p:txBody>
      </p:sp>
    </p:spTree>
    <p:extLst>
      <p:ext uri="{BB962C8B-B14F-4D97-AF65-F5344CB8AC3E}">
        <p14:creationId xmlns:p14="http://schemas.microsoft.com/office/powerpoint/2010/main" val="3213658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8DBDF1F-6B34-4D4F-A42A-2755F51DD5A9}" type="slidenum">
              <a:rPr lang="en-US"/>
              <a:pPr>
                <a:defRPr/>
              </a:pPr>
              <a:t>‹#›</a:t>
            </a:fld>
            <a:endParaRPr lang="en-US"/>
          </a:p>
        </p:txBody>
      </p:sp>
    </p:spTree>
    <p:extLst>
      <p:ext uri="{BB962C8B-B14F-4D97-AF65-F5344CB8AC3E}">
        <p14:creationId xmlns:p14="http://schemas.microsoft.com/office/powerpoint/2010/main" val="42491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B594CCF-8C2B-458D-BEFD-0CEBD758CEA6}" type="slidenum">
              <a:rPr lang="en-US"/>
              <a:pPr>
                <a:defRPr/>
              </a:pPr>
              <a:t>‹#›</a:t>
            </a:fld>
            <a:endParaRPr lang="en-US"/>
          </a:p>
        </p:txBody>
      </p:sp>
    </p:spTree>
    <p:extLst>
      <p:ext uri="{BB962C8B-B14F-4D97-AF65-F5344CB8AC3E}">
        <p14:creationId xmlns:p14="http://schemas.microsoft.com/office/powerpoint/2010/main" val="1089745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749D4FD-98D9-43D0-A2A5-D6E376F3D4D5}" type="slidenum">
              <a:rPr lang="en-US"/>
              <a:pPr>
                <a:defRPr/>
              </a:pPr>
              <a:t>‹#›</a:t>
            </a:fld>
            <a:endParaRPr lang="en-US"/>
          </a:p>
        </p:txBody>
      </p:sp>
    </p:spTree>
    <p:extLst>
      <p:ext uri="{BB962C8B-B14F-4D97-AF65-F5344CB8AC3E}">
        <p14:creationId xmlns:p14="http://schemas.microsoft.com/office/powerpoint/2010/main" val="343296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E1A450A-6BE5-4038-BBFC-780148EB007F}" type="slidenum">
              <a:rPr lang="en-US"/>
              <a:pPr>
                <a:defRPr/>
              </a:pPr>
              <a:t>‹#›</a:t>
            </a:fld>
            <a:endParaRPr lang="en-US"/>
          </a:p>
        </p:txBody>
      </p:sp>
    </p:spTree>
    <p:extLst>
      <p:ext uri="{BB962C8B-B14F-4D97-AF65-F5344CB8AC3E}">
        <p14:creationId xmlns:p14="http://schemas.microsoft.com/office/powerpoint/2010/main" val="1409879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DD55867-4F36-4C35-AE7D-C54D8BB0AC7C}" type="slidenum">
              <a:rPr lang="en-US"/>
              <a:pPr>
                <a:defRPr/>
              </a:pPr>
              <a:t>‹#›</a:t>
            </a:fld>
            <a:endParaRPr lang="en-US"/>
          </a:p>
        </p:txBody>
      </p:sp>
    </p:spTree>
    <p:extLst>
      <p:ext uri="{BB962C8B-B14F-4D97-AF65-F5344CB8AC3E}">
        <p14:creationId xmlns:p14="http://schemas.microsoft.com/office/powerpoint/2010/main" val="1105774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4582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523CC0C-0ED2-41E9-A8F2-AC1A3A193F5F}" type="slidenum">
              <a:rPr lang="en-US"/>
              <a:pPr>
                <a:defRPr/>
              </a:pPr>
              <a:t>‹#›</a:t>
            </a:fld>
            <a:endParaRPr lang="en-US"/>
          </a:p>
        </p:txBody>
      </p:sp>
    </p:spTree>
    <p:extLst>
      <p:ext uri="{BB962C8B-B14F-4D97-AF65-F5344CB8AC3E}">
        <p14:creationId xmlns:p14="http://schemas.microsoft.com/office/powerpoint/2010/main" val="30468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5CB4248-AA55-424F-9D83-08C9F67AFDA9}" type="slidenum">
              <a:rPr lang="en-US"/>
              <a:pPr>
                <a:defRPr/>
              </a:pPr>
              <a:t>‹#›</a:t>
            </a:fld>
            <a:endParaRPr lang="en-US"/>
          </a:p>
        </p:txBody>
      </p:sp>
    </p:spTree>
    <p:extLst>
      <p:ext uri="{BB962C8B-B14F-4D97-AF65-F5344CB8AC3E}">
        <p14:creationId xmlns:p14="http://schemas.microsoft.com/office/powerpoint/2010/main" val="29560953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ue_on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0" y="365760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charset="0"/>
              <a:cs typeface="Arial" charset="0"/>
            </a:endParaRPr>
          </a:p>
        </p:txBody>
      </p:sp>
      <p:sp>
        <p:nvSpPr>
          <p:cNvPr id="86019" name="Rectangle 3"/>
          <p:cNvSpPr>
            <a:spLocks noGrp="1" noChangeArrowheads="1"/>
          </p:cNvSpPr>
          <p:nvPr>
            <p:ph type="ctrTitle"/>
          </p:nvPr>
        </p:nvSpPr>
        <p:spPr>
          <a:xfrm>
            <a:off x="685800" y="2133600"/>
            <a:ext cx="7772400" cy="1470025"/>
          </a:xfrm>
        </p:spPr>
        <p:txBody>
          <a:bodyPr/>
          <a:lstStyle>
            <a:lvl1pPr>
              <a:defRPr sz="3600" smtClean="0"/>
            </a:lvl1pPr>
          </a:lstStyle>
          <a:p>
            <a:r>
              <a:rPr lang="en-US" smtClean="0"/>
              <a:t>Click to edit Master title style</a:t>
            </a:r>
          </a:p>
        </p:txBody>
      </p:sp>
      <p:sp>
        <p:nvSpPr>
          <p:cNvPr id="86020" name="Rectangle 4"/>
          <p:cNvSpPr>
            <a:spLocks noGrp="1" noChangeArrowheads="1"/>
          </p:cNvSpPr>
          <p:nvPr>
            <p:ph type="subTitle" idx="1"/>
          </p:nvPr>
        </p:nvSpPr>
        <p:spPr>
          <a:xfrm>
            <a:off x="685800" y="3886200"/>
            <a:ext cx="7772400" cy="1752600"/>
          </a:xfrm>
        </p:spPr>
        <p:txBody>
          <a:bodyPr/>
          <a:lstStyle>
            <a:lvl1pPr marL="0" indent="0">
              <a:buFontTx/>
              <a:buNone/>
              <a:defRPr smtClean="0"/>
            </a:lvl1pPr>
          </a:lstStyle>
          <a:p>
            <a:r>
              <a:rPr lang="en-US" smtClean="0"/>
              <a:t>Click to edit Master subtitle style</a:t>
            </a:r>
          </a:p>
        </p:txBody>
      </p:sp>
      <p:sp>
        <p:nvSpPr>
          <p:cNvPr id="6" name="Rectangle 5"/>
          <p:cNvSpPr>
            <a:spLocks noGrp="1" noChangeArrowheads="1"/>
          </p:cNvSpPr>
          <p:nvPr>
            <p:ph type="ftr" sz="quarter" idx="10"/>
          </p:nvPr>
        </p:nvSpPr>
        <p:spPr>
          <a:xfrm>
            <a:off x="3124200" y="6245225"/>
            <a:ext cx="2895600" cy="476250"/>
          </a:xfrm>
        </p:spPr>
        <p:txBody>
          <a:bodyPr/>
          <a:lstStyle>
            <a:lvl1pPr>
              <a:lnSpc>
                <a:spcPct val="85000"/>
              </a:lnSpc>
              <a:spcAft>
                <a:spcPct val="20000"/>
              </a:spcAft>
              <a:defRPr sz="1000">
                <a:solidFill>
                  <a:srgbClr val="FFFFFF"/>
                </a:solidFill>
              </a:defRPr>
            </a:lvl1pPr>
          </a:lstStyle>
          <a:p>
            <a:pPr>
              <a:defRPr/>
            </a:pPr>
            <a:endParaRPr lang="en-US"/>
          </a:p>
        </p:txBody>
      </p:sp>
      <p:sp>
        <p:nvSpPr>
          <p:cNvPr id="7"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02603B79-CD1B-4779-B4D3-E0241027B5BD}" type="slidenum">
              <a:rPr lang="en-US"/>
              <a:pPr>
                <a:defRPr/>
              </a:pPr>
              <a:t>‹#›</a:t>
            </a:fld>
            <a:endParaRPr lang="en-US"/>
          </a:p>
        </p:txBody>
      </p:sp>
    </p:spTree>
    <p:extLst>
      <p:ext uri="{BB962C8B-B14F-4D97-AF65-F5344CB8AC3E}">
        <p14:creationId xmlns:p14="http://schemas.microsoft.com/office/powerpoint/2010/main" val="4213388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9DDC244-D679-4D5D-910F-2291C3150A04}" type="slidenum">
              <a:rPr lang="en-US"/>
              <a:pPr>
                <a:defRPr/>
              </a:pPr>
              <a:t>‹#›</a:t>
            </a:fld>
            <a:endParaRPr lang="en-US"/>
          </a:p>
        </p:txBody>
      </p:sp>
    </p:spTree>
    <p:extLst>
      <p:ext uri="{BB962C8B-B14F-4D97-AF65-F5344CB8AC3E}">
        <p14:creationId xmlns:p14="http://schemas.microsoft.com/office/powerpoint/2010/main" val="1946570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lvl2pPr>
            <a:lvl3pPr>
              <a:buClr>
                <a:schemeClr val="bg1"/>
              </a:buClr>
              <a:buFont typeface="Arial" pitchFamily="34" charset="0"/>
              <a:buChar char="•"/>
              <a:defRPr sz="1800"/>
            </a:lvl3pPr>
            <a:lvl4pPr>
              <a:buClr>
                <a:schemeClr val="bg1"/>
              </a:buClr>
              <a:buFont typeface="Arial" pitchFamily="34" charset="0"/>
              <a:buChar char="•"/>
              <a:defRPr sz="1600"/>
            </a:lvl4pPr>
            <a:lvl5pPr>
              <a:buClr>
                <a:schemeClr val="bg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2500" y="1447800"/>
            <a:ext cx="4152900" cy="4678363"/>
          </a:xfrm>
        </p:spPr>
        <p:txBody>
          <a:bodyPr/>
          <a:lstStyle>
            <a:lvl1pPr marL="228600" indent="-228600">
              <a:buFont typeface="Arial" pitchFamily="34" charset="0"/>
              <a:buChar char="•"/>
              <a:defRPr sz="2400"/>
            </a:lvl1pPr>
            <a:lvl2pPr>
              <a:buClr>
                <a:schemeClr val="bg1"/>
              </a:buClr>
              <a:buFont typeface="Arial" pitchFamily="34" charset="0"/>
              <a:buChar char="−"/>
              <a:defRPr sz="2000">
                <a:solidFill>
                  <a:schemeClr val="bg1"/>
                </a:solidFill>
              </a:defRPr>
            </a:lvl2pPr>
            <a:lvl3pPr>
              <a:buClr>
                <a:schemeClr val="bg1"/>
              </a:buClr>
              <a:buFont typeface="Arial" pitchFamily="34" charset="0"/>
              <a:buChar char="•"/>
              <a:defRPr sz="1800">
                <a:solidFill>
                  <a:schemeClr val="bg1"/>
                </a:solidFill>
              </a:defRPr>
            </a:lvl3pPr>
            <a:lvl4pPr>
              <a:buClr>
                <a:schemeClr val="bg1"/>
              </a:buClr>
              <a:buFont typeface="Arial" pitchFamily="34" charset="0"/>
              <a:buChar char="•"/>
              <a:defRPr sz="1600">
                <a:solidFill>
                  <a:schemeClr val="bg1"/>
                </a:solidFill>
              </a:defRPr>
            </a:lvl4pPr>
            <a:lvl5pPr>
              <a:buClr>
                <a:schemeClr val="bg1"/>
              </a:buClr>
              <a:buFont typeface="Arial" pitchFamily="34" charset="0"/>
              <a:buChar cha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39B60AA-DE8D-441C-9530-622BA8A88874}" type="slidenum">
              <a:rPr lang="en-US"/>
              <a:pPr>
                <a:defRPr/>
              </a:pPr>
              <a:t>‹#›</a:t>
            </a:fld>
            <a:endParaRPr lang="en-US"/>
          </a:p>
        </p:txBody>
      </p:sp>
    </p:spTree>
    <p:extLst>
      <p:ext uri="{BB962C8B-B14F-4D97-AF65-F5344CB8AC3E}">
        <p14:creationId xmlns:p14="http://schemas.microsoft.com/office/powerpoint/2010/main" val="3007131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8600" indent="-228600">
              <a:buFont typeface="Arial" pitchFamily="34" charset="0"/>
              <a:buChar char="•"/>
              <a:tabLst/>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8600" indent="-228600">
              <a:buFont typeface="Arial" pitchFamily="34" charset="0"/>
              <a:buChar char="•"/>
              <a:defRPr sz="2400"/>
            </a:lvl1pPr>
            <a:lvl2pPr>
              <a:buClr>
                <a:schemeClr val="bg1"/>
              </a:buClr>
              <a:buFont typeface="Arial" pitchFamily="34" charset="0"/>
              <a:buChar char="−"/>
              <a:defRPr sz="1800"/>
            </a:lvl2pPr>
            <a:lvl3pPr>
              <a:buClr>
                <a:schemeClr val="bg1"/>
              </a:buClr>
              <a:buFont typeface="Arial" pitchFamily="34" charset="0"/>
              <a:buChar char="−"/>
              <a:defRPr sz="1800"/>
            </a:lvl3pPr>
            <a:lvl4pPr>
              <a:buClr>
                <a:schemeClr val="bg1"/>
              </a:buClr>
              <a:buFont typeface="Arial" pitchFamily="34" charset="0"/>
              <a:buChar char="−"/>
              <a:defRPr sz="1800"/>
            </a:lvl4pPr>
            <a:lvl5pPr>
              <a:buClr>
                <a:schemeClr val="bg1"/>
              </a:buClr>
              <a:buFont typeface="Arial" pitchFamily="34" charset="0"/>
              <a:buChar cha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27FE93E-D2E5-4FBA-97EE-09E7C8662313}" type="slidenum">
              <a:rPr lang="en-US"/>
              <a:pPr>
                <a:defRPr/>
              </a:pPr>
              <a:t>‹#›</a:t>
            </a:fld>
            <a:endParaRPr lang="en-US"/>
          </a:p>
        </p:txBody>
      </p:sp>
    </p:spTree>
    <p:extLst>
      <p:ext uri="{BB962C8B-B14F-4D97-AF65-F5344CB8AC3E}">
        <p14:creationId xmlns:p14="http://schemas.microsoft.com/office/powerpoint/2010/main" val="842934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7745299-1159-4132-906F-197DDF99DB8A}" type="slidenum">
              <a:rPr lang="en-US"/>
              <a:pPr>
                <a:defRPr/>
              </a:pPr>
              <a:t>‹#›</a:t>
            </a:fld>
            <a:endParaRPr lang="en-US"/>
          </a:p>
        </p:txBody>
      </p:sp>
    </p:spTree>
    <p:extLst>
      <p:ext uri="{BB962C8B-B14F-4D97-AF65-F5344CB8AC3E}">
        <p14:creationId xmlns:p14="http://schemas.microsoft.com/office/powerpoint/2010/main" val="383199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20E6838-690C-48B1-A8A5-DCB981098B41}" type="slidenum">
              <a:rPr lang="en-US"/>
              <a:pPr>
                <a:defRPr/>
              </a:pPr>
              <a:t>‹#›</a:t>
            </a:fld>
            <a:endParaRPr lang="en-US"/>
          </a:p>
        </p:txBody>
      </p:sp>
    </p:spTree>
    <p:extLst>
      <p:ext uri="{BB962C8B-B14F-4D97-AF65-F5344CB8AC3E}">
        <p14:creationId xmlns:p14="http://schemas.microsoft.com/office/powerpoint/2010/main" val="3124521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F371C96-1B8E-4987-AC68-30D1E4E11403}" type="slidenum">
              <a:rPr lang="en-US"/>
              <a:pPr>
                <a:defRPr/>
              </a:pPr>
              <a:t>‹#›</a:t>
            </a:fld>
            <a:endParaRPr lang="en-US"/>
          </a:p>
        </p:txBody>
      </p:sp>
    </p:spTree>
    <p:extLst>
      <p:ext uri="{BB962C8B-B14F-4D97-AF65-F5344CB8AC3E}">
        <p14:creationId xmlns:p14="http://schemas.microsoft.com/office/powerpoint/2010/main" val="1660014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AAE8EA4-0E3B-4F7F-8252-1A29741B8286}" type="slidenum">
              <a:rPr lang="en-US"/>
              <a:pPr>
                <a:defRPr/>
              </a:pPr>
              <a:t>‹#›</a:t>
            </a:fld>
            <a:endParaRPr lang="en-US"/>
          </a:p>
        </p:txBody>
      </p:sp>
    </p:spTree>
    <p:extLst>
      <p:ext uri="{BB962C8B-B14F-4D97-AF65-F5344CB8AC3E}">
        <p14:creationId xmlns:p14="http://schemas.microsoft.com/office/powerpoint/2010/main" val="2585944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3B1036F-D0D2-43E6-92BC-8BDEF08297EC}" type="slidenum">
              <a:rPr lang="en-US"/>
              <a:pPr>
                <a:defRPr/>
              </a:pPr>
              <a:t>‹#›</a:t>
            </a:fld>
            <a:endParaRPr lang="en-US"/>
          </a:p>
        </p:txBody>
      </p:sp>
    </p:spTree>
    <p:extLst>
      <p:ext uri="{BB962C8B-B14F-4D97-AF65-F5344CB8AC3E}">
        <p14:creationId xmlns:p14="http://schemas.microsoft.com/office/powerpoint/2010/main" val="3517991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5F161BE-6FA7-4EC1-98C4-D053BF0AEB03}" type="slidenum">
              <a:rPr lang="en-US"/>
              <a:pPr>
                <a:defRPr/>
              </a:pPr>
              <a:t>‹#›</a:t>
            </a:fld>
            <a:endParaRPr lang="en-US"/>
          </a:p>
        </p:txBody>
      </p:sp>
    </p:spTree>
    <p:extLst>
      <p:ext uri="{BB962C8B-B14F-4D97-AF65-F5344CB8AC3E}">
        <p14:creationId xmlns:p14="http://schemas.microsoft.com/office/powerpoint/2010/main" val="2098607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6D9CEF6-C815-4FEB-82CA-5296E0255041}" type="slidenum">
              <a:rPr lang="en-US"/>
              <a:pPr>
                <a:defRPr/>
              </a:pPr>
              <a:t>‹#›</a:t>
            </a:fld>
            <a:endParaRPr lang="en-US"/>
          </a:p>
        </p:txBody>
      </p:sp>
    </p:spTree>
    <p:extLst>
      <p:ext uri="{BB962C8B-B14F-4D97-AF65-F5344CB8AC3E}">
        <p14:creationId xmlns:p14="http://schemas.microsoft.com/office/powerpoint/2010/main" val="1183421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CC3D556-1509-42FA-86F2-5FA42F3E8B9F}" type="slidenum">
              <a:rPr lang="en-US"/>
              <a:pPr>
                <a:defRPr/>
              </a:pPr>
              <a:t>‹#›</a:t>
            </a:fld>
            <a:endParaRPr lang="en-US"/>
          </a:p>
        </p:txBody>
      </p:sp>
    </p:spTree>
    <p:extLst>
      <p:ext uri="{BB962C8B-B14F-4D97-AF65-F5344CB8AC3E}">
        <p14:creationId xmlns:p14="http://schemas.microsoft.com/office/powerpoint/2010/main" val="1807875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4582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54DF1A-09A8-4CED-8B7A-961804954D3A}" type="slidenum">
              <a:rPr lang="en-US"/>
              <a:pPr>
                <a:defRPr/>
              </a:pPr>
              <a:t>‹#›</a:t>
            </a:fld>
            <a:endParaRPr lang="en-US"/>
          </a:p>
        </p:txBody>
      </p:sp>
    </p:spTree>
    <p:extLst>
      <p:ext uri="{BB962C8B-B14F-4D97-AF65-F5344CB8AC3E}">
        <p14:creationId xmlns:p14="http://schemas.microsoft.com/office/powerpoint/2010/main" val="2779127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76A1427-33C9-4B15-8A6B-0F6F1FC285CF}" type="slidenum">
              <a:rPr lang="en-US"/>
              <a:pPr>
                <a:defRPr/>
              </a:pPr>
              <a:t>‹#›</a:t>
            </a:fld>
            <a:endParaRPr lang="en-US"/>
          </a:p>
        </p:txBody>
      </p:sp>
    </p:spTree>
    <p:extLst>
      <p:ext uri="{BB962C8B-B14F-4D97-AF65-F5344CB8AC3E}">
        <p14:creationId xmlns:p14="http://schemas.microsoft.com/office/powerpoint/2010/main" val="301828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CSFBLOGO" descr="CS First Boston" hidden="1"/>
          <p:cNvPicPr>
            <a:picLocks noChangeAspect="1" noChangeArrowheads="1"/>
          </p:cNvPicPr>
          <p:nvPr>
            <p:custDataLst>
              <p:tags r:id="rId1"/>
            </p:custDataLst>
          </p:nvPr>
        </p:nvPicPr>
        <p:blipFill>
          <a:blip r:embed="rId4" cstate="print">
            <a:clrChange>
              <a:clrFrom>
                <a:srgbClr val="E1E1E1"/>
              </a:clrFrom>
              <a:clrTo>
                <a:srgbClr val="E1E1E1">
                  <a:alpha val="0"/>
                </a:srgbClr>
              </a:clrTo>
            </a:clrChange>
            <a:extLst>
              <a:ext uri="{28A0092B-C50C-407E-A947-70E740481C1C}">
                <a14:useLocalDpi xmlns:a14="http://schemas.microsoft.com/office/drawing/2010/main" val="0"/>
              </a:ext>
            </a:extLst>
          </a:blip>
          <a:srcRect b="66646"/>
          <a:stretch>
            <a:fillRect/>
          </a:stretch>
        </p:blipFill>
        <p:spPr bwMode="black">
          <a:xfrm>
            <a:off x="90488" y="6378575"/>
            <a:ext cx="12811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3"/>
          <p:cNvSpPr>
            <a:spLocks noGrp="1" noChangeArrowheads="1"/>
          </p:cNvSpPr>
          <p:nvPr>
            <p:ph type="ctrTitle"/>
          </p:nvPr>
        </p:nvSpPr>
        <p:spPr>
          <a:xfrm>
            <a:off x="381000" y="5181600"/>
            <a:ext cx="4953000" cy="669925"/>
          </a:xfrm>
        </p:spPr>
        <p:txBody>
          <a:bodyPr anchor="b"/>
          <a:lstStyle>
            <a:lvl1pPr>
              <a:defRPr>
                <a:latin typeface="Arial" pitchFamily="34" charset="0"/>
                <a:cs typeface="Arial" pitchFamily="34" charset="0"/>
              </a:defRPr>
            </a:lvl1pPr>
          </a:lstStyle>
          <a:p>
            <a:r>
              <a:rPr lang="en-US" smtClean="0"/>
              <a:t>Click to edit Master title style</a:t>
            </a:r>
            <a:endParaRPr lang="da-DK" dirty="0"/>
          </a:p>
        </p:txBody>
      </p:sp>
      <p:sp>
        <p:nvSpPr>
          <p:cNvPr id="5124" name="Rectangle 4"/>
          <p:cNvSpPr>
            <a:spLocks noGrp="1" noChangeArrowheads="1"/>
          </p:cNvSpPr>
          <p:nvPr>
            <p:ph type="subTitle" idx="1"/>
          </p:nvPr>
        </p:nvSpPr>
        <p:spPr>
          <a:xfrm>
            <a:off x="381000" y="5943600"/>
            <a:ext cx="7315200" cy="554038"/>
          </a:xfrm>
        </p:spPr>
        <p:txBody>
          <a:bodyPr/>
          <a:lstStyle>
            <a:lvl1pPr marL="0" indent="0">
              <a:buFont typeface="Wingdings" charset="2"/>
              <a:buNone/>
              <a:defRPr>
                <a:latin typeface="Arial" pitchFamily="34" charset="0"/>
                <a:cs typeface="Arial" pitchFamily="34" charset="0"/>
              </a:defRPr>
            </a:lvl1pPr>
          </a:lstStyle>
          <a:p>
            <a:r>
              <a:rPr lang="en-US" smtClean="0"/>
              <a:t>Click to edit Master subtitle style</a:t>
            </a:r>
            <a:endParaRPr lang="da-DK"/>
          </a:p>
        </p:txBody>
      </p:sp>
    </p:spTree>
    <p:extLst>
      <p:ext uri="{BB962C8B-B14F-4D97-AF65-F5344CB8AC3E}">
        <p14:creationId xmlns:p14="http://schemas.microsoft.com/office/powerpoint/2010/main" val="3247105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38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517E20A-3B50-4B39-ADE4-FE0E8D8002B0}" type="slidenum">
              <a:rPr lang="en-US"/>
              <a:pPr>
                <a:defRPr/>
              </a:pPr>
              <a:t>‹#›</a:t>
            </a:fld>
            <a:endParaRPr lang="en-US"/>
          </a:p>
        </p:txBody>
      </p:sp>
    </p:spTree>
    <p:extLst>
      <p:ext uri="{BB962C8B-B14F-4D97-AF65-F5344CB8AC3E}">
        <p14:creationId xmlns:p14="http://schemas.microsoft.com/office/powerpoint/2010/main" val="3451616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7621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47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595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01340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7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3793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7927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007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4173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CSFBLOGO" descr="CS First Boston" hidden="1"/>
          <p:cNvPicPr>
            <a:picLocks noChangeAspect="1" noChangeArrowheads="1"/>
          </p:cNvPicPr>
          <p:nvPr>
            <p:custDataLst>
              <p:tags r:id="rId1"/>
            </p:custDataLst>
          </p:nvPr>
        </p:nvPicPr>
        <p:blipFill>
          <a:blip r:embed="rId4" cstate="print">
            <a:clrChange>
              <a:clrFrom>
                <a:srgbClr val="E1E1E1"/>
              </a:clrFrom>
              <a:clrTo>
                <a:srgbClr val="E1E1E1">
                  <a:alpha val="0"/>
                </a:srgbClr>
              </a:clrTo>
            </a:clrChange>
            <a:extLst>
              <a:ext uri="{28A0092B-C50C-407E-A947-70E740481C1C}">
                <a14:useLocalDpi xmlns:a14="http://schemas.microsoft.com/office/drawing/2010/main" val="0"/>
              </a:ext>
            </a:extLst>
          </a:blip>
          <a:srcRect b="66646"/>
          <a:stretch>
            <a:fillRect/>
          </a:stretch>
        </p:blipFill>
        <p:spPr bwMode="black">
          <a:xfrm>
            <a:off x="90488" y="6378575"/>
            <a:ext cx="12811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3"/>
          <p:cNvSpPr>
            <a:spLocks noGrp="1" noChangeArrowheads="1"/>
          </p:cNvSpPr>
          <p:nvPr>
            <p:ph type="ctrTitle"/>
          </p:nvPr>
        </p:nvSpPr>
        <p:spPr>
          <a:xfrm>
            <a:off x="381000" y="5181600"/>
            <a:ext cx="4953000" cy="669925"/>
          </a:xfrm>
        </p:spPr>
        <p:txBody>
          <a:bodyPr anchor="b"/>
          <a:lstStyle>
            <a:lvl1pPr>
              <a:defRPr>
                <a:latin typeface="Arial" pitchFamily="34" charset="0"/>
                <a:cs typeface="Arial" pitchFamily="34" charset="0"/>
              </a:defRPr>
            </a:lvl1pPr>
          </a:lstStyle>
          <a:p>
            <a:r>
              <a:rPr lang="en-US" smtClean="0"/>
              <a:t>Click to edit Master title style</a:t>
            </a:r>
            <a:endParaRPr lang="da-DK" dirty="0"/>
          </a:p>
        </p:txBody>
      </p:sp>
      <p:sp>
        <p:nvSpPr>
          <p:cNvPr id="5124" name="Rectangle 4"/>
          <p:cNvSpPr>
            <a:spLocks noGrp="1" noChangeArrowheads="1"/>
          </p:cNvSpPr>
          <p:nvPr>
            <p:ph type="subTitle" idx="1"/>
          </p:nvPr>
        </p:nvSpPr>
        <p:spPr>
          <a:xfrm>
            <a:off x="381000" y="5943600"/>
            <a:ext cx="7315200" cy="554038"/>
          </a:xfrm>
        </p:spPr>
        <p:txBody>
          <a:bodyPr/>
          <a:lstStyle>
            <a:lvl1pPr marL="0" indent="0">
              <a:buFont typeface="Wingdings" charset="2"/>
              <a:buNone/>
              <a:defRPr>
                <a:latin typeface="Arial" pitchFamily="34" charset="0"/>
                <a:cs typeface="Arial" pitchFamily="34" charset="0"/>
              </a:defRPr>
            </a:lvl1pPr>
          </a:lstStyle>
          <a:p>
            <a:r>
              <a:rPr lang="en-US" smtClean="0"/>
              <a:t>Click to edit Master subtitle style</a:t>
            </a:r>
            <a:endParaRPr lang="da-DK"/>
          </a:p>
        </p:txBody>
      </p:sp>
    </p:spTree>
    <p:extLst>
      <p:ext uri="{BB962C8B-B14F-4D97-AF65-F5344CB8AC3E}">
        <p14:creationId xmlns:p14="http://schemas.microsoft.com/office/powerpoint/2010/main" val="10127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E8B91D2-0031-472E-8F0E-A5B2B4670209}" type="slidenum">
              <a:rPr lang="en-US"/>
              <a:pPr>
                <a:defRPr/>
              </a:pPr>
              <a:t>‹#›</a:t>
            </a:fld>
            <a:endParaRPr lang="en-US"/>
          </a:p>
        </p:txBody>
      </p:sp>
    </p:spTree>
    <p:extLst>
      <p:ext uri="{BB962C8B-B14F-4D97-AF65-F5344CB8AC3E}">
        <p14:creationId xmlns:p14="http://schemas.microsoft.com/office/powerpoint/2010/main" val="1102581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8414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3442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4901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0686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16450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164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7052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9426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11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0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85EF6F4-2495-484F-9657-28A53DC091A4}" type="slidenum">
              <a:rPr lang="en-US"/>
              <a:pPr>
                <a:defRPr/>
              </a:pPr>
              <a:t>‹#›</a:t>
            </a:fld>
            <a:endParaRPr lang="en-US"/>
          </a:p>
        </p:txBody>
      </p:sp>
    </p:spTree>
    <p:extLst>
      <p:ext uri="{BB962C8B-B14F-4D97-AF65-F5344CB8AC3E}">
        <p14:creationId xmlns:p14="http://schemas.microsoft.com/office/powerpoint/2010/main" val="174644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vml"/><Relationship Id="rId18" Type="http://schemas.openxmlformats.org/officeDocument/2006/relationships/image" Target="../media/image3.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17" Type="http://schemas.openxmlformats.org/officeDocument/2006/relationships/oleObject" Target="../embeddings/oleObject1.bin"/><Relationship Id="rId2" Type="http://schemas.openxmlformats.org/officeDocument/2006/relationships/slideLayout" Target="../slideLayouts/slideLayout69.xml"/><Relationship Id="rId16" Type="http://schemas.openxmlformats.org/officeDocument/2006/relationships/image" Target="../media/image2.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2.vml"/><Relationship Id="rId18" Type="http://schemas.openxmlformats.org/officeDocument/2006/relationships/image" Target="../media/image3.w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17" Type="http://schemas.openxmlformats.org/officeDocument/2006/relationships/oleObject" Target="../embeddings/oleObject2.bin"/><Relationship Id="rId2" Type="http://schemas.openxmlformats.org/officeDocument/2006/relationships/slideLayout" Target="../slideLayouts/slideLayout80.xml"/><Relationship Id="rId16" Type="http://schemas.openxmlformats.org/officeDocument/2006/relationships/image" Target="../media/image2.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5.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blue_only"/>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457200" y="1524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457200" y="1447800"/>
            <a:ext cx="8458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ftr" sz="quarter" idx="3"/>
          </p:nvPr>
        </p:nvSpPr>
        <p:spPr bwMode="auto">
          <a:xfrm>
            <a:off x="457200" y="6229350"/>
            <a:ext cx="7772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5000"/>
              </a:lnSpc>
              <a:spcAft>
                <a:spcPct val="20000"/>
              </a:spcAft>
              <a:defRPr sz="1000">
                <a:solidFill>
                  <a:schemeClr val="bg1"/>
                </a:solidFill>
                <a:latin typeface="Arial" charset="0"/>
                <a:ea typeface="+mn-ea"/>
                <a:cs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8382000" y="62293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cs typeface="Arial" pitchFamily="34" charset="0"/>
              </a:defRPr>
            </a:lvl1pPr>
          </a:lstStyle>
          <a:p>
            <a:pPr>
              <a:defRPr/>
            </a:pPr>
            <a:fld id="{DF18E305-3FE4-4F9D-BC73-C146267932DD}" type="slidenum">
              <a:rPr lang="en-US"/>
              <a:pPr>
                <a:defRPr/>
              </a:pPr>
              <a:t>‹#›</a:t>
            </a:fld>
            <a:endParaRPr lang="en-US"/>
          </a:p>
        </p:txBody>
      </p:sp>
      <p:sp>
        <p:nvSpPr>
          <p:cNvPr id="10250" name="Rectangle 10"/>
          <p:cNvSpPr>
            <a:spLocks noChangeArrowheads="1"/>
          </p:cNvSpPr>
          <p:nvPr userDrawn="1"/>
        </p:nvSpPr>
        <p:spPr bwMode="auto">
          <a:xfrm>
            <a:off x="0" y="120015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656" r:id="rId1"/>
    <p:sldLayoutId id="2147485588" r:id="rId2"/>
    <p:sldLayoutId id="2147485589" r:id="rId3"/>
    <p:sldLayoutId id="2147485590" r:id="rId4"/>
    <p:sldLayoutId id="2147485591" r:id="rId5"/>
    <p:sldLayoutId id="2147485592" r:id="rId6"/>
    <p:sldLayoutId id="2147485593" r:id="rId7"/>
    <p:sldLayoutId id="2147485594" r:id="rId8"/>
    <p:sldLayoutId id="2147485595" r:id="rId9"/>
    <p:sldLayoutId id="2147485596" r:id="rId10"/>
    <p:sldLayoutId id="2147485597" r:id="rId11"/>
    <p:sldLayoutId id="2147485598" r:id="rId12"/>
    <p:sldLayoutId id="2147485599" r:id="rId13"/>
    <p:sldLayoutId id="2147485662" r:id="rId14"/>
    <p:sldLayoutId id="2147485663" r:id="rId15"/>
    <p:sldLayoutId id="2147485664" r:id="rId16"/>
    <p:sldLayoutId id="2147485665" r:id="rId17"/>
    <p:sldLayoutId id="2147485666" r:id="rId18"/>
    <p:sldLayoutId id="2147485667" r:id="rId19"/>
    <p:sldLayoutId id="2147485668" r:id="rId20"/>
    <p:sldLayoutId id="2147485669" r:id="rId21"/>
    <p:sldLayoutId id="2147485670" r:id="rId22"/>
    <p:sldLayoutId id="2147485671" r:id="rId23"/>
    <p:sldLayoutId id="2147485672" r:id="rId24"/>
    <p:sldLayoutId id="2147485673" r:id="rId25"/>
    <p:sldLayoutId id="2147485674" r:id="rId26"/>
    <p:sldLayoutId id="2147485675" r:id="rId27"/>
  </p:sldLayoutIdLst>
  <p:txStyles>
    <p:titleStyle>
      <a:lvl1pPr algn="l" rtl="0" eaLnBrk="0" fontAlgn="base" hangingPunct="0">
        <a:lnSpc>
          <a:spcPct val="85000"/>
        </a:lnSpc>
        <a:spcBef>
          <a:spcPct val="0"/>
        </a:spcBef>
        <a:spcAft>
          <a:spcPct val="0"/>
        </a:spcAft>
        <a:defRPr sz="3200" b="1">
          <a:solidFill>
            <a:srgbClr val="FFCC00"/>
          </a:solidFill>
          <a:latin typeface="+mj-lt"/>
          <a:ea typeface="Arial" charset="0"/>
          <a:cs typeface="+mj-cs"/>
        </a:defRPr>
      </a:lvl1pPr>
      <a:lvl2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2pPr>
      <a:lvl3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3pPr>
      <a:lvl4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4pPr>
      <a:lvl5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5pPr>
      <a:lvl6pPr marL="457200" algn="l" rtl="0" fontAlgn="base">
        <a:lnSpc>
          <a:spcPct val="85000"/>
        </a:lnSpc>
        <a:spcBef>
          <a:spcPct val="0"/>
        </a:spcBef>
        <a:spcAft>
          <a:spcPct val="0"/>
        </a:spcAft>
        <a:defRPr sz="3200" b="1">
          <a:solidFill>
            <a:srgbClr val="FFCC00"/>
          </a:solidFill>
          <a:latin typeface="Arial" charset="0"/>
          <a:cs typeface="Arial" charset="0"/>
        </a:defRPr>
      </a:lvl6pPr>
      <a:lvl7pPr marL="914400" algn="l" rtl="0" fontAlgn="base">
        <a:lnSpc>
          <a:spcPct val="85000"/>
        </a:lnSpc>
        <a:spcBef>
          <a:spcPct val="0"/>
        </a:spcBef>
        <a:spcAft>
          <a:spcPct val="0"/>
        </a:spcAft>
        <a:defRPr sz="3200" b="1">
          <a:solidFill>
            <a:srgbClr val="FFCC00"/>
          </a:solidFill>
          <a:latin typeface="Arial" charset="0"/>
          <a:cs typeface="Arial" charset="0"/>
        </a:defRPr>
      </a:lvl7pPr>
      <a:lvl8pPr marL="1371600" algn="l" rtl="0" fontAlgn="base">
        <a:lnSpc>
          <a:spcPct val="85000"/>
        </a:lnSpc>
        <a:spcBef>
          <a:spcPct val="0"/>
        </a:spcBef>
        <a:spcAft>
          <a:spcPct val="0"/>
        </a:spcAft>
        <a:defRPr sz="3200" b="1">
          <a:solidFill>
            <a:srgbClr val="FFCC00"/>
          </a:solidFill>
          <a:latin typeface="Arial" charset="0"/>
          <a:cs typeface="Arial" charset="0"/>
        </a:defRPr>
      </a:lvl8pPr>
      <a:lvl9pPr marL="1828800" algn="l" rtl="0" fontAlgn="base">
        <a:lnSpc>
          <a:spcPct val="85000"/>
        </a:lnSpc>
        <a:spcBef>
          <a:spcPct val="0"/>
        </a:spcBef>
        <a:spcAft>
          <a:spcPct val="0"/>
        </a:spcAft>
        <a:defRPr sz="3200" b="1">
          <a:solidFill>
            <a:srgbClr val="FFCC00"/>
          </a:solidFill>
          <a:latin typeface="Arial" charset="0"/>
          <a:cs typeface="Arial" charset="0"/>
        </a:defRPr>
      </a:lvl9pPr>
    </p:titleStyle>
    <p:bodyStyle>
      <a:lvl1pPr marL="227013" indent="-227013" algn="l" rtl="0" eaLnBrk="0" fontAlgn="base" hangingPunct="0">
        <a:lnSpc>
          <a:spcPct val="90000"/>
        </a:lnSpc>
        <a:spcBef>
          <a:spcPct val="25000"/>
        </a:spcBef>
        <a:spcAft>
          <a:spcPct val="25000"/>
        </a:spcAft>
        <a:buClr>
          <a:srgbClr val="FFCC00"/>
        </a:buClr>
        <a:buSzPct val="125000"/>
        <a:buChar char="•"/>
        <a:defRPr sz="2400">
          <a:solidFill>
            <a:schemeClr val="bg1"/>
          </a:solidFill>
          <a:latin typeface="+mn-lt"/>
          <a:ea typeface="Arial" charset="0"/>
          <a:cs typeface="+mn-cs"/>
        </a:defRPr>
      </a:lvl1pPr>
      <a:lvl2pPr marL="742950" indent="-285750" algn="l" rtl="0" eaLnBrk="0" fontAlgn="base" hangingPunct="0">
        <a:lnSpc>
          <a:spcPct val="90000"/>
        </a:lnSpc>
        <a:spcBef>
          <a:spcPct val="25000"/>
        </a:spcBef>
        <a:spcAft>
          <a:spcPct val="25000"/>
        </a:spcAft>
        <a:buClr>
          <a:schemeClr val="bg1"/>
        </a:buClr>
        <a:buSzPct val="125000"/>
        <a:buFont typeface="Arial" pitchFamily="34" charset="0"/>
        <a:buChar char="–"/>
        <a:defRPr sz="2000">
          <a:solidFill>
            <a:schemeClr val="bg1"/>
          </a:solidFill>
          <a:latin typeface="+mn-lt"/>
          <a:ea typeface="Arial" charset="0"/>
          <a:cs typeface="+mn-cs"/>
        </a:defRPr>
      </a:lvl2pPr>
      <a:lvl3pPr marL="1143000" indent="-228600" algn="l" rtl="0" eaLnBrk="0" fontAlgn="base" hangingPunct="0">
        <a:lnSpc>
          <a:spcPct val="90000"/>
        </a:lnSpc>
        <a:spcBef>
          <a:spcPct val="25000"/>
        </a:spcBef>
        <a:spcAft>
          <a:spcPct val="25000"/>
        </a:spcAft>
        <a:buChar char="•"/>
        <a:defRPr>
          <a:solidFill>
            <a:schemeClr val="bg1"/>
          </a:solidFill>
          <a:latin typeface="+mn-lt"/>
          <a:ea typeface="Arial" charset="0"/>
          <a:cs typeface="+mn-cs"/>
        </a:defRPr>
      </a:lvl3pPr>
      <a:lvl4pPr marL="1600200" indent="-228600" algn="l" rtl="0" eaLnBrk="0" fontAlgn="base" hangingPunct="0">
        <a:lnSpc>
          <a:spcPct val="90000"/>
        </a:lnSpc>
        <a:spcBef>
          <a:spcPct val="25000"/>
        </a:spcBef>
        <a:spcAft>
          <a:spcPct val="25000"/>
        </a:spcAft>
        <a:buFont typeface="Arial" pitchFamily="34" charset="0"/>
        <a:buChar char="–"/>
        <a:defRPr sz="1600">
          <a:solidFill>
            <a:schemeClr val="bg1"/>
          </a:solidFill>
          <a:latin typeface="+mn-lt"/>
          <a:ea typeface="Arial" charset="0"/>
          <a:cs typeface="+mn-cs"/>
        </a:defRPr>
      </a:lvl4pPr>
      <a:lvl5pPr marL="2057400" indent="-228600" algn="l" rtl="0" eaLnBrk="0" fontAlgn="base" hangingPunct="0">
        <a:lnSpc>
          <a:spcPct val="90000"/>
        </a:lnSpc>
        <a:spcBef>
          <a:spcPct val="25000"/>
        </a:spcBef>
        <a:spcAft>
          <a:spcPct val="25000"/>
        </a:spcAft>
        <a:buChar char="•"/>
        <a:defRPr sz="1600">
          <a:solidFill>
            <a:schemeClr val="bg1"/>
          </a:solidFill>
          <a:latin typeface="+mn-lt"/>
          <a:ea typeface="Arial" charset="0"/>
          <a:cs typeface="+mn-cs"/>
        </a:defRPr>
      </a:lvl5pPr>
      <a:lvl6pPr marL="2514600" indent="-228600" algn="l" rtl="0" fontAlgn="base">
        <a:lnSpc>
          <a:spcPct val="90000"/>
        </a:lnSpc>
        <a:spcBef>
          <a:spcPct val="25000"/>
        </a:spcBef>
        <a:spcAft>
          <a:spcPct val="25000"/>
        </a:spcAft>
        <a:buChar char="»"/>
        <a:defRPr sz="2400">
          <a:solidFill>
            <a:schemeClr val="bg1"/>
          </a:solidFill>
          <a:latin typeface="+mn-lt"/>
          <a:cs typeface="+mn-cs"/>
        </a:defRPr>
      </a:lvl6pPr>
      <a:lvl7pPr marL="2971800" indent="-228600" algn="l" rtl="0" fontAlgn="base">
        <a:lnSpc>
          <a:spcPct val="90000"/>
        </a:lnSpc>
        <a:spcBef>
          <a:spcPct val="25000"/>
        </a:spcBef>
        <a:spcAft>
          <a:spcPct val="25000"/>
        </a:spcAft>
        <a:buChar char="»"/>
        <a:defRPr sz="2400">
          <a:solidFill>
            <a:schemeClr val="bg1"/>
          </a:solidFill>
          <a:latin typeface="+mn-lt"/>
          <a:cs typeface="+mn-cs"/>
        </a:defRPr>
      </a:lvl7pPr>
      <a:lvl8pPr marL="3429000" indent="-228600" algn="l" rtl="0" fontAlgn="base">
        <a:lnSpc>
          <a:spcPct val="90000"/>
        </a:lnSpc>
        <a:spcBef>
          <a:spcPct val="25000"/>
        </a:spcBef>
        <a:spcAft>
          <a:spcPct val="25000"/>
        </a:spcAft>
        <a:buChar char="»"/>
        <a:defRPr sz="2400">
          <a:solidFill>
            <a:schemeClr val="bg1"/>
          </a:solidFill>
          <a:latin typeface="+mn-lt"/>
          <a:cs typeface="+mn-cs"/>
        </a:defRPr>
      </a:lvl8pPr>
      <a:lvl9pPr marL="3886200" indent="-228600" algn="l" rtl="0" fontAlgn="base">
        <a:lnSpc>
          <a:spcPct val="90000"/>
        </a:lnSpc>
        <a:spcBef>
          <a:spcPct val="25000"/>
        </a:spcBef>
        <a:spcAft>
          <a:spcPct val="2500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blue_only"/>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457200" y="1524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40" name="Rectangle 4"/>
          <p:cNvSpPr>
            <a:spLocks noGrp="1" noChangeArrowheads="1"/>
          </p:cNvSpPr>
          <p:nvPr>
            <p:ph type="body" idx="1"/>
          </p:nvPr>
        </p:nvSpPr>
        <p:spPr bwMode="auto">
          <a:xfrm>
            <a:off x="457200" y="1447800"/>
            <a:ext cx="8458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ftr" sz="quarter" idx="3"/>
          </p:nvPr>
        </p:nvSpPr>
        <p:spPr bwMode="auto">
          <a:xfrm>
            <a:off x="457200" y="6229350"/>
            <a:ext cx="7772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5000"/>
              </a:lnSpc>
              <a:spcAft>
                <a:spcPct val="20000"/>
              </a:spcAft>
              <a:defRPr sz="1000">
                <a:solidFill>
                  <a:srgbClr val="FFFFFF"/>
                </a:solidFill>
                <a:latin typeface="Arial" charset="0"/>
                <a:ea typeface="+mn-ea"/>
                <a:cs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8382000" y="62293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cs typeface="Arial" pitchFamily="34" charset="0"/>
              </a:defRPr>
            </a:lvl1pPr>
          </a:lstStyle>
          <a:p>
            <a:pPr>
              <a:defRPr/>
            </a:pPr>
            <a:fld id="{293A46FE-57FC-46D8-AB24-825CE689E857}" type="slidenum">
              <a:rPr lang="en-US"/>
              <a:pPr>
                <a:defRPr/>
              </a:pPr>
              <a:t>‹#›</a:t>
            </a:fld>
            <a:endParaRPr lang="en-US"/>
          </a:p>
        </p:txBody>
      </p:sp>
      <p:sp>
        <p:nvSpPr>
          <p:cNvPr id="10250" name="Rectangle 10"/>
          <p:cNvSpPr>
            <a:spLocks noChangeArrowheads="1"/>
          </p:cNvSpPr>
          <p:nvPr userDrawn="1"/>
        </p:nvSpPr>
        <p:spPr bwMode="auto">
          <a:xfrm>
            <a:off x="0" y="120015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5657"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0" r:id="rId12"/>
    <p:sldLayoutId id="2147485611" r:id="rId13"/>
    <p:sldLayoutId id="2147485676" r:id="rId14"/>
  </p:sldLayoutIdLst>
  <p:txStyles>
    <p:titleStyle>
      <a:lvl1pPr algn="l" rtl="0" eaLnBrk="0" fontAlgn="base" hangingPunct="0">
        <a:lnSpc>
          <a:spcPct val="85000"/>
        </a:lnSpc>
        <a:spcBef>
          <a:spcPct val="0"/>
        </a:spcBef>
        <a:spcAft>
          <a:spcPct val="0"/>
        </a:spcAft>
        <a:defRPr sz="3200" b="1">
          <a:solidFill>
            <a:srgbClr val="FFCC00"/>
          </a:solidFill>
          <a:latin typeface="+mj-lt"/>
          <a:ea typeface="Arial" charset="0"/>
          <a:cs typeface="+mj-cs"/>
        </a:defRPr>
      </a:lvl1pPr>
      <a:lvl2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2pPr>
      <a:lvl3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3pPr>
      <a:lvl4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4pPr>
      <a:lvl5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5pPr>
      <a:lvl6pPr marL="457200" algn="l" rtl="0" fontAlgn="base">
        <a:lnSpc>
          <a:spcPct val="85000"/>
        </a:lnSpc>
        <a:spcBef>
          <a:spcPct val="0"/>
        </a:spcBef>
        <a:spcAft>
          <a:spcPct val="0"/>
        </a:spcAft>
        <a:defRPr sz="3200" b="1">
          <a:solidFill>
            <a:srgbClr val="FFCC00"/>
          </a:solidFill>
          <a:latin typeface="Arial" charset="0"/>
          <a:cs typeface="Arial" charset="0"/>
        </a:defRPr>
      </a:lvl6pPr>
      <a:lvl7pPr marL="914400" algn="l" rtl="0" fontAlgn="base">
        <a:lnSpc>
          <a:spcPct val="85000"/>
        </a:lnSpc>
        <a:spcBef>
          <a:spcPct val="0"/>
        </a:spcBef>
        <a:spcAft>
          <a:spcPct val="0"/>
        </a:spcAft>
        <a:defRPr sz="3200" b="1">
          <a:solidFill>
            <a:srgbClr val="FFCC00"/>
          </a:solidFill>
          <a:latin typeface="Arial" charset="0"/>
          <a:cs typeface="Arial" charset="0"/>
        </a:defRPr>
      </a:lvl7pPr>
      <a:lvl8pPr marL="1371600" algn="l" rtl="0" fontAlgn="base">
        <a:lnSpc>
          <a:spcPct val="85000"/>
        </a:lnSpc>
        <a:spcBef>
          <a:spcPct val="0"/>
        </a:spcBef>
        <a:spcAft>
          <a:spcPct val="0"/>
        </a:spcAft>
        <a:defRPr sz="3200" b="1">
          <a:solidFill>
            <a:srgbClr val="FFCC00"/>
          </a:solidFill>
          <a:latin typeface="Arial" charset="0"/>
          <a:cs typeface="Arial" charset="0"/>
        </a:defRPr>
      </a:lvl8pPr>
      <a:lvl9pPr marL="1828800" algn="l" rtl="0" fontAlgn="base">
        <a:lnSpc>
          <a:spcPct val="85000"/>
        </a:lnSpc>
        <a:spcBef>
          <a:spcPct val="0"/>
        </a:spcBef>
        <a:spcAft>
          <a:spcPct val="0"/>
        </a:spcAft>
        <a:defRPr sz="3200" b="1">
          <a:solidFill>
            <a:srgbClr val="FFCC00"/>
          </a:solidFill>
          <a:latin typeface="Arial" charset="0"/>
          <a:cs typeface="Arial" charset="0"/>
        </a:defRPr>
      </a:lvl9pPr>
    </p:titleStyle>
    <p:bodyStyle>
      <a:lvl1pPr marL="227013" indent="-227013" algn="l" rtl="0" eaLnBrk="0" fontAlgn="base" hangingPunct="0">
        <a:lnSpc>
          <a:spcPct val="90000"/>
        </a:lnSpc>
        <a:spcBef>
          <a:spcPct val="25000"/>
        </a:spcBef>
        <a:spcAft>
          <a:spcPct val="25000"/>
        </a:spcAft>
        <a:buClr>
          <a:srgbClr val="FFCC00"/>
        </a:buClr>
        <a:buSzPct val="125000"/>
        <a:buChar char="•"/>
        <a:defRPr sz="2400">
          <a:solidFill>
            <a:schemeClr val="bg1"/>
          </a:solidFill>
          <a:latin typeface="+mn-lt"/>
          <a:ea typeface="Arial" charset="0"/>
          <a:cs typeface="+mn-cs"/>
        </a:defRPr>
      </a:lvl1pPr>
      <a:lvl2pPr marL="742950" indent="-285750" algn="l" rtl="0" eaLnBrk="0" fontAlgn="base" hangingPunct="0">
        <a:lnSpc>
          <a:spcPct val="90000"/>
        </a:lnSpc>
        <a:spcBef>
          <a:spcPct val="25000"/>
        </a:spcBef>
        <a:spcAft>
          <a:spcPct val="25000"/>
        </a:spcAft>
        <a:buClr>
          <a:schemeClr val="bg1"/>
        </a:buClr>
        <a:buSzPct val="125000"/>
        <a:buFont typeface="Arial" pitchFamily="34" charset="0"/>
        <a:buChar char="–"/>
        <a:defRPr sz="2000">
          <a:solidFill>
            <a:schemeClr val="bg1"/>
          </a:solidFill>
          <a:latin typeface="+mn-lt"/>
          <a:ea typeface="Arial" charset="0"/>
          <a:cs typeface="+mn-cs"/>
        </a:defRPr>
      </a:lvl2pPr>
      <a:lvl3pPr marL="1143000" indent="-228600" algn="l" rtl="0" eaLnBrk="0" fontAlgn="base" hangingPunct="0">
        <a:lnSpc>
          <a:spcPct val="90000"/>
        </a:lnSpc>
        <a:spcBef>
          <a:spcPct val="25000"/>
        </a:spcBef>
        <a:spcAft>
          <a:spcPct val="25000"/>
        </a:spcAft>
        <a:buChar char="•"/>
        <a:defRPr>
          <a:solidFill>
            <a:schemeClr val="bg1"/>
          </a:solidFill>
          <a:latin typeface="+mn-lt"/>
          <a:ea typeface="Arial" charset="0"/>
          <a:cs typeface="+mn-cs"/>
        </a:defRPr>
      </a:lvl3pPr>
      <a:lvl4pPr marL="1600200" indent="-228600" algn="l" rtl="0" eaLnBrk="0" fontAlgn="base" hangingPunct="0">
        <a:lnSpc>
          <a:spcPct val="90000"/>
        </a:lnSpc>
        <a:spcBef>
          <a:spcPct val="25000"/>
        </a:spcBef>
        <a:spcAft>
          <a:spcPct val="25000"/>
        </a:spcAft>
        <a:buFont typeface="Arial" pitchFamily="34" charset="0"/>
        <a:buChar char="–"/>
        <a:defRPr sz="1600">
          <a:solidFill>
            <a:schemeClr val="bg1"/>
          </a:solidFill>
          <a:latin typeface="+mn-lt"/>
          <a:ea typeface="Arial" charset="0"/>
          <a:cs typeface="+mn-cs"/>
        </a:defRPr>
      </a:lvl4pPr>
      <a:lvl5pPr marL="2057400" indent="-228600" algn="l" rtl="0" eaLnBrk="0" fontAlgn="base" hangingPunct="0">
        <a:lnSpc>
          <a:spcPct val="90000"/>
        </a:lnSpc>
        <a:spcBef>
          <a:spcPct val="25000"/>
        </a:spcBef>
        <a:spcAft>
          <a:spcPct val="25000"/>
        </a:spcAft>
        <a:buChar char="•"/>
        <a:defRPr sz="1600">
          <a:solidFill>
            <a:schemeClr val="bg1"/>
          </a:solidFill>
          <a:latin typeface="+mn-lt"/>
          <a:ea typeface="Arial" charset="0"/>
          <a:cs typeface="+mn-cs"/>
        </a:defRPr>
      </a:lvl5pPr>
      <a:lvl6pPr marL="2514600" indent="-228600" algn="l" rtl="0" fontAlgn="base">
        <a:lnSpc>
          <a:spcPct val="90000"/>
        </a:lnSpc>
        <a:spcBef>
          <a:spcPct val="25000"/>
        </a:spcBef>
        <a:spcAft>
          <a:spcPct val="25000"/>
        </a:spcAft>
        <a:buChar char="»"/>
        <a:defRPr sz="2400">
          <a:solidFill>
            <a:schemeClr val="bg1"/>
          </a:solidFill>
          <a:latin typeface="+mn-lt"/>
          <a:cs typeface="+mn-cs"/>
        </a:defRPr>
      </a:lvl6pPr>
      <a:lvl7pPr marL="2971800" indent="-228600" algn="l" rtl="0" fontAlgn="base">
        <a:lnSpc>
          <a:spcPct val="90000"/>
        </a:lnSpc>
        <a:spcBef>
          <a:spcPct val="25000"/>
        </a:spcBef>
        <a:spcAft>
          <a:spcPct val="25000"/>
        </a:spcAft>
        <a:buChar char="»"/>
        <a:defRPr sz="2400">
          <a:solidFill>
            <a:schemeClr val="bg1"/>
          </a:solidFill>
          <a:latin typeface="+mn-lt"/>
          <a:cs typeface="+mn-cs"/>
        </a:defRPr>
      </a:lvl7pPr>
      <a:lvl8pPr marL="3429000" indent="-228600" algn="l" rtl="0" fontAlgn="base">
        <a:lnSpc>
          <a:spcPct val="90000"/>
        </a:lnSpc>
        <a:spcBef>
          <a:spcPct val="25000"/>
        </a:spcBef>
        <a:spcAft>
          <a:spcPct val="25000"/>
        </a:spcAft>
        <a:buChar char="»"/>
        <a:defRPr sz="2400">
          <a:solidFill>
            <a:schemeClr val="bg1"/>
          </a:solidFill>
          <a:latin typeface="+mn-lt"/>
          <a:cs typeface="+mn-cs"/>
        </a:defRPr>
      </a:lvl8pPr>
      <a:lvl9pPr marL="3886200" indent="-228600" algn="l" rtl="0" fontAlgn="base">
        <a:lnSpc>
          <a:spcPct val="90000"/>
        </a:lnSpc>
        <a:spcBef>
          <a:spcPct val="25000"/>
        </a:spcBef>
        <a:spcAft>
          <a:spcPct val="2500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blue_only"/>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457200" y="1524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64" name="Rectangle 4"/>
          <p:cNvSpPr>
            <a:spLocks noGrp="1" noChangeArrowheads="1"/>
          </p:cNvSpPr>
          <p:nvPr>
            <p:ph type="body" idx="1"/>
          </p:nvPr>
        </p:nvSpPr>
        <p:spPr bwMode="auto">
          <a:xfrm>
            <a:off x="457200" y="1447800"/>
            <a:ext cx="8458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ftr" sz="quarter" idx="3"/>
          </p:nvPr>
        </p:nvSpPr>
        <p:spPr bwMode="auto">
          <a:xfrm>
            <a:off x="457200" y="6229350"/>
            <a:ext cx="7772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5000"/>
              </a:lnSpc>
              <a:spcAft>
                <a:spcPct val="20000"/>
              </a:spcAft>
              <a:defRPr sz="1000">
                <a:solidFill>
                  <a:srgbClr val="FFFFFF"/>
                </a:solidFill>
                <a:latin typeface="Arial" charset="0"/>
                <a:ea typeface="+mn-ea"/>
                <a:cs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8382000" y="62293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Arial" charset="0"/>
              </a:defRPr>
            </a:lvl1pPr>
          </a:lstStyle>
          <a:p>
            <a:pPr>
              <a:defRPr/>
            </a:pPr>
            <a:fld id="{5A073445-76D2-42C7-B2A3-3475F854E84F}" type="slidenum">
              <a:rPr lang="en-US"/>
              <a:pPr>
                <a:defRPr/>
              </a:pPr>
              <a:t>‹#›</a:t>
            </a:fld>
            <a:endParaRPr lang="en-US"/>
          </a:p>
        </p:txBody>
      </p:sp>
      <p:sp>
        <p:nvSpPr>
          <p:cNvPr id="10250" name="Rectangle 10"/>
          <p:cNvSpPr>
            <a:spLocks noChangeArrowheads="1"/>
          </p:cNvSpPr>
          <p:nvPr userDrawn="1"/>
        </p:nvSpPr>
        <p:spPr bwMode="auto">
          <a:xfrm>
            <a:off x="0" y="120015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658"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 id="2147485622" r:id="rId12"/>
    <p:sldLayoutId id="2147485623" r:id="rId13"/>
  </p:sldLayoutIdLst>
  <p:txStyles>
    <p:titleStyle>
      <a:lvl1pPr algn="l" rtl="0" eaLnBrk="0" fontAlgn="base" hangingPunct="0">
        <a:lnSpc>
          <a:spcPct val="85000"/>
        </a:lnSpc>
        <a:spcBef>
          <a:spcPct val="0"/>
        </a:spcBef>
        <a:spcAft>
          <a:spcPct val="0"/>
        </a:spcAft>
        <a:defRPr sz="3200" b="1">
          <a:solidFill>
            <a:srgbClr val="FFCC00"/>
          </a:solidFill>
          <a:latin typeface="+mj-lt"/>
          <a:ea typeface="Arial" charset="0"/>
          <a:cs typeface="+mj-cs"/>
        </a:defRPr>
      </a:lvl1pPr>
      <a:lvl2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2pPr>
      <a:lvl3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3pPr>
      <a:lvl4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4pPr>
      <a:lvl5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5pPr>
      <a:lvl6pPr marL="457200" algn="l" rtl="0" fontAlgn="base">
        <a:lnSpc>
          <a:spcPct val="85000"/>
        </a:lnSpc>
        <a:spcBef>
          <a:spcPct val="0"/>
        </a:spcBef>
        <a:spcAft>
          <a:spcPct val="0"/>
        </a:spcAft>
        <a:defRPr sz="3200" b="1">
          <a:solidFill>
            <a:srgbClr val="FFCC00"/>
          </a:solidFill>
          <a:latin typeface="Arial" charset="0"/>
          <a:cs typeface="Arial" charset="0"/>
        </a:defRPr>
      </a:lvl6pPr>
      <a:lvl7pPr marL="914400" algn="l" rtl="0" fontAlgn="base">
        <a:lnSpc>
          <a:spcPct val="85000"/>
        </a:lnSpc>
        <a:spcBef>
          <a:spcPct val="0"/>
        </a:spcBef>
        <a:spcAft>
          <a:spcPct val="0"/>
        </a:spcAft>
        <a:defRPr sz="3200" b="1">
          <a:solidFill>
            <a:srgbClr val="FFCC00"/>
          </a:solidFill>
          <a:latin typeface="Arial" charset="0"/>
          <a:cs typeface="Arial" charset="0"/>
        </a:defRPr>
      </a:lvl7pPr>
      <a:lvl8pPr marL="1371600" algn="l" rtl="0" fontAlgn="base">
        <a:lnSpc>
          <a:spcPct val="85000"/>
        </a:lnSpc>
        <a:spcBef>
          <a:spcPct val="0"/>
        </a:spcBef>
        <a:spcAft>
          <a:spcPct val="0"/>
        </a:spcAft>
        <a:defRPr sz="3200" b="1">
          <a:solidFill>
            <a:srgbClr val="FFCC00"/>
          </a:solidFill>
          <a:latin typeface="Arial" charset="0"/>
          <a:cs typeface="Arial" charset="0"/>
        </a:defRPr>
      </a:lvl8pPr>
      <a:lvl9pPr marL="1828800" algn="l" rtl="0" fontAlgn="base">
        <a:lnSpc>
          <a:spcPct val="85000"/>
        </a:lnSpc>
        <a:spcBef>
          <a:spcPct val="0"/>
        </a:spcBef>
        <a:spcAft>
          <a:spcPct val="0"/>
        </a:spcAft>
        <a:defRPr sz="3200" b="1">
          <a:solidFill>
            <a:srgbClr val="FFCC00"/>
          </a:solidFill>
          <a:latin typeface="Arial" charset="0"/>
          <a:cs typeface="Arial" charset="0"/>
        </a:defRPr>
      </a:lvl9pPr>
    </p:titleStyle>
    <p:bodyStyle>
      <a:lvl1pPr marL="227013" indent="-227013" algn="l" rtl="0" eaLnBrk="0" fontAlgn="base" hangingPunct="0">
        <a:lnSpc>
          <a:spcPct val="90000"/>
        </a:lnSpc>
        <a:spcBef>
          <a:spcPct val="25000"/>
        </a:spcBef>
        <a:spcAft>
          <a:spcPct val="25000"/>
        </a:spcAft>
        <a:buClr>
          <a:srgbClr val="FFCC00"/>
        </a:buClr>
        <a:buSzPct val="125000"/>
        <a:buChar char="•"/>
        <a:defRPr sz="2400">
          <a:solidFill>
            <a:schemeClr val="bg1"/>
          </a:solidFill>
          <a:latin typeface="+mn-lt"/>
          <a:ea typeface="Arial" charset="0"/>
          <a:cs typeface="+mn-cs"/>
        </a:defRPr>
      </a:lvl1pPr>
      <a:lvl2pPr marL="742950" indent="-285750" algn="l" rtl="0" eaLnBrk="0" fontAlgn="base" hangingPunct="0">
        <a:lnSpc>
          <a:spcPct val="90000"/>
        </a:lnSpc>
        <a:spcBef>
          <a:spcPct val="25000"/>
        </a:spcBef>
        <a:spcAft>
          <a:spcPct val="25000"/>
        </a:spcAft>
        <a:buClr>
          <a:schemeClr val="bg1"/>
        </a:buClr>
        <a:buSzPct val="125000"/>
        <a:buFont typeface="Arial" pitchFamily="34" charset="0"/>
        <a:buChar char="–"/>
        <a:defRPr sz="2000">
          <a:solidFill>
            <a:schemeClr val="bg1"/>
          </a:solidFill>
          <a:latin typeface="+mn-lt"/>
          <a:ea typeface="Arial" charset="0"/>
          <a:cs typeface="+mn-cs"/>
        </a:defRPr>
      </a:lvl2pPr>
      <a:lvl3pPr marL="1143000" indent="-228600" algn="l" rtl="0" eaLnBrk="0" fontAlgn="base" hangingPunct="0">
        <a:lnSpc>
          <a:spcPct val="90000"/>
        </a:lnSpc>
        <a:spcBef>
          <a:spcPct val="25000"/>
        </a:spcBef>
        <a:spcAft>
          <a:spcPct val="25000"/>
        </a:spcAft>
        <a:buChar char="•"/>
        <a:defRPr>
          <a:solidFill>
            <a:schemeClr val="bg1"/>
          </a:solidFill>
          <a:latin typeface="+mn-lt"/>
          <a:ea typeface="Arial" charset="0"/>
          <a:cs typeface="+mn-cs"/>
        </a:defRPr>
      </a:lvl3pPr>
      <a:lvl4pPr marL="1600200" indent="-228600" algn="l" rtl="0" eaLnBrk="0" fontAlgn="base" hangingPunct="0">
        <a:lnSpc>
          <a:spcPct val="90000"/>
        </a:lnSpc>
        <a:spcBef>
          <a:spcPct val="25000"/>
        </a:spcBef>
        <a:spcAft>
          <a:spcPct val="25000"/>
        </a:spcAft>
        <a:buFont typeface="Arial" pitchFamily="34" charset="0"/>
        <a:buChar char="–"/>
        <a:defRPr sz="1600">
          <a:solidFill>
            <a:schemeClr val="bg1"/>
          </a:solidFill>
          <a:latin typeface="+mn-lt"/>
          <a:ea typeface="Arial" charset="0"/>
          <a:cs typeface="+mn-cs"/>
        </a:defRPr>
      </a:lvl4pPr>
      <a:lvl5pPr marL="2057400" indent="-228600" algn="l" rtl="0" eaLnBrk="0" fontAlgn="base" hangingPunct="0">
        <a:lnSpc>
          <a:spcPct val="90000"/>
        </a:lnSpc>
        <a:spcBef>
          <a:spcPct val="25000"/>
        </a:spcBef>
        <a:spcAft>
          <a:spcPct val="25000"/>
        </a:spcAft>
        <a:buChar char="•"/>
        <a:defRPr sz="1600">
          <a:solidFill>
            <a:schemeClr val="bg1"/>
          </a:solidFill>
          <a:latin typeface="+mn-lt"/>
          <a:ea typeface="Arial" charset="0"/>
          <a:cs typeface="+mn-cs"/>
        </a:defRPr>
      </a:lvl5pPr>
      <a:lvl6pPr marL="2514600" indent="-228600" algn="l" rtl="0" fontAlgn="base">
        <a:lnSpc>
          <a:spcPct val="90000"/>
        </a:lnSpc>
        <a:spcBef>
          <a:spcPct val="25000"/>
        </a:spcBef>
        <a:spcAft>
          <a:spcPct val="25000"/>
        </a:spcAft>
        <a:buChar char="»"/>
        <a:defRPr sz="2400">
          <a:solidFill>
            <a:schemeClr val="bg1"/>
          </a:solidFill>
          <a:latin typeface="+mn-lt"/>
          <a:cs typeface="+mn-cs"/>
        </a:defRPr>
      </a:lvl6pPr>
      <a:lvl7pPr marL="2971800" indent="-228600" algn="l" rtl="0" fontAlgn="base">
        <a:lnSpc>
          <a:spcPct val="90000"/>
        </a:lnSpc>
        <a:spcBef>
          <a:spcPct val="25000"/>
        </a:spcBef>
        <a:spcAft>
          <a:spcPct val="25000"/>
        </a:spcAft>
        <a:buChar char="»"/>
        <a:defRPr sz="2400">
          <a:solidFill>
            <a:schemeClr val="bg1"/>
          </a:solidFill>
          <a:latin typeface="+mn-lt"/>
          <a:cs typeface="+mn-cs"/>
        </a:defRPr>
      </a:lvl7pPr>
      <a:lvl8pPr marL="3429000" indent="-228600" algn="l" rtl="0" fontAlgn="base">
        <a:lnSpc>
          <a:spcPct val="90000"/>
        </a:lnSpc>
        <a:spcBef>
          <a:spcPct val="25000"/>
        </a:spcBef>
        <a:spcAft>
          <a:spcPct val="25000"/>
        </a:spcAft>
        <a:buChar char="»"/>
        <a:defRPr sz="2400">
          <a:solidFill>
            <a:schemeClr val="bg1"/>
          </a:solidFill>
          <a:latin typeface="+mn-lt"/>
          <a:cs typeface="+mn-cs"/>
        </a:defRPr>
      </a:lvl8pPr>
      <a:lvl9pPr marL="3886200" indent="-228600" algn="l" rtl="0" fontAlgn="base">
        <a:lnSpc>
          <a:spcPct val="90000"/>
        </a:lnSpc>
        <a:spcBef>
          <a:spcPct val="25000"/>
        </a:spcBef>
        <a:spcAft>
          <a:spcPct val="2500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 descr="blue_only"/>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bwMode="auto">
          <a:xfrm>
            <a:off x="457200" y="1524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6388" name="Rectangle 4"/>
          <p:cNvSpPr>
            <a:spLocks noGrp="1" noChangeArrowheads="1"/>
          </p:cNvSpPr>
          <p:nvPr>
            <p:ph type="body" idx="1"/>
          </p:nvPr>
        </p:nvSpPr>
        <p:spPr bwMode="auto">
          <a:xfrm>
            <a:off x="457200" y="1447800"/>
            <a:ext cx="8458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ftr" sz="quarter" idx="3"/>
          </p:nvPr>
        </p:nvSpPr>
        <p:spPr bwMode="auto">
          <a:xfrm>
            <a:off x="457200" y="6229350"/>
            <a:ext cx="7772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5000"/>
              </a:lnSpc>
              <a:spcAft>
                <a:spcPct val="20000"/>
              </a:spcAft>
              <a:defRPr sz="1000">
                <a:solidFill>
                  <a:srgbClr val="FFFFFF"/>
                </a:solidFill>
                <a:latin typeface="Arial" charset="0"/>
                <a:ea typeface="+mn-ea"/>
                <a:cs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8382000" y="622935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cs typeface="Arial" pitchFamily="34" charset="0"/>
              </a:defRPr>
            </a:lvl1pPr>
          </a:lstStyle>
          <a:p>
            <a:pPr>
              <a:defRPr/>
            </a:pPr>
            <a:fld id="{EF117798-34D9-47D9-A102-CC48FFD2DE98}" type="slidenum">
              <a:rPr lang="en-US"/>
              <a:pPr>
                <a:defRPr/>
              </a:pPr>
              <a:t>‹#›</a:t>
            </a:fld>
            <a:endParaRPr lang="en-US"/>
          </a:p>
        </p:txBody>
      </p:sp>
      <p:sp>
        <p:nvSpPr>
          <p:cNvPr id="10250" name="Rectangle 10"/>
          <p:cNvSpPr>
            <a:spLocks noChangeArrowheads="1"/>
          </p:cNvSpPr>
          <p:nvPr userDrawn="1"/>
        </p:nvSpPr>
        <p:spPr bwMode="auto">
          <a:xfrm>
            <a:off x="0" y="1200150"/>
            <a:ext cx="9144000" cy="95250"/>
          </a:xfrm>
          <a:prstGeom prst="rect">
            <a:avLst/>
          </a:prstGeom>
          <a:gradFill rotWithShape="1">
            <a:gsLst>
              <a:gs pos="0">
                <a:srgbClr val="FFCC00"/>
              </a:gs>
              <a:gs pos="100000">
                <a:srgbClr val="32628E"/>
              </a:gs>
            </a:gsLst>
            <a:lin ang="0" scaled="1"/>
          </a:gradFill>
          <a:ln w="9525">
            <a:noFill/>
            <a:miter lim="800000"/>
            <a:headEnd/>
            <a:tailEnd/>
          </a:ln>
          <a:effectLst/>
        </p:spPr>
        <p:txBody>
          <a:bodyPr wrap="none" anchor="ctr"/>
          <a:lstStyle/>
          <a:p>
            <a:pPr>
              <a:defRPr/>
            </a:pPr>
            <a:endParaRPr lang="en-US" sz="1800">
              <a:solidFill>
                <a:srgbClr val="000000"/>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659" r:id="rId1"/>
    <p:sldLayoutId id="2147485624" r:id="rId2"/>
    <p:sldLayoutId id="2147485625" r:id="rId3"/>
    <p:sldLayoutId id="2147485626" r:id="rId4"/>
    <p:sldLayoutId id="2147485627" r:id="rId5"/>
    <p:sldLayoutId id="2147485628" r:id="rId6"/>
    <p:sldLayoutId id="2147485629" r:id="rId7"/>
    <p:sldLayoutId id="2147485630" r:id="rId8"/>
    <p:sldLayoutId id="2147485631" r:id="rId9"/>
    <p:sldLayoutId id="2147485632" r:id="rId10"/>
    <p:sldLayoutId id="2147485633" r:id="rId11"/>
    <p:sldLayoutId id="2147485634" r:id="rId12"/>
    <p:sldLayoutId id="2147485635" r:id="rId13"/>
  </p:sldLayoutIdLst>
  <p:txStyles>
    <p:titleStyle>
      <a:lvl1pPr algn="l" rtl="0" eaLnBrk="0" fontAlgn="base" hangingPunct="0">
        <a:lnSpc>
          <a:spcPct val="85000"/>
        </a:lnSpc>
        <a:spcBef>
          <a:spcPct val="0"/>
        </a:spcBef>
        <a:spcAft>
          <a:spcPct val="0"/>
        </a:spcAft>
        <a:defRPr sz="3200" b="1">
          <a:solidFill>
            <a:srgbClr val="FFCC00"/>
          </a:solidFill>
          <a:latin typeface="+mj-lt"/>
          <a:ea typeface="Arial" charset="0"/>
          <a:cs typeface="+mj-cs"/>
        </a:defRPr>
      </a:lvl1pPr>
      <a:lvl2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2pPr>
      <a:lvl3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3pPr>
      <a:lvl4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4pPr>
      <a:lvl5pPr algn="l" rtl="0" eaLnBrk="0" fontAlgn="base" hangingPunct="0">
        <a:lnSpc>
          <a:spcPct val="85000"/>
        </a:lnSpc>
        <a:spcBef>
          <a:spcPct val="0"/>
        </a:spcBef>
        <a:spcAft>
          <a:spcPct val="0"/>
        </a:spcAft>
        <a:defRPr sz="3200" b="1">
          <a:solidFill>
            <a:srgbClr val="FFCC00"/>
          </a:solidFill>
          <a:latin typeface="Arial" charset="0"/>
          <a:ea typeface="Arial" charset="0"/>
          <a:cs typeface="Arial" charset="0"/>
        </a:defRPr>
      </a:lvl5pPr>
      <a:lvl6pPr marL="457200" algn="l" rtl="0" fontAlgn="base">
        <a:lnSpc>
          <a:spcPct val="85000"/>
        </a:lnSpc>
        <a:spcBef>
          <a:spcPct val="0"/>
        </a:spcBef>
        <a:spcAft>
          <a:spcPct val="0"/>
        </a:spcAft>
        <a:defRPr sz="3200" b="1">
          <a:solidFill>
            <a:srgbClr val="FFCC00"/>
          </a:solidFill>
          <a:latin typeface="Arial" charset="0"/>
          <a:cs typeface="Arial" charset="0"/>
        </a:defRPr>
      </a:lvl6pPr>
      <a:lvl7pPr marL="914400" algn="l" rtl="0" fontAlgn="base">
        <a:lnSpc>
          <a:spcPct val="85000"/>
        </a:lnSpc>
        <a:spcBef>
          <a:spcPct val="0"/>
        </a:spcBef>
        <a:spcAft>
          <a:spcPct val="0"/>
        </a:spcAft>
        <a:defRPr sz="3200" b="1">
          <a:solidFill>
            <a:srgbClr val="FFCC00"/>
          </a:solidFill>
          <a:latin typeface="Arial" charset="0"/>
          <a:cs typeface="Arial" charset="0"/>
        </a:defRPr>
      </a:lvl7pPr>
      <a:lvl8pPr marL="1371600" algn="l" rtl="0" fontAlgn="base">
        <a:lnSpc>
          <a:spcPct val="85000"/>
        </a:lnSpc>
        <a:spcBef>
          <a:spcPct val="0"/>
        </a:spcBef>
        <a:spcAft>
          <a:spcPct val="0"/>
        </a:spcAft>
        <a:defRPr sz="3200" b="1">
          <a:solidFill>
            <a:srgbClr val="FFCC00"/>
          </a:solidFill>
          <a:latin typeface="Arial" charset="0"/>
          <a:cs typeface="Arial" charset="0"/>
        </a:defRPr>
      </a:lvl8pPr>
      <a:lvl9pPr marL="1828800" algn="l" rtl="0" fontAlgn="base">
        <a:lnSpc>
          <a:spcPct val="85000"/>
        </a:lnSpc>
        <a:spcBef>
          <a:spcPct val="0"/>
        </a:spcBef>
        <a:spcAft>
          <a:spcPct val="0"/>
        </a:spcAft>
        <a:defRPr sz="3200" b="1">
          <a:solidFill>
            <a:srgbClr val="FFCC00"/>
          </a:solidFill>
          <a:latin typeface="Arial" charset="0"/>
          <a:cs typeface="Arial" charset="0"/>
        </a:defRPr>
      </a:lvl9pPr>
    </p:titleStyle>
    <p:bodyStyle>
      <a:lvl1pPr marL="227013" indent="-227013" algn="l" rtl="0" eaLnBrk="0" fontAlgn="base" hangingPunct="0">
        <a:lnSpc>
          <a:spcPct val="90000"/>
        </a:lnSpc>
        <a:spcBef>
          <a:spcPct val="25000"/>
        </a:spcBef>
        <a:spcAft>
          <a:spcPct val="25000"/>
        </a:spcAft>
        <a:buClr>
          <a:srgbClr val="FFCC00"/>
        </a:buClr>
        <a:buSzPct val="125000"/>
        <a:buChar char="•"/>
        <a:defRPr sz="2400">
          <a:solidFill>
            <a:schemeClr val="bg1"/>
          </a:solidFill>
          <a:latin typeface="+mn-lt"/>
          <a:ea typeface="Arial" charset="0"/>
          <a:cs typeface="+mn-cs"/>
        </a:defRPr>
      </a:lvl1pPr>
      <a:lvl2pPr marL="742950" indent="-285750" algn="l" rtl="0" eaLnBrk="0" fontAlgn="base" hangingPunct="0">
        <a:lnSpc>
          <a:spcPct val="90000"/>
        </a:lnSpc>
        <a:spcBef>
          <a:spcPct val="25000"/>
        </a:spcBef>
        <a:spcAft>
          <a:spcPct val="25000"/>
        </a:spcAft>
        <a:buClr>
          <a:schemeClr val="bg1"/>
        </a:buClr>
        <a:buSzPct val="125000"/>
        <a:buFont typeface="Arial" pitchFamily="34" charset="0"/>
        <a:buChar char="–"/>
        <a:defRPr sz="2000">
          <a:solidFill>
            <a:schemeClr val="bg1"/>
          </a:solidFill>
          <a:latin typeface="+mn-lt"/>
          <a:ea typeface="Arial" charset="0"/>
          <a:cs typeface="+mn-cs"/>
        </a:defRPr>
      </a:lvl2pPr>
      <a:lvl3pPr marL="1143000" indent="-228600" algn="l" rtl="0" eaLnBrk="0" fontAlgn="base" hangingPunct="0">
        <a:lnSpc>
          <a:spcPct val="90000"/>
        </a:lnSpc>
        <a:spcBef>
          <a:spcPct val="25000"/>
        </a:spcBef>
        <a:spcAft>
          <a:spcPct val="25000"/>
        </a:spcAft>
        <a:buChar char="•"/>
        <a:defRPr>
          <a:solidFill>
            <a:schemeClr val="bg1"/>
          </a:solidFill>
          <a:latin typeface="+mn-lt"/>
          <a:ea typeface="Arial" charset="0"/>
          <a:cs typeface="+mn-cs"/>
        </a:defRPr>
      </a:lvl3pPr>
      <a:lvl4pPr marL="1600200" indent="-228600" algn="l" rtl="0" eaLnBrk="0" fontAlgn="base" hangingPunct="0">
        <a:lnSpc>
          <a:spcPct val="90000"/>
        </a:lnSpc>
        <a:spcBef>
          <a:spcPct val="25000"/>
        </a:spcBef>
        <a:spcAft>
          <a:spcPct val="25000"/>
        </a:spcAft>
        <a:buFont typeface="Arial" pitchFamily="34" charset="0"/>
        <a:buChar char="–"/>
        <a:defRPr sz="1600">
          <a:solidFill>
            <a:schemeClr val="bg1"/>
          </a:solidFill>
          <a:latin typeface="+mn-lt"/>
          <a:ea typeface="Arial" charset="0"/>
          <a:cs typeface="+mn-cs"/>
        </a:defRPr>
      </a:lvl4pPr>
      <a:lvl5pPr marL="2057400" indent="-228600" algn="l" rtl="0" eaLnBrk="0" fontAlgn="base" hangingPunct="0">
        <a:lnSpc>
          <a:spcPct val="90000"/>
        </a:lnSpc>
        <a:spcBef>
          <a:spcPct val="25000"/>
        </a:spcBef>
        <a:spcAft>
          <a:spcPct val="25000"/>
        </a:spcAft>
        <a:buChar char="•"/>
        <a:defRPr sz="1600">
          <a:solidFill>
            <a:schemeClr val="bg1"/>
          </a:solidFill>
          <a:latin typeface="+mn-lt"/>
          <a:ea typeface="Arial" charset="0"/>
          <a:cs typeface="+mn-cs"/>
        </a:defRPr>
      </a:lvl5pPr>
      <a:lvl6pPr marL="2514600" indent="-228600" algn="l" rtl="0" fontAlgn="base">
        <a:lnSpc>
          <a:spcPct val="90000"/>
        </a:lnSpc>
        <a:spcBef>
          <a:spcPct val="25000"/>
        </a:spcBef>
        <a:spcAft>
          <a:spcPct val="25000"/>
        </a:spcAft>
        <a:buChar char="»"/>
        <a:defRPr sz="2400">
          <a:solidFill>
            <a:schemeClr val="bg1"/>
          </a:solidFill>
          <a:latin typeface="+mn-lt"/>
          <a:cs typeface="+mn-cs"/>
        </a:defRPr>
      </a:lvl6pPr>
      <a:lvl7pPr marL="2971800" indent="-228600" algn="l" rtl="0" fontAlgn="base">
        <a:lnSpc>
          <a:spcPct val="90000"/>
        </a:lnSpc>
        <a:spcBef>
          <a:spcPct val="25000"/>
        </a:spcBef>
        <a:spcAft>
          <a:spcPct val="25000"/>
        </a:spcAft>
        <a:buChar char="»"/>
        <a:defRPr sz="2400">
          <a:solidFill>
            <a:schemeClr val="bg1"/>
          </a:solidFill>
          <a:latin typeface="+mn-lt"/>
          <a:cs typeface="+mn-cs"/>
        </a:defRPr>
      </a:lvl7pPr>
      <a:lvl8pPr marL="3429000" indent="-228600" algn="l" rtl="0" fontAlgn="base">
        <a:lnSpc>
          <a:spcPct val="90000"/>
        </a:lnSpc>
        <a:spcBef>
          <a:spcPct val="25000"/>
        </a:spcBef>
        <a:spcAft>
          <a:spcPct val="25000"/>
        </a:spcAft>
        <a:buChar char="»"/>
        <a:defRPr sz="2400">
          <a:solidFill>
            <a:schemeClr val="bg1"/>
          </a:solidFill>
          <a:latin typeface="+mn-lt"/>
          <a:cs typeface="+mn-cs"/>
        </a:defRPr>
      </a:lvl8pPr>
      <a:lvl9pPr marL="3886200" indent="-228600" algn="l" rtl="0" fontAlgn="base">
        <a:lnSpc>
          <a:spcPct val="90000"/>
        </a:lnSpc>
        <a:spcBef>
          <a:spcPct val="25000"/>
        </a:spcBef>
        <a:spcAft>
          <a:spcPct val="2500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304800" y="1524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da-DK" altLang="en-US" smtClean="0"/>
          </a:p>
        </p:txBody>
      </p:sp>
      <p:sp>
        <p:nvSpPr>
          <p:cNvPr id="1029" name="Rectangle 4"/>
          <p:cNvSpPr>
            <a:spLocks noGrp="1" noChangeArrowheads="1"/>
          </p:cNvSpPr>
          <p:nvPr>
            <p:ph type="body" idx="1"/>
          </p:nvPr>
        </p:nvSpPr>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a-DK" altLang="en-US" smtClean="0"/>
          </a:p>
        </p:txBody>
      </p:sp>
      <p:sp>
        <p:nvSpPr>
          <p:cNvPr id="4101" name="Text Box 5"/>
          <p:cNvSpPr txBox="1">
            <a:spLocks noChangeArrowheads="1"/>
          </p:cNvSpPr>
          <p:nvPr/>
        </p:nvSpPr>
        <p:spPr bwMode="auto">
          <a:xfrm>
            <a:off x="381000" y="6400800"/>
            <a:ext cx="1447800" cy="246063"/>
          </a:xfrm>
          <a:prstGeom prst="rect">
            <a:avLst/>
          </a:prstGeom>
          <a:noFill/>
          <a:ln w="9525">
            <a:noFill/>
            <a:miter lim="800000"/>
            <a:headEnd/>
            <a:tailEnd/>
          </a:ln>
          <a:effectLst/>
        </p:spPr>
        <p:txBody>
          <a:bodyPr>
            <a:spAutoFit/>
          </a:bodyPr>
          <a:lstStyle/>
          <a:p>
            <a:pPr fontAlgn="auto">
              <a:spcBef>
                <a:spcPct val="50000"/>
              </a:spcBef>
              <a:spcAft>
                <a:spcPts val="0"/>
              </a:spcAft>
              <a:defRPr/>
            </a:pPr>
            <a:r>
              <a:rPr lang="da-DK" dirty="0">
                <a:solidFill>
                  <a:srgbClr val="000000"/>
                </a:solidFill>
              </a:rPr>
              <a:t>Confidential      </a:t>
            </a:r>
            <a:fld id="{FF149745-A4E3-46C7-A52B-1B2DCD13693E}" type="slidenum">
              <a:rPr lang="da-DK">
                <a:solidFill>
                  <a:srgbClr val="000000"/>
                </a:solidFill>
              </a:rPr>
              <a:pPr fontAlgn="auto">
                <a:spcBef>
                  <a:spcPct val="50000"/>
                </a:spcBef>
                <a:spcAft>
                  <a:spcPts val="0"/>
                </a:spcAft>
                <a:defRPr/>
              </a:pPr>
              <a:t>‹#›</a:t>
            </a:fld>
            <a:endParaRPr lang="da-DK" dirty="0">
              <a:solidFill>
                <a:srgbClr val="000000"/>
              </a:solidFill>
            </a:endParaRPr>
          </a:p>
        </p:txBody>
      </p:sp>
      <p:graphicFrame>
        <p:nvGraphicFramePr>
          <p:cNvPr id="1026" name="Rectangle 7"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1" r:id="rId17" imgW="0" imgH="0" progId="">
                  <p:embed/>
                </p:oleObj>
              </mc:Choice>
              <mc:Fallback>
                <p:oleObj r:id="rId17" imgW="0" imgH="0" progId="">
                  <p:embed/>
                  <p:pic>
                    <p:nvPicPr>
                      <p:cNvPr id="0" name="Rectangle 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1" name="CSFBLOGO" descr="CS First Boston" hidden="1"/>
          <p:cNvPicPr>
            <a:picLocks noChangeAspect="1" noChangeArrowheads="1"/>
          </p:cNvPicPr>
          <p:nvPr>
            <p:custDataLst>
              <p:tags r:id="rId15"/>
            </p:custDataLst>
          </p:nvPr>
        </p:nvPicPr>
        <p:blipFill>
          <a:blip r:embed="rId18" cstate="print">
            <a:clrChange>
              <a:clrFrom>
                <a:srgbClr val="E1E1E1"/>
              </a:clrFrom>
              <a:clrTo>
                <a:srgbClr val="E1E1E1">
                  <a:alpha val="0"/>
                </a:srgbClr>
              </a:clrTo>
            </a:clrChange>
            <a:extLst>
              <a:ext uri="{28A0092B-C50C-407E-A947-70E740481C1C}">
                <a14:useLocalDpi xmlns:a14="http://schemas.microsoft.com/office/drawing/2010/main" val="0"/>
              </a:ext>
            </a:extLst>
          </a:blip>
          <a:srcRect b="66646"/>
          <a:stretch>
            <a:fillRect/>
          </a:stretch>
        </p:blipFill>
        <p:spPr bwMode="black">
          <a:xfrm>
            <a:off x="90488" y="6378575"/>
            <a:ext cx="12811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0"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Lst>
  <p:txStyles>
    <p:titleStyle>
      <a:lvl1pPr algn="l" rtl="0" eaLnBrk="0" fontAlgn="base" hangingPunct="0">
        <a:spcBef>
          <a:spcPct val="0"/>
        </a:spcBef>
        <a:spcAft>
          <a:spcPct val="0"/>
        </a:spcAft>
        <a:defRPr sz="2600" b="1">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a:solidFill>
            <a:schemeClr val="tx1"/>
          </a:solidFill>
          <a:latin typeface="Arial" charset="0"/>
          <a:cs typeface="Arial" charset="0"/>
        </a:defRPr>
      </a:lvl2pPr>
      <a:lvl3pPr algn="l" rtl="0" eaLnBrk="0" fontAlgn="base" hangingPunct="0">
        <a:spcBef>
          <a:spcPct val="0"/>
        </a:spcBef>
        <a:spcAft>
          <a:spcPct val="0"/>
        </a:spcAft>
        <a:defRPr sz="2600" b="1">
          <a:solidFill>
            <a:schemeClr val="tx1"/>
          </a:solidFill>
          <a:latin typeface="Arial" charset="0"/>
          <a:cs typeface="Arial" charset="0"/>
        </a:defRPr>
      </a:lvl3pPr>
      <a:lvl4pPr algn="l" rtl="0" eaLnBrk="0" fontAlgn="base" hangingPunct="0">
        <a:spcBef>
          <a:spcPct val="0"/>
        </a:spcBef>
        <a:spcAft>
          <a:spcPct val="0"/>
        </a:spcAft>
        <a:defRPr sz="2600" b="1">
          <a:solidFill>
            <a:schemeClr val="tx1"/>
          </a:solidFill>
          <a:latin typeface="Arial" charset="0"/>
          <a:cs typeface="Arial" charset="0"/>
        </a:defRPr>
      </a:lvl4pPr>
      <a:lvl5pPr algn="l" rtl="0" eaLnBrk="0" fontAlgn="base" hangingPunct="0">
        <a:spcBef>
          <a:spcPct val="0"/>
        </a:spcBef>
        <a:spcAft>
          <a:spcPct val="0"/>
        </a:spcAft>
        <a:defRPr sz="2600" b="1">
          <a:solidFill>
            <a:schemeClr val="tx1"/>
          </a:solidFill>
          <a:latin typeface="Arial" charset="0"/>
          <a:cs typeface="Arial" charset="0"/>
        </a:defRPr>
      </a:lvl5pPr>
      <a:lvl6pPr marL="457200" algn="l" rtl="0" eaLnBrk="1" fontAlgn="base" hangingPunct="1">
        <a:spcBef>
          <a:spcPct val="0"/>
        </a:spcBef>
        <a:spcAft>
          <a:spcPct val="0"/>
        </a:spcAft>
        <a:defRPr sz="2600" b="1">
          <a:solidFill>
            <a:schemeClr val="tx1"/>
          </a:solidFill>
          <a:latin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9933"/>
        </a:buClr>
        <a:buFont typeface="Wingdings" pitchFamily="2" charset="2"/>
        <a:buChar char="l"/>
        <a:defRPr sz="1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9933"/>
        </a:buClr>
        <a:buSzPct val="90000"/>
        <a:buFont typeface="Wingdings" pitchFamily="2" charset="2"/>
        <a:buChar char="£"/>
        <a:defRPr sz="1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rgbClr val="EEA521"/>
        </a:buClr>
        <a:buSzPct val="80000"/>
        <a:buFont typeface="Wingdings" pitchFamily="2" charset="2"/>
        <a:buChar char="¢"/>
        <a:defRPr sz="1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rgbClr val="EEA521"/>
        </a:buClr>
        <a:buSzPct val="70000"/>
        <a:buFont typeface="Wingdings" pitchFamily="2" charset="2"/>
        <a:buChar char="¡"/>
        <a:defRPr sz="14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rgbClr val="EEA521"/>
        </a:buClr>
        <a:buFont typeface="Wingdings" pitchFamily="2" charset="2"/>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6pPr>
      <a:lvl7pPr marL="29718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7pPr>
      <a:lvl8pPr marL="34290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8pPr>
      <a:lvl9pPr marL="38862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bwMode="auto">
          <a:xfrm>
            <a:off x="304800" y="1524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da-DK" altLang="en-US" smtClean="0"/>
          </a:p>
        </p:txBody>
      </p:sp>
      <p:sp>
        <p:nvSpPr>
          <p:cNvPr id="2053" name="Rectangle 4"/>
          <p:cNvSpPr>
            <a:spLocks noGrp="1" noChangeArrowheads="1"/>
          </p:cNvSpPr>
          <p:nvPr>
            <p:ph type="body" idx="1"/>
          </p:nvPr>
        </p:nvSpPr>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a-DK" altLang="en-US" smtClean="0"/>
          </a:p>
        </p:txBody>
      </p:sp>
      <p:sp>
        <p:nvSpPr>
          <p:cNvPr id="4101" name="Text Box 5"/>
          <p:cNvSpPr txBox="1">
            <a:spLocks noChangeArrowheads="1"/>
          </p:cNvSpPr>
          <p:nvPr/>
        </p:nvSpPr>
        <p:spPr bwMode="auto">
          <a:xfrm>
            <a:off x="381000" y="6400800"/>
            <a:ext cx="1447800" cy="246063"/>
          </a:xfrm>
          <a:prstGeom prst="rect">
            <a:avLst/>
          </a:prstGeom>
          <a:noFill/>
          <a:ln w="9525">
            <a:noFill/>
            <a:miter lim="800000"/>
            <a:headEnd/>
            <a:tailEnd/>
          </a:ln>
          <a:effectLst/>
        </p:spPr>
        <p:txBody>
          <a:bodyPr>
            <a:spAutoFit/>
          </a:bodyPr>
          <a:lstStyle/>
          <a:p>
            <a:pPr fontAlgn="auto">
              <a:spcBef>
                <a:spcPct val="50000"/>
              </a:spcBef>
              <a:spcAft>
                <a:spcPts val="0"/>
              </a:spcAft>
              <a:defRPr/>
            </a:pPr>
            <a:r>
              <a:rPr lang="da-DK" dirty="0">
                <a:solidFill>
                  <a:srgbClr val="000000"/>
                </a:solidFill>
              </a:rPr>
              <a:t>Confidential      </a:t>
            </a:r>
            <a:fld id="{FD4B7E89-BCFA-4F88-8A80-BEA99607806A}" type="slidenum">
              <a:rPr lang="da-DK">
                <a:solidFill>
                  <a:srgbClr val="000000"/>
                </a:solidFill>
              </a:rPr>
              <a:pPr fontAlgn="auto">
                <a:spcBef>
                  <a:spcPct val="50000"/>
                </a:spcBef>
                <a:spcAft>
                  <a:spcPts val="0"/>
                </a:spcAft>
                <a:defRPr/>
              </a:pPr>
              <a:t>‹#›</a:t>
            </a:fld>
            <a:endParaRPr lang="da-DK" dirty="0">
              <a:solidFill>
                <a:srgbClr val="000000"/>
              </a:solidFill>
            </a:endParaRPr>
          </a:p>
        </p:txBody>
      </p:sp>
      <p:graphicFrame>
        <p:nvGraphicFramePr>
          <p:cNvPr id="2050" name="Rectangle 7"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5" r:id="rId17" imgW="0" imgH="0" progId="">
                  <p:embed/>
                </p:oleObj>
              </mc:Choice>
              <mc:Fallback>
                <p:oleObj r:id="rId17" imgW="0" imgH="0" progId="">
                  <p:embed/>
                  <p:pic>
                    <p:nvPicPr>
                      <p:cNvPr id="0" name="Rectangle 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5" name="CSFBLOGO" descr="CS First Boston" hidden="1"/>
          <p:cNvPicPr>
            <a:picLocks noChangeAspect="1" noChangeArrowheads="1"/>
          </p:cNvPicPr>
          <p:nvPr>
            <p:custDataLst>
              <p:tags r:id="rId15"/>
            </p:custDataLst>
          </p:nvPr>
        </p:nvPicPr>
        <p:blipFill>
          <a:blip r:embed="rId18" cstate="print">
            <a:clrChange>
              <a:clrFrom>
                <a:srgbClr val="E1E1E1"/>
              </a:clrFrom>
              <a:clrTo>
                <a:srgbClr val="E1E1E1">
                  <a:alpha val="0"/>
                </a:srgbClr>
              </a:clrTo>
            </a:clrChange>
            <a:extLst>
              <a:ext uri="{28A0092B-C50C-407E-A947-70E740481C1C}">
                <a14:useLocalDpi xmlns:a14="http://schemas.microsoft.com/office/drawing/2010/main" val="0"/>
              </a:ext>
            </a:extLst>
          </a:blip>
          <a:srcRect b="66646"/>
          <a:stretch>
            <a:fillRect/>
          </a:stretch>
        </p:blipFill>
        <p:spPr bwMode="black">
          <a:xfrm>
            <a:off x="90488" y="6378575"/>
            <a:ext cx="12811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1" r:id="rId1"/>
    <p:sldLayoutId id="2147485646" r:id="rId2"/>
    <p:sldLayoutId id="2147485647" r:id="rId3"/>
    <p:sldLayoutId id="2147485648" r:id="rId4"/>
    <p:sldLayoutId id="2147485649" r:id="rId5"/>
    <p:sldLayoutId id="2147485650" r:id="rId6"/>
    <p:sldLayoutId id="2147485651" r:id="rId7"/>
    <p:sldLayoutId id="2147485652" r:id="rId8"/>
    <p:sldLayoutId id="2147485653" r:id="rId9"/>
    <p:sldLayoutId id="2147485654" r:id="rId10"/>
    <p:sldLayoutId id="2147485655" r:id="rId11"/>
  </p:sldLayoutIdLst>
  <p:txStyles>
    <p:titleStyle>
      <a:lvl1pPr algn="l" rtl="0" eaLnBrk="0" fontAlgn="base" hangingPunct="0">
        <a:spcBef>
          <a:spcPct val="0"/>
        </a:spcBef>
        <a:spcAft>
          <a:spcPct val="0"/>
        </a:spcAft>
        <a:defRPr sz="2600" b="1">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a:solidFill>
            <a:schemeClr val="tx1"/>
          </a:solidFill>
          <a:latin typeface="Arial" charset="0"/>
          <a:cs typeface="Arial" charset="0"/>
        </a:defRPr>
      </a:lvl2pPr>
      <a:lvl3pPr algn="l" rtl="0" eaLnBrk="0" fontAlgn="base" hangingPunct="0">
        <a:spcBef>
          <a:spcPct val="0"/>
        </a:spcBef>
        <a:spcAft>
          <a:spcPct val="0"/>
        </a:spcAft>
        <a:defRPr sz="2600" b="1">
          <a:solidFill>
            <a:schemeClr val="tx1"/>
          </a:solidFill>
          <a:latin typeface="Arial" charset="0"/>
          <a:cs typeface="Arial" charset="0"/>
        </a:defRPr>
      </a:lvl3pPr>
      <a:lvl4pPr algn="l" rtl="0" eaLnBrk="0" fontAlgn="base" hangingPunct="0">
        <a:spcBef>
          <a:spcPct val="0"/>
        </a:spcBef>
        <a:spcAft>
          <a:spcPct val="0"/>
        </a:spcAft>
        <a:defRPr sz="2600" b="1">
          <a:solidFill>
            <a:schemeClr val="tx1"/>
          </a:solidFill>
          <a:latin typeface="Arial" charset="0"/>
          <a:cs typeface="Arial" charset="0"/>
        </a:defRPr>
      </a:lvl4pPr>
      <a:lvl5pPr algn="l" rtl="0" eaLnBrk="0" fontAlgn="base" hangingPunct="0">
        <a:spcBef>
          <a:spcPct val="0"/>
        </a:spcBef>
        <a:spcAft>
          <a:spcPct val="0"/>
        </a:spcAft>
        <a:defRPr sz="2600" b="1">
          <a:solidFill>
            <a:schemeClr val="tx1"/>
          </a:solidFill>
          <a:latin typeface="Arial" charset="0"/>
          <a:cs typeface="Arial" charset="0"/>
        </a:defRPr>
      </a:lvl5pPr>
      <a:lvl6pPr marL="457200" algn="l" rtl="0" eaLnBrk="1" fontAlgn="base" hangingPunct="1">
        <a:spcBef>
          <a:spcPct val="0"/>
        </a:spcBef>
        <a:spcAft>
          <a:spcPct val="0"/>
        </a:spcAft>
        <a:defRPr sz="2600" b="1">
          <a:solidFill>
            <a:schemeClr val="tx1"/>
          </a:solidFill>
          <a:latin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9933"/>
        </a:buClr>
        <a:buFont typeface="Wingdings" pitchFamily="2" charset="2"/>
        <a:buChar char="l"/>
        <a:defRPr sz="1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9933"/>
        </a:buClr>
        <a:buSzPct val="90000"/>
        <a:buFont typeface="Wingdings" pitchFamily="2" charset="2"/>
        <a:buChar char="£"/>
        <a:defRPr sz="1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rgbClr val="EEA521"/>
        </a:buClr>
        <a:buSzPct val="80000"/>
        <a:buFont typeface="Wingdings" pitchFamily="2" charset="2"/>
        <a:buChar char="¢"/>
        <a:defRPr sz="1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rgbClr val="EEA521"/>
        </a:buClr>
        <a:buSzPct val="70000"/>
        <a:buFont typeface="Wingdings" pitchFamily="2" charset="2"/>
        <a:buChar char="¡"/>
        <a:defRPr sz="14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rgbClr val="EEA521"/>
        </a:buClr>
        <a:buFont typeface="Wingdings" pitchFamily="2" charset="2"/>
        <a:buChar char=""/>
        <a:defRPr sz="1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6pPr>
      <a:lvl7pPr marL="29718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7pPr>
      <a:lvl8pPr marL="34290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8pPr>
      <a:lvl9pPr marL="3886200" indent="-228600" algn="l" rtl="0" eaLnBrk="1" fontAlgn="base" hangingPunct="1">
        <a:spcBef>
          <a:spcPct val="20000"/>
        </a:spcBef>
        <a:spcAft>
          <a:spcPct val="0"/>
        </a:spcAft>
        <a:buClr>
          <a:srgbClr val="EEA521"/>
        </a:buClr>
        <a:buFont typeface="Wingdings"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6.xml"/><Relationship Id="rId7"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Microsoft_Excel_97-2003_Worksheet1.xls"/><Relationship Id="rId10" Type="http://schemas.openxmlformats.org/officeDocument/2006/relationships/image" Target="../media/image23.emf"/><Relationship Id="rId4" Type="http://schemas.openxmlformats.org/officeDocument/2006/relationships/oleObject" Target="../embeddings/oleObject3.bin"/><Relationship Id="rId9" Type="http://schemas.openxmlformats.org/officeDocument/2006/relationships/oleObject" Target="../embeddings/Microsoft_Excel_97-2003_Worksheet2.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38.xml"/><Relationship Id="rId7"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 Id="rId9" Type="http://schemas.openxmlformats.org/officeDocument/2006/relationships/image" Target="../media/image26.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oleObject" Target="../embeddings/Microsoft_Excel_97-2003_Worksheet6.xls"/><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31.emf"/><Relationship Id="rId5" Type="http://schemas.openxmlformats.org/officeDocument/2006/relationships/oleObject" Target="../embeddings/Microsoft_Excel_97-2003_Worksheet8.xls"/><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Hypoxic Respiratory Failure</a:t>
            </a: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altLang="en-US" dirty="0" smtClean="0"/>
              <a:t>HRF in Newborns: Pathophysiology</a:t>
            </a:r>
            <a:r>
              <a:rPr lang="en-US" altLang="en-US" baseline="30000" dirty="0" smtClean="0"/>
              <a:t>1</a:t>
            </a:r>
          </a:p>
        </p:txBody>
      </p:sp>
      <p:sp>
        <p:nvSpPr>
          <p:cNvPr id="21507" name="Text Placeholder 5"/>
          <p:cNvSpPr>
            <a:spLocks noGrp="1"/>
          </p:cNvSpPr>
          <p:nvPr>
            <p:ph idx="4294967295"/>
          </p:nvPr>
        </p:nvSpPr>
        <p:spPr>
          <a:xfrm>
            <a:off x="457200" y="1447801"/>
            <a:ext cx="8458200" cy="4101662"/>
          </a:xfrm>
        </p:spPr>
        <p:txBody>
          <a:bodyPr/>
          <a:lstStyle/>
          <a:p>
            <a:pPr marL="228600" indent="-228600" eaLnBrk="1" hangingPunct="1"/>
            <a:r>
              <a:rPr lang="en-US" altLang="en-US" b="1" dirty="0" smtClean="0"/>
              <a:t>Intrapulmonary shunt: </a:t>
            </a:r>
            <a:r>
              <a:rPr lang="en-US" altLang="en-US" dirty="0" smtClean="0"/>
              <a:t>pulmonary arterial blood reaches the pulmonary venous side without passing through ventilated areas of the lung</a:t>
            </a:r>
          </a:p>
          <a:p>
            <a:pPr marL="228600" indent="-228600" eaLnBrk="1" hangingPunct="1"/>
            <a:r>
              <a:rPr lang="en-US" altLang="en-US" b="1" dirty="0" err="1" smtClean="0"/>
              <a:t>Extrapulmonary</a:t>
            </a:r>
            <a:r>
              <a:rPr lang="en-US" altLang="en-US" b="1" dirty="0" smtClean="0"/>
              <a:t> shunt (PPHN): </a:t>
            </a:r>
            <a:r>
              <a:rPr lang="en-US" altLang="en-US" dirty="0" smtClean="0"/>
              <a:t>right-to-left shunting of blood bypasses the lung through fetal channels (</a:t>
            </a:r>
            <a:r>
              <a:rPr lang="en-US" altLang="en-US" dirty="0" err="1" smtClean="0"/>
              <a:t>ductus</a:t>
            </a:r>
            <a:r>
              <a:rPr lang="en-US" altLang="en-US" dirty="0" smtClean="0"/>
              <a:t> </a:t>
            </a:r>
            <a:r>
              <a:rPr lang="en-US" altLang="en-US" dirty="0" err="1" smtClean="0"/>
              <a:t>arteriosus</a:t>
            </a:r>
            <a:r>
              <a:rPr lang="en-US" altLang="en-US" dirty="0" smtClean="0"/>
              <a:t> and/or foramen </a:t>
            </a:r>
            <a:r>
              <a:rPr lang="en-US" altLang="en-US" dirty="0" err="1" smtClean="0"/>
              <a:t>ovale</a:t>
            </a:r>
            <a:r>
              <a:rPr lang="en-US" altLang="en-US" dirty="0" smtClean="0"/>
              <a:t>) </a:t>
            </a:r>
          </a:p>
          <a:p>
            <a:pPr marL="228600" indent="-228600" eaLnBrk="1" hangingPunct="1"/>
            <a:r>
              <a:rPr lang="en-US" altLang="en-US" b="1" dirty="0" smtClean="0"/>
              <a:t>Ventilation–perfusion (</a:t>
            </a:r>
            <a:r>
              <a:rPr lang="en-US" altLang="en-US" b="1" dirty="0" smtClean="0">
                <a:latin typeface="ArialCV" charset="0"/>
              </a:rPr>
              <a:t>V/Q</a:t>
            </a:r>
            <a:r>
              <a:rPr lang="en-US" altLang="en-US" b="1" dirty="0" smtClean="0"/>
              <a:t>) mismatch: </a:t>
            </a:r>
            <a:r>
              <a:rPr lang="en-US" altLang="en-US" dirty="0" smtClean="0"/>
              <a:t>imbalance between ventilation and perfusion; alveolar hypoxia, increased dead-space ventilation </a:t>
            </a:r>
          </a:p>
          <a:p>
            <a:pPr marL="228600" indent="-228600" eaLnBrk="1" hangingPunct="1"/>
            <a:endParaRPr lang="en-US" altLang="en-US" dirty="0" smtClean="0"/>
          </a:p>
        </p:txBody>
      </p:sp>
      <p:sp>
        <p:nvSpPr>
          <p:cNvPr id="30724" name="Text Box 14"/>
          <p:cNvSpPr txBox="1">
            <a:spLocks noChangeArrowheads="1"/>
          </p:cNvSpPr>
          <p:nvPr/>
        </p:nvSpPr>
        <p:spPr bwMode="auto">
          <a:xfrm>
            <a:off x="758879" y="5820251"/>
            <a:ext cx="5718175" cy="29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spAutoFit/>
          </a:bodyPr>
          <a:lstStyle>
            <a:lvl1pPr marL="196850" indent="-196850" defTabSz="947738" eaLnBrk="0" hangingPunct="0">
              <a:defRPr sz="1000">
                <a:solidFill>
                  <a:schemeClr val="tx1"/>
                </a:solidFill>
                <a:latin typeface="Arial" pitchFamily="34" charset="0"/>
                <a:cs typeface="Arial" pitchFamily="34" charset="0"/>
              </a:defRPr>
            </a:lvl1pPr>
            <a:lvl2pPr marL="742950" indent="-285750" defTabSz="947738" eaLnBrk="0" hangingPunct="0">
              <a:defRPr sz="1000">
                <a:solidFill>
                  <a:schemeClr val="tx1"/>
                </a:solidFill>
                <a:latin typeface="Arial" pitchFamily="34" charset="0"/>
                <a:cs typeface="Arial" pitchFamily="34" charset="0"/>
              </a:defRPr>
            </a:lvl2pPr>
            <a:lvl3pPr marL="1143000" indent="-228600" defTabSz="947738" eaLnBrk="0" hangingPunct="0">
              <a:defRPr sz="1000">
                <a:solidFill>
                  <a:schemeClr val="tx1"/>
                </a:solidFill>
                <a:latin typeface="Arial" pitchFamily="34" charset="0"/>
                <a:cs typeface="Arial" pitchFamily="34" charset="0"/>
              </a:defRPr>
            </a:lvl3pPr>
            <a:lvl4pPr marL="1600200" indent="-228600" defTabSz="947738" eaLnBrk="0" hangingPunct="0">
              <a:defRPr sz="1000">
                <a:solidFill>
                  <a:schemeClr val="tx1"/>
                </a:solidFill>
                <a:latin typeface="Arial" pitchFamily="34" charset="0"/>
                <a:cs typeface="Arial" pitchFamily="34" charset="0"/>
              </a:defRPr>
            </a:lvl4pPr>
            <a:lvl5pPr marL="2057400" indent="-228600" defTabSz="947738" eaLnBrk="0" hangingPunct="0">
              <a:defRPr sz="1000">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sz="1000">
                <a:solidFill>
                  <a:schemeClr val="tx1"/>
                </a:solidFill>
                <a:latin typeface="Arial" pitchFamily="34" charset="0"/>
                <a:cs typeface="Arial" pitchFamily="34" charset="0"/>
              </a:defRPr>
            </a:lvl9pPr>
          </a:lstStyle>
          <a:p>
            <a:pPr marL="228600" indent="-228600" eaLnBrk="1" hangingPunct="1">
              <a:buFont typeface="+mj-lt"/>
              <a:buAutoNum type="arabicPeriod"/>
            </a:pPr>
            <a:r>
              <a:rPr lang="en-US" altLang="en-US" sz="1300" dirty="0">
                <a:solidFill>
                  <a:schemeClr val="bg1"/>
                </a:solidFill>
              </a:rPr>
              <a:t>Kinsella JP. </a:t>
            </a:r>
            <a:r>
              <a:rPr lang="en-US" altLang="en-US" sz="1300" i="1" dirty="0">
                <a:solidFill>
                  <a:schemeClr val="bg1"/>
                </a:solidFill>
              </a:rPr>
              <a:t>Early Hum Dev.</a:t>
            </a:r>
            <a:r>
              <a:rPr lang="en-US" altLang="en-US" sz="1300" dirty="0">
                <a:solidFill>
                  <a:schemeClr val="bg1"/>
                </a:solidFill>
              </a:rPr>
              <a:t> 2008:84:709-716.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500" fill="hold"/>
                                        <p:tgtEl>
                                          <p:spTgt spid="21507">
                                            <p:txEl>
                                              <p:pRg st="1" end="1"/>
                                            </p:txEl>
                                          </p:spTgt>
                                        </p:tgtEl>
                                        <p:attrNameLst>
                                          <p:attrName>style.color</p:attrName>
                                        </p:attrNameLst>
                                      </p:cBhvr>
                                      <p:to>
                                        <a:srgbClr val="808080"/>
                                      </p:to>
                                    </p:animClr>
                                  </p:childTnLst>
                                </p:cTn>
                              </p:par>
                              <p:par>
                                <p:cTn id="7" presetID="3" presetClass="emph" presetSubtype="2" fill="hold" nodeType="withEffect">
                                  <p:stCondLst>
                                    <p:cond delay="0"/>
                                  </p:stCondLst>
                                  <p:childTnLst>
                                    <p:animClr clrSpc="rgb" dir="cw">
                                      <p:cBhvr override="childStyle">
                                        <p:cTn id="8" dur="500" fill="hold"/>
                                        <p:tgtEl>
                                          <p:spTgt spid="21507">
                                            <p:txEl>
                                              <p:pRg st="2" end="2"/>
                                            </p:txEl>
                                          </p:spTgt>
                                        </p:tgtEl>
                                        <p:attrNameLst>
                                          <p:attrName>style.color</p:attrName>
                                        </p:attrNameLst>
                                      </p:cBhvr>
                                      <p:to>
                                        <a:srgbClr val="8080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9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316038"/>
            <a:ext cx="7772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Grp="1" noChangeArrowheads="1"/>
          </p:cNvSpPr>
          <p:nvPr>
            <p:ph type="title" idx="4294967295"/>
          </p:nvPr>
        </p:nvSpPr>
        <p:spPr/>
        <p:txBody>
          <a:bodyPr/>
          <a:lstStyle/>
          <a:p>
            <a:pPr eaLnBrk="1" hangingPunct="1"/>
            <a:r>
              <a:rPr lang="en-US" altLang="en-US" smtClean="0"/>
              <a:t>Intrapulmonary Shunt and </a:t>
            </a:r>
            <a:r>
              <a:rPr lang="en-US" altLang="en-US" smtClean="0">
                <a:latin typeface="ArialCV" charset="0"/>
              </a:rPr>
              <a:t>V/Q</a:t>
            </a:r>
            <a:r>
              <a:rPr lang="en-US" altLang="en-US" smtClean="0"/>
              <a:t> Mismatch</a:t>
            </a:r>
          </a:p>
        </p:txBody>
      </p:sp>
      <p:sp>
        <p:nvSpPr>
          <p:cNvPr id="31748" name="Text Box 10"/>
          <p:cNvSpPr txBox="1">
            <a:spLocks noChangeArrowheads="1"/>
          </p:cNvSpPr>
          <p:nvPr/>
        </p:nvSpPr>
        <p:spPr bwMode="auto">
          <a:xfrm>
            <a:off x="600075" y="6473825"/>
            <a:ext cx="3236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200">
                <a:solidFill>
                  <a:schemeClr val="bg1"/>
                </a:solidFill>
              </a:rPr>
              <a:t>PA = pulmonary artery; PV = pulmonary vein.</a:t>
            </a:r>
          </a:p>
        </p:txBody>
      </p:sp>
      <p:sp>
        <p:nvSpPr>
          <p:cNvPr id="31749" name="Oval 12"/>
          <p:cNvSpPr>
            <a:spLocks noChangeArrowheads="1"/>
          </p:cNvSpPr>
          <p:nvPr/>
        </p:nvSpPr>
        <p:spPr bwMode="auto">
          <a:xfrm>
            <a:off x="7493000" y="1466850"/>
            <a:ext cx="838200" cy="533400"/>
          </a:xfrm>
          <a:prstGeom prst="ellipse">
            <a:avLst/>
          </a:prstGeom>
          <a:solidFill>
            <a:schemeClr val="tx1"/>
          </a:solidFill>
          <a:ln w="9525">
            <a:solidFill>
              <a:schemeClr val="tx1"/>
            </a:solidFill>
            <a:round/>
            <a:headEnd/>
            <a:tailEnd/>
          </a:ln>
        </p:spPr>
        <p:txBody>
          <a:bodyPr wrap="none" anchor="ct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eaLnBrk="1" hangingPunct="1"/>
            <a:r>
              <a:rPr lang="en-US" altLang="en-US" sz="2000" b="1">
                <a:solidFill>
                  <a:schemeClr val="bg1"/>
                </a:solidFill>
              </a:rPr>
              <a:t>PV</a:t>
            </a:r>
          </a:p>
        </p:txBody>
      </p:sp>
      <p:sp>
        <p:nvSpPr>
          <p:cNvPr id="31750" name="Oval 13"/>
          <p:cNvSpPr>
            <a:spLocks noChangeArrowheads="1"/>
          </p:cNvSpPr>
          <p:nvPr/>
        </p:nvSpPr>
        <p:spPr bwMode="auto">
          <a:xfrm>
            <a:off x="7797800" y="2444750"/>
            <a:ext cx="838200" cy="533400"/>
          </a:xfrm>
          <a:prstGeom prst="ellipse">
            <a:avLst/>
          </a:prstGeom>
          <a:solidFill>
            <a:schemeClr val="tx1"/>
          </a:solidFill>
          <a:ln w="9525">
            <a:solidFill>
              <a:schemeClr val="tx1"/>
            </a:solidFill>
            <a:round/>
            <a:headEnd/>
            <a:tailEnd/>
          </a:ln>
        </p:spPr>
        <p:txBody>
          <a:bodyPr wrap="none" anchor="ct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eaLnBrk="1" hangingPunct="1"/>
            <a:r>
              <a:rPr lang="en-US" altLang="en-US" sz="2000" b="1">
                <a:solidFill>
                  <a:schemeClr val="bg1"/>
                </a:solidFill>
              </a:rPr>
              <a:t>PA</a:t>
            </a:r>
          </a:p>
        </p:txBody>
      </p:sp>
      <p:sp>
        <p:nvSpPr>
          <p:cNvPr id="31751" name="AutoShape 10"/>
          <p:cNvSpPr>
            <a:spLocks noChangeArrowheads="1"/>
          </p:cNvSpPr>
          <p:nvPr/>
        </p:nvSpPr>
        <p:spPr bwMode="auto">
          <a:xfrm>
            <a:off x="6640513" y="2651125"/>
            <a:ext cx="884237" cy="309563"/>
          </a:xfrm>
          <a:prstGeom prst="leftArrow">
            <a:avLst>
              <a:gd name="adj1" fmla="val 50000"/>
              <a:gd name="adj2" fmla="val 61042"/>
            </a:avLst>
          </a:prstGeom>
          <a:solidFill>
            <a:srgbClr val="3366CC"/>
          </a:solidFill>
          <a:ln w="9525">
            <a:solidFill>
              <a:schemeClr val="bg1"/>
            </a:solidFill>
            <a:miter lim="800000"/>
            <a:headEnd/>
            <a:tailEnd/>
          </a:ln>
        </p:spPr>
        <p:txBody>
          <a:bodyPr wrap="none" anchor="ct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endParaRPr lang="en-US" altLang="en-US" sz="1600"/>
          </a:p>
        </p:txBody>
      </p:sp>
      <p:sp>
        <p:nvSpPr>
          <p:cNvPr id="31752" name="AutoShape 11"/>
          <p:cNvSpPr>
            <a:spLocks noChangeArrowheads="1"/>
          </p:cNvSpPr>
          <p:nvPr/>
        </p:nvSpPr>
        <p:spPr bwMode="auto">
          <a:xfrm rot="-584469">
            <a:off x="6691313" y="2128838"/>
            <a:ext cx="871537" cy="339725"/>
          </a:xfrm>
          <a:prstGeom prst="rightArrow">
            <a:avLst>
              <a:gd name="adj1" fmla="val 50000"/>
              <a:gd name="adj2" fmla="val 61321"/>
            </a:avLst>
          </a:prstGeom>
          <a:solidFill>
            <a:srgbClr val="8B26E9"/>
          </a:solidFill>
          <a:ln w="9525">
            <a:solidFill>
              <a:schemeClr val="bg1"/>
            </a:solidFill>
            <a:miter lim="800000"/>
            <a:headEnd/>
            <a:tailEnd/>
          </a:ln>
        </p:spPr>
        <p:txBody>
          <a:bodyPr wrap="none" anchor="ct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altLang="en-US" smtClean="0"/>
              <a:t>HRF in Newborns: Pathophysiology</a:t>
            </a:r>
          </a:p>
        </p:txBody>
      </p:sp>
      <p:sp>
        <p:nvSpPr>
          <p:cNvPr id="21507" name="Text Placeholder 5"/>
          <p:cNvSpPr>
            <a:spLocks noGrp="1"/>
          </p:cNvSpPr>
          <p:nvPr>
            <p:ph idx="4294967295"/>
          </p:nvPr>
        </p:nvSpPr>
        <p:spPr/>
        <p:txBody>
          <a:bodyPr/>
          <a:lstStyle/>
          <a:p>
            <a:pPr marL="228600" indent="-228600" eaLnBrk="1" hangingPunct="1">
              <a:defRPr/>
            </a:pPr>
            <a:r>
              <a:rPr lang="en-US" dirty="0" smtClean="0">
                <a:solidFill>
                  <a:schemeClr val="bg1">
                    <a:lumMod val="50000"/>
                  </a:schemeClr>
                </a:solidFill>
              </a:rPr>
              <a:t>Intrapulmonary shunt: pulmonary arterial blood reaches the pulmonary venous side without passing through ventilated areas of the lung</a:t>
            </a:r>
          </a:p>
          <a:p>
            <a:pPr marL="228600" indent="-228600" eaLnBrk="1" hangingPunct="1">
              <a:defRPr/>
            </a:pPr>
            <a:r>
              <a:rPr lang="en-US" dirty="0" err="1" smtClean="0"/>
              <a:t>Extrapulmonary</a:t>
            </a:r>
            <a:r>
              <a:rPr lang="en-US" dirty="0" smtClean="0"/>
              <a:t> shunt (PPHN): right-to-left shunting of blood bypasses the lung through fetal channels (ductus </a:t>
            </a:r>
            <a:r>
              <a:rPr lang="en-US" dirty="0" err="1" smtClean="0"/>
              <a:t>arteriosus</a:t>
            </a:r>
            <a:r>
              <a:rPr lang="en-US" dirty="0" smtClean="0"/>
              <a:t> and/or foramen ovale) </a:t>
            </a:r>
          </a:p>
          <a:p>
            <a:pPr marL="228600" indent="-228600" eaLnBrk="1" hangingPunct="1">
              <a:defRPr/>
            </a:pPr>
            <a:r>
              <a:rPr lang="en-US" dirty="0" smtClean="0">
                <a:solidFill>
                  <a:schemeClr val="bg1">
                    <a:lumMod val="50000"/>
                  </a:schemeClr>
                </a:solidFill>
              </a:rPr>
              <a:t>Ventilation–perfusion (</a:t>
            </a:r>
            <a:r>
              <a:rPr lang="en-US" dirty="0" smtClean="0">
                <a:solidFill>
                  <a:schemeClr val="bg1">
                    <a:lumMod val="50000"/>
                  </a:schemeClr>
                </a:solidFill>
                <a:latin typeface="ArialCV" pitchFamily="34" charset="0"/>
              </a:rPr>
              <a:t>V/Q</a:t>
            </a:r>
            <a:r>
              <a:rPr lang="en-US" dirty="0" smtClean="0">
                <a:solidFill>
                  <a:schemeClr val="bg1">
                    <a:lumMod val="50000"/>
                  </a:schemeClr>
                </a:solidFill>
              </a:rPr>
              <a:t>) mismatch: imbalance between ventilation and perfusion; alveolar hypoxia, increased dead-space ventilation </a:t>
            </a:r>
          </a:p>
          <a:p>
            <a:pPr marL="228600" indent="-228600" eaLnBrk="1" hangingPunct="1">
              <a:defRPr/>
            </a:pPr>
            <a:endParaRPr lang="en-US" dirty="0" smtClean="0"/>
          </a:p>
        </p:txBody>
      </p:sp>
      <p:sp>
        <p:nvSpPr>
          <p:cNvPr id="32772" name="Text Box 14"/>
          <p:cNvSpPr txBox="1">
            <a:spLocks noChangeArrowheads="1"/>
          </p:cNvSpPr>
          <p:nvPr/>
        </p:nvSpPr>
        <p:spPr bwMode="auto">
          <a:xfrm>
            <a:off x="538163" y="6411913"/>
            <a:ext cx="57181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spAutoFit/>
          </a:bodyPr>
          <a:lstStyle>
            <a:lvl1pPr marL="196850" indent="-196850" defTabSz="947738" eaLnBrk="0" hangingPunct="0">
              <a:defRPr sz="1000">
                <a:solidFill>
                  <a:schemeClr val="tx1"/>
                </a:solidFill>
                <a:latin typeface="Arial" pitchFamily="34" charset="0"/>
                <a:cs typeface="Arial" pitchFamily="34" charset="0"/>
              </a:defRPr>
            </a:lvl1pPr>
            <a:lvl2pPr marL="742950" indent="-285750" defTabSz="947738" eaLnBrk="0" hangingPunct="0">
              <a:defRPr sz="1000">
                <a:solidFill>
                  <a:schemeClr val="tx1"/>
                </a:solidFill>
                <a:latin typeface="Arial" pitchFamily="34" charset="0"/>
                <a:cs typeface="Arial" pitchFamily="34" charset="0"/>
              </a:defRPr>
            </a:lvl2pPr>
            <a:lvl3pPr marL="1143000" indent="-228600" defTabSz="947738" eaLnBrk="0" hangingPunct="0">
              <a:defRPr sz="1000">
                <a:solidFill>
                  <a:schemeClr val="tx1"/>
                </a:solidFill>
                <a:latin typeface="Arial" pitchFamily="34" charset="0"/>
                <a:cs typeface="Arial" pitchFamily="34" charset="0"/>
              </a:defRPr>
            </a:lvl3pPr>
            <a:lvl4pPr marL="1600200" indent="-228600" defTabSz="947738" eaLnBrk="0" hangingPunct="0">
              <a:defRPr sz="1000">
                <a:solidFill>
                  <a:schemeClr val="tx1"/>
                </a:solidFill>
                <a:latin typeface="Arial" pitchFamily="34" charset="0"/>
                <a:cs typeface="Arial" pitchFamily="34" charset="0"/>
              </a:defRPr>
            </a:lvl4pPr>
            <a:lvl5pPr marL="2057400" indent="-228600" defTabSz="947738" eaLnBrk="0" hangingPunct="0">
              <a:defRPr sz="1000">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100">
                <a:solidFill>
                  <a:schemeClr val="bg1"/>
                </a:solidFill>
              </a:rPr>
              <a:t>Kinsella JP. </a:t>
            </a:r>
            <a:r>
              <a:rPr lang="en-US" altLang="en-US" sz="1100" i="1">
                <a:solidFill>
                  <a:schemeClr val="bg1"/>
                </a:solidFill>
              </a:rPr>
              <a:t>Early Hum Dev.</a:t>
            </a:r>
            <a:r>
              <a:rPr lang="en-US" altLang="en-US" sz="1100">
                <a:solidFill>
                  <a:schemeClr val="bg1"/>
                </a:solidFill>
              </a:rPr>
              <a:t> 2008:84:709-716.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5"/>
          <p:cNvSpPr txBox="1">
            <a:spLocks noChangeArrowheads="1"/>
          </p:cNvSpPr>
          <p:nvPr/>
        </p:nvSpPr>
        <p:spPr bwMode="auto">
          <a:xfrm>
            <a:off x="434974" y="1557338"/>
            <a:ext cx="8126413" cy="4333546"/>
          </a:xfrm>
          <a:prstGeom prst="rect">
            <a:avLst/>
          </a:prstGeom>
          <a:solidFill>
            <a:schemeClr val="bg1">
              <a:alpha val="5000"/>
            </a:schemeClr>
          </a:solidFill>
          <a:ln>
            <a:noFill/>
          </a:ln>
          <a:extLst/>
        </p:spPr>
        <p:txBody>
          <a:bodyPr wrap="square" lIns="91440" tIns="1965960" rIns="91440" bIns="137160" anchor="t"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eaLnBrk="1" hangingPunct="1">
              <a:lnSpc>
                <a:spcPct val="90000"/>
              </a:lnSpc>
              <a:spcBef>
                <a:spcPct val="50000"/>
              </a:spcBef>
              <a:buClr>
                <a:schemeClr val="accent6"/>
              </a:buClr>
              <a:tabLst>
                <a:tab pos="173038" algn="l"/>
              </a:tabLst>
            </a:pPr>
            <a:endParaRPr lang="en-US" sz="1500" dirty="0">
              <a:solidFill>
                <a:srgbClr val="FFFFFF"/>
              </a:solidFill>
              <a:latin typeface="+mn-lt"/>
            </a:endParaRPr>
          </a:p>
        </p:txBody>
      </p:sp>
      <p:sp>
        <p:nvSpPr>
          <p:cNvPr id="2" name="Title 1"/>
          <p:cNvSpPr>
            <a:spLocks noGrp="1"/>
          </p:cNvSpPr>
          <p:nvPr>
            <p:ph type="title"/>
          </p:nvPr>
        </p:nvSpPr>
        <p:spPr/>
        <p:txBody>
          <a:bodyPr>
            <a:normAutofit/>
          </a:bodyPr>
          <a:lstStyle/>
          <a:p>
            <a:r>
              <a:rPr lang="en-US" kern="0" dirty="0">
                <a:solidFill>
                  <a:schemeClr val="accent1">
                    <a:lumMod val="75000"/>
                  </a:schemeClr>
                </a:solidFill>
                <a:cs typeface="Arial"/>
              </a:rPr>
              <a:t>Extrapulmonary </a:t>
            </a:r>
            <a:r>
              <a:rPr lang="en-US" kern="0" dirty="0" smtClean="0">
                <a:solidFill>
                  <a:schemeClr val="accent1">
                    <a:lumMod val="75000"/>
                  </a:schemeClr>
                </a:solidFill>
                <a:cs typeface="Arial"/>
              </a:rPr>
              <a:t>Shunting</a:t>
            </a:r>
            <a:r>
              <a:rPr lang="en-US" kern="0" baseline="30000" dirty="0" smtClean="0">
                <a:solidFill>
                  <a:schemeClr val="accent1">
                    <a:lumMod val="75000"/>
                  </a:schemeClr>
                </a:solidFill>
                <a:cs typeface="Arial"/>
              </a:rPr>
              <a:t>1,2</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a:xfrm>
            <a:off x="467559" y="6179888"/>
            <a:ext cx="8089066" cy="481013"/>
          </a:xfrm>
        </p:spPr>
        <p:txBody>
          <a:bodyPr/>
          <a:lstStyle/>
          <a:p>
            <a:r>
              <a:rPr lang="en-US" sz="1200" b="1" dirty="0" smtClean="0"/>
              <a:t>1. </a:t>
            </a:r>
            <a:r>
              <a:rPr lang="en-US" sz="1200" dirty="0" smtClean="0"/>
              <a:t>Dryden </a:t>
            </a:r>
            <a:r>
              <a:rPr lang="en-US" sz="1200" dirty="0"/>
              <a:t>R. Atrial </a:t>
            </a:r>
            <a:r>
              <a:rPr lang="en-US" sz="1200" dirty="0" err="1"/>
              <a:t>Septal</a:t>
            </a:r>
            <a:r>
              <a:rPr lang="en-US" sz="1200" dirty="0"/>
              <a:t> Defect [Image]. </a:t>
            </a:r>
            <a:r>
              <a:rPr lang="en-US" sz="1200" dirty="0" err="1"/>
              <a:t>Bionalogy</a:t>
            </a:r>
            <a:r>
              <a:rPr lang="en-US" sz="1200" dirty="0"/>
              <a:t> 2008 July 3 [cited 2011 Jun 7]; </a:t>
            </a:r>
            <a:r>
              <a:rPr lang="en-US" sz="1200" u="sng" dirty="0" smtClean="0"/>
              <a:t>http</a:t>
            </a:r>
            <a:r>
              <a:rPr lang="en-US" sz="1200" u="sng" dirty="0"/>
              <a:t>://</a:t>
            </a:r>
            <a:r>
              <a:rPr lang="en-US" sz="1200" u="sng" dirty="0" smtClean="0"/>
              <a:t>www.bionalogy.com/cardiovascular_system.html.</a:t>
            </a:r>
            <a:r>
              <a:rPr lang="en-US" sz="1200" dirty="0" smtClean="0"/>
              <a:t> 2. </a:t>
            </a:r>
            <a:r>
              <a:rPr lang="en-US" sz="1200" dirty="0" err="1" smtClean="0"/>
              <a:t>Aschner</a:t>
            </a:r>
            <a:r>
              <a:rPr lang="en-US" sz="1200" dirty="0" smtClean="0"/>
              <a:t> JL, </a:t>
            </a:r>
            <a:r>
              <a:rPr lang="en-US" sz="1200" dirty="0" err="1" smtClean="0"/>
              <a:t>Fike</a:t>
            </a:r>
            <a:r>
              <a:rPr lang="en-US" sz="1200" dirty="0" smtClean="0"/>
              <a:t> CD. New Developments in the Pathogenesis and Management of Neonatal Pulmonary Hypertension In: </a:t>
            </a:r>
            <a:r>
              <a:rPr lang="en-US" sz="1200" dirty="0" err="1" smtClean="0"/>
              <a:t>Bancalari</a:t>
            </a:r>
            <a:r>
              <a:rPr lang="en-US" sz="1200" dirty="0" smtClean="0"/>
              <a:t> E, Polin RA eds. </a:t>
            </a:r>
            <a:r>
              <a:rPr lang="en-US" sz="1200" i="1" dirty="0" smtClean="0"/>
              <a:t>The Newborn Lung Neonatology Questions and Controversies</a:t>
            </a:r>
            <a:r>
              <a:rPr lang="en-US" sz="1200" dirty="0" smtClean="0"/>
              <a:t> Philadelphia, PA Saunders 2008: p 242 Figure 12-1.</a:t>
            </a:r>
            <a:endParaRPr lang="en-US" sz="1200" u="sng" dirty="0"/>
          </a:p>
        </p:txBody>
      </p:sp>
      <p:grpSp>
        <p:nvGrpSpPr>
          <p:cNvPr id="4" name="Group 3"/>
          <p:cNvGrpSpPr/>
          <p:nvPr/>
        </p:nvGrpSpPr>
        <p:grpSpPr>
          <a:xfrm>
            <a:off x="703771" y="1676258"/>
            <a:ext cx="7349235" cy="4069319"/>
            <a:chOff x="703771" y="1676258"/>
            <a:chExt cx="7349235" cy="4069319"/>
          </a:xfrm>
        </p:grpSpPr>
        <p:pic>
          <p:nvPicPr>
            <p:cNvPr id="5" name="Picture 2" descr="http://www.bionalogy.com/cardiovascular_system_files/image009.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3321" y="1676258"/>
              <a:ext cx="3296263" cy="40693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35303" y="3633933"/>
              <a:ext cx="826423" cy="615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dirty="0" smtClean="0">
                  <a:solidFill>
                    <a:srgbClr val="FFFFFF"/>
                  </a:solidFill>
                </a:rPr>
                <a:t>Right</a:t>
              </a:r>
              <a:br>
                <a:rPr lang="en-US" sz="2000" b="1" dirty="0" smtClean="0">
                  <a:solidFill>
                    <a:srgbClr val="FFFFFF"/>
                  </a:solidFill>
                </a:rPr>
              </a:br>
              <a:r>
                <a:rPr lang="en-US" sz="2000" b="1" dirty="0" smtClean="0">
                  <a:solidFill>
                    <a:srgbClr val="FFFFFF"/>
                  </a:solidFill>
                </a:rPr>
                <a:t>Atrium</a:t>
              </a:r>
              <a:endParaRPr lang="en-US" sz="2000" b="1" dirty="0">
                <a:solidFill>
                  <a:srgbClr val="FFFFFF"/>
                </a:solidFill>
              </a:endParaRPr>
            </a:p>
          </p:txBody>
        </p:sp>
        <p:sp>
          <p:nvSpPr>
            <p:cNvPr id="8" name="Rectangle 7"/>
            <p:cNvSpPr>
              <a:spLocks noChangeArrowheads="1"/>
            </p:cNvSpPr>
            <p:nvPr/>
          </p:nvSpPr>
          <p:spPr bwMode="auto">
            <a:xfrm>
              <a:off x="1329444" y="4604814"/>
              <a:ext cx="1508758" cy="615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b="1" dirty="0" smtClean="0">
                  <a:solidFill>
                    <a:srgbClr val="FFFFFF"/>
                  </a:solidFill>
                </a:rPr>
                <a:t>Right</a:t>
              </a:r>
              <a:br>
                <a:rPr lang="en-US" sz="2000" b="1" dirty="0" smtClean="0">
                  <a:solidFill>
                    <a:srgbClr val="FFFFFF"/>
                  </a:solidFill>
                </a:rPr>
              </a:br>
              <a:r>
                <a:rPr lang="en-US" sz="2000" b="1" dirty="0" smtClean="0">
                  <a:solidFill>
                    <a:srgbClr val="FFFFFF"/>
                  </a:solidFill>
                </a:rPr>
                <a:t>Ventricle</a:t>
              </a:r>
              <a:endParaRPr lang="en-US" sz="2000" b="1" dirty="0">
                <a:solidFill>
                  <a:srgbClr val="FFFFFF"/>
                </a:solidFill>
              </a:endParaRPr>
            </a:p>
          </p:txBody>
        </p:sp>
        <p:sp>
          <p:nvSpPr>
            <p:cNvPr id="9" name="Rectangle 9"/>
            <p:cNvSpPr>
              <a:spLocks noChangeArrowheads="1"/>
            </p:cNvSpPr>
            <p:nvPr/>
          </p:nvSpPr>
          <p:spPr bwMode="auto">
            <a:xfrm>
              <a:off x="6939714" y="3094415"/>
              <a:ext cx="826423" cy="615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dirty="0" smtClean="0">
                  <a:solidFill>
                    <a:srgbClr val="FFFFFF"/>
                  </a:solidFill>
                </a:rPr>
                <a:t>Left</a:t>
              </a:r>
              <a:br>
                <a:rPr lang="en-US" sz="2000" b="1" dirty="0" smtClean="0">
                  <a:solidFill>
                    <a:srgbClr val="FFFFFF"/>
                  </a:solidFill>
                </a:rPr>
              </a:br>
              <a:r>
                <a:rPr lang="en-US" sz="2000" b="1" dirty="0" smtClean="0">
                  <a:solidFill>
                    <a:srgbClr val="FFFFFF"/>
                  </a:solidFill>
                </a:rPr>
                <a:t>Atrium</a:t>
              </a:r>
              <a:endParaRPr lang="en-US" sz="2000" b="1" dirty="0">
                <a:solidFill>
                  <a:srgbClr val="FFFFFF"/>
                </a:solidFill>
              </a:endParaRPr>
            </a:p>
          </p:txBody>
        </p:sp>
        <p:sp>
          <p:nvSpPr>
            <p:cNvPr id="10" name="Rectangle 10"/>
            <p:cNvSpPr>
              <a:spLocks noChangeArrowheads="1"/>
            </p:cNvSpPr>
            <p:nvPr/>
          </p:nvSpPr>
          <p:spPr bwMode="auto">
            <a:xfrm>
              <a:off x="6876650" y="4278096"/>
              <a:ext cx="1069253" cy="6155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dirty="0" smtClean="0">
                  <a:solidFill>
                    <a:srgbClr val="FFFFFF"/>
                  </a:solidFill>
                </a:rPr>
                <a:t>Left</a:t>
              </a:r>
              <a:br>
                <a:rPr lang="en-US" sz="2000" b="1" dirty="0" smtClean="0">
                  <a:solidFill>
                    <a:srgbClr val="FFFFFF"/>
                  </a:solidFill>
                </a:rPr>
              </a:br>
              <a:r>
                <a:rPr lang="en-US" sz="2000" b="1" dirty="0" smtClean="0">
                  <a:solidFill>
                    <a:srgbClr val="FFFFFF"/>
                  </a:solidFill>
                </a:rPr>
                <a:t>Ventricle</a:t>
              </a:r>
              <a:endParaRPr lang="en-US" sz="2000" b="1" dirty="0">
                <a:solidFill>
                  <a:srgbClr val="FFFFFF"/>
                </a:solidFill>
              </a:endParaRPr>
            </a:p>
          </p:txBody>
        </p:sp>
        <p:sp>
          <p:nvSpPr>
            <p:cNvPr id="11" name="Rectangle 11"/>
            <p:cNvSpPr>
              <a:spLocks noChangeArrowheads="1"/>
            </p:cNvSpPr>
            <p:nvPr/>
          </p:nvSpPr>
          <p:spPr bwMode="auto">
            <a:xfrm>
              <a:off x="6770228" y="2136800"/>
              <a:ext cx="1282778" cy="615553"/>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dirty="0" err="1" smtClean="0">
                  <a:solidFill>
                    <a:srgbClr val="FFFFFF"/>
                  </a:solidFill>
                </a:rPr>
                <a:t>Ductus</a:t>
              </a:r>
              <a:r>
                <a:rPr lang="en-US" sz="2000" b="1" dirty="0" smtClean="0">
                  <a:solidFill>
                    <a:srgbClr val="FFFFFF"/>
                  </a:solidFill>
                </a:rPr>
                <a:t/>
              </a:r>
              <a:br>
                <a:rPr lang="en-US" sz="2000" b="1" dirty="0" smtClean="0">
                  <a:solidFill>
                    <a:srgbClr val="FFFFFF"/>
                  </a:solidFill>
                </a:rPr>
              </a:br>
              <a:r>
                <a:rPr lang="en-US" sz="2000" b="1" dirty="0" err="1" smtClean="0">
                  <a:solidFill>
                    <a:srgbClr val="FFFFFF"/>
                  </a:solidFill>
                </a:rPr>
                <a:t>Arteriosus</a:t>
              </a:r>
              <a:endParaRPr lang="en-US" sz="2000" b="1" dirty="0">
                <a:solidFill>
                  <a:srgbClr val="FFFFFF"/>
                </a:solidFill>
              </a:endParaRPr>
            </a:p>
          </p:txBody>
        </p:sp>
        <p:sp>
          <p:nvSpPr>
            <p:cNvPr id="12" name="Rectangle 12"/>
            <p:cNvSpPr>
              <a:spLocks noChangeArrowheads="1"/>
            </p:cNvSpPr>
            <p:nvPr/>
          </p:nvSpPr>
          <p:spPr bwMode="auto">
            <a:xfrm>
              <a:off x="703771" y="2389517"/>
              <a:ext cx="1324693" cy="615553"/>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000" b="1" dirty="0" smtClean="0">
                  <a:solidFill>
                    <a:srgbClr val="FFFFFF"/>
                  </a:solidFill>
                </a:rPr>
                <a:t>Foramen</a:t>
              </a:r>
              <a:br>
                <a:rPr lang="en-US" sz="2000" b="1" dirty="0" smtClean="0">
                  <a:solidFill>
                    <a:srgbClr val="FFFFFF"/>
                  </a:solidFill>
                </a:rPr>
              </a:br>
              <a:r>
                <a:rPr lang="en-US" sz="2000" b="1" dirty="0" err="1" smtClean="0">
                  <a:solidFill>
                    <a:srgbClr val="FFFFFF"/>
                  </a:solidFill>
                </a:rPr>
                <a:t>Ovale</a:t>
              </a:r>
              <a:endParaRPr lang="en-US" sz="2000" b="1" dirty="0">
                <a:solidFill>
                  <a:srgbClr val="FFFFFF"/>
                </a:solidFill>
              </a:endParaRPr>
            </a:p>
          </p:txBody>
        </p:sp>
        <p:cxnSp>
          <p:nvCxnSpPr>
            <p:cNvPr id="17" name="Straight Arrow Connector 16"/>
            <p:cNvCxnSpPr/>
            <p:nvPr/>
          </p:nvCxnSpPr>
          <p:spPr>
            <a:xfrm>
              <a:off x="2623770" y="4778448"/>
              <a:ext cx="1775239" cy="0"/>
            </a:xfrm>
            <a:prstGeom prst="straightConnector1">
              <a:avLst/>
            </a:prstGeom>
            <a:ln w="76200" cmpd="sng">
              <a:solidFill>
                <a:schemeClr val="accent6"/>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54386" y="3813019"/>
              <a:ext cx="1609272" cy="0"/>
            </a:xfrm>
            <a:prstGeom prst="straightConnector1">
              <a:avLst/>
            </a:prstGeom>
            <a:ln w="76200" cmpd="sng">
              <a:solidFill>
                <a:schemeClr val="accent6"/>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a:off x="2142919" y="2576514"/>
              <a:ext cx="1785177" cy="1133453"/>
            </a:xfrm>
            <a:prstGeom prst="bentConnector3">
              <a:avLst>
                <a:gd name="adj1" fmla="val -81"/>
              </a:avLst>
            </a:prstGeom>
            <a:ln w="76200" cmpd="sng">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4697431" y="2332472"/>
              <a:ext cx="1947803" cy="0"/>
            </a:xfrm>
            <a:prstGeom prst="straightConnector1">
              <a:avLst/>
            </a:prstGeom>
            <a:ln w="76200" cmpd="sng">
              <a:solidFill>
                <a:schemeClr val="accent6"/>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377757" y="4463194"/>
              <a:ext cx="1607403" cy="0"/>
            </a:xfrm>
            <a:prstGeom prst="straightConnector1">
              <a:avLst/>
            </a:prstGeom>
            <a:ln w="76200" cmpd="sng">
              <a:solidFill>
                <a:schemeClr val="accent6"/>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037357" y="3218184"/>
              <a:ext cx="1947803" cy="0"/>
            </a:xfrm>
            <a:prstGeom prst="straightConnector1">
              <a:avLst/>
            </a:prstGeom>
            <a:ln w="76200" cmpd="sng">
              <a:solidFill>
                <a:schemeClr val="accent6"/>
              </a:solidFill>
              <a:headEnd type="non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573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altLang="en-US" dirty="0" smtClean="0"/>
              <a:t>HRF in Newborns: Pathophysiology</a:t>
            </a:r>
            <a:r>
              <a:rPr lang="en-US" altLang="en-US" baseline="30000" dirty="0" smtClean="0"/>
              <a:t>1</a:t>
            </a:r>
          </a:p>
        </p:txBody>
      </p:sp>
      <p:sp>
        <p:nvSpPr>
          <p:cNvPr id="21507" name="Text Placeholder 5"/>
          <p:cNvSpPr>
            <a:spLocks noGrp="1"/>
          </p:cNvSpPr>
          <p:nvPr>
            <p:ph idx="4294967295"/>
          </p:nvPr>
        </p:nvSpPr>
        <p:spPr/>
        <p:txBody>
          <a:bodyPr/>
          <a:lstStyle/>
          <a:p>
            <a:pPr marL="228600" indent="-228600" eaLnBrk="1" hangingPunct="1">
              <a:defRPr/>
            </a:pPr>
            <a:r>
              <a:rPr lang="en-US" dirty="0" smtClean="0">
                <a:solidFill>
                  <a:schemeClr val="bg1">
                    <a:lumMod val="50000"/>
                  </a:schemeClr>
                </a:solidFill>
              </a:rPr>
              <a:t>Intrapulmonary shunt: pulmonary arterial blood reaches the pulmonary venous side without passing through ventilated areas of the lung</a:t>
            </a:r>
          </a:p>
          <a:p>
            <a:pPr marL="228600" indent="-228600" eaLnBrk="1" hangingPunct="1">
              <a:defRPr/>
            </a:pPr>
            <a:r>
              <a:rPr lang="en-US" dirty="0" err="1" smtClean="0">
                <a:solidFill>
                  <a:schemeClr val="bg1">
                    <a:lumMod val="50000"/>
                  </a:schemeClr>
                </a:solidFill>
              </a:rPr>
              <a:t>Extrapulmonary</a:t>
            </a:r>
            <a:r>
              <a:rPr lang="en-US" dirty="0" smtClean="0">
                <a:solidFill>
                  <a:schemeClr val="bg1">
                    <a:lumMod val="50000"/>
                  </a:schemeClr>
                </a:solidFill>
              </a:rPr>
              <a:t> shunt (PPHN): right-to-left shunting of blood bypasses the lung through fetal channels (ductus </a:t>
            </a:r>
            <a:r>
              <a:rPr lang="en-US" dirty="0" err="1" smtClean="0">
                <a:solidFill>
                  <a:schemeClr val="bg1">
                    <a:lumMod val="50000"/>
                  </a:schemeClr>
                </a:solidFill>
              </a:rPr>
              <a:t>arteriosus</a:t>
            </a:r>
            <a:r>
              <a:rPr lang="en-US" dirty="0" smtClean="0">
                <a:solidFill>
                  <a:schemeClr val="bg1">
                    <a:lumMod val="50000"/>
                  </a:schemeClr>
                </a:solidFill>
              </a:rPr>
              <a:t> and/or foramen ovale) </a:t>
            </a:r>
          </a:p>
          <a:p>
            <a:pPr marL="228600" indent="-228600" eaLnBrk="1" hangingPunct="1">
              <a:defRPr/>
            </a:pPr>
            <a:r>
              <a:rPr lang="en-US" dirty="0" smtClean="0"/>
              <a:t>Ventilation–perfusion (</a:t>
            </a:r>
            <a:r>
              <a:rPr lang="en-US" dirty="0" smtClean="0">
                <a:latin typeface="ArialCV" pitchFamily="34" charset="0"/>
              </a:rPr>
              <a:t>V/Q</a:t>
            </a:r>
            <a:r>
              <a:rPr lang="en-US" dirty="0" smtClean="0"/>
              <a:t>) mismatch: imbalance between ventilation and perfusion; alveolar hypoxia, increased dead-space ventilation </a:t>
            </a:r>
          </a:p>
          <a:p>
            <a:pPr marL="228600" indent="-228600" eaLnBrk="1" hangingPunct="1">
              <a:defRPr/>
            </a:pPr>
            <a:endParaRPr lang="en-US" dirty="0" smtClean="0"/>
          </a:p>
        </p:txBody>
      </p:sp>
      <p:sp>
        <p:nvSpPr>
          <p:cNvPr id="34820" name="Text Box 14"/>
          <p:cNvSpPr txBox="1">
            <a:spLocks noChangeArrowheads="1"/>
          </p:cNvSpPr>
          <p:nvPr/>
        </p:nvSpPr>
        <p:spPr bwMode="auto">
          <a:xfrm>
            <a:off x="648522" y="5907416"/>
            <a:ext cx="5718175" cy="29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spAutoFit/>
          </a:bodyPr>
          <a:lstStyle>
            <a:lvl1pPr marL="196850" indent="-196850" defTabSz="947738" eaLnBrk="0" hangingPunct="0">
              <a:defRPr sz="1000">
                <a:solidFill>
                  <a:schemeClr val="tx1"/>
                </a:solidFill>
                <a:latin typeface="Arial" pitchFamily="34" charset="0"/>
                <a:cs typeface="Arial" pitchFamily="34" charset="0"/>
              </a:defRPr>
            </a:lvl1pPr>
            <a:lvl2pPr marL="742950" indent="-285750" defTabSz="947738" eaLnBrk="0" hangingPunct="0">
              <a:defRPr sz="1000">
                <a:solidFill>
                  <a:schemeClr val="tx1"/>
                </a:solidFill>
                <a:latin typeface="Arial" pitchFamily="34" charset="0"/>
                <a:cs typeface="Arial" pitchFamily="34" charset="0"/>
              </a:defRPr>
            </a:lvl2pPr>
            <a:lvl3pPr marL="1143000" indent="-228600" defTabSz="947738" eaLnBrk="0" hangingPunct="0">
              <a:defRPr sz="1000">
                <a:solidFill>
                  <a:schemeClr val="tx1"/>
                </a:solidFill>
                <a:latin typeface="Arial" pitchFamily="34" charset="0"/>
                <a:cs typeface="Arial" pitchFamily="34" charset="0"/>
              </a:defRPr>
            </a:lvl3pPr>
            <a:lvl4pPr marL="1600200" indent="-228600" defTabSz="947738" eaLnBrk="0" hangingPunct="0">
              <a:defRPr sz="1000">
                <a:solidFill>
                  <a:schemeClr val="tx1"/>
                </a:solidFill>
                <a:latin typeface="Arial" pitchFamily="34" charset="0"/>
                <a:cs typeface="Arial" pitchFamily="34" charset="0"/>
              </a:defRPr>
            </a:lvl4pPr>
            <a:lvl5pPr marL="2057400" indent="-228600" defTabSz="947738" eaLnBrk="0" hangingPunct="0">
              <a:defRPr sz="1000">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sz="1000">
                <a:solidFill>
                  <a:schemeClr val="tx1"/>
                </a:solidFill>
                <a:latin typeface="Arial" pitchFamily="34" charset="0"/>
                <a:cs typeface="Arial" pitchFamily="34" charset="0"/>
              </a:defRPr>
            </a:lvl9pPr>
          </a:lstStyle>
          <a:p>
            <a:pPr marL="228600" indent="-228600" eaLnBrk="1" hangingPunct="1">
              <a:buFont typeface="+mj-lt"/>
              <a:buAutoNum type="arabicPeriod"/>
            </a:pPr>
            <a:r>
              <a:rPr lang="en-US" altLang="en-US" sz="1300" dirty="0">
                <a:solidFill>
                  <a:schemeClr val="bg1"/>
                </a:solidFill>
              </a:rPr>
              <a:t>Kinsella</a:t>
            </a:r>
            <a:r>
              <a:rPr lang="en-US" altLang="en-US" sz="1100" dirty="0">
                <a:solidFill>
                  <a:schemeClr val="bg1"/>
                </a:solidFill>
              </a:rPr>
              <a:t> JP. </a:t>
            </a:r>
            <a:r>
              <a:rPr lang="en-US" altLang="en-US" sz="1100" i="1" dirty="0">
                <a:solidFill>
                  <a:schemeClr val="bg1"/>
                </a:solidFill>
              </a:rPr>
              <a:t>Early Hum Dev.</a:t>
            </a:r>
            <a:r>
              <a:rPr lang="en-US" altLang="en-US" sz="1100" dirty="0">
                <a:solidFill>
                  <a:schemeClr val="bg1"/>
                </a:solidFill>
              </a:rPr>
              <a:t> 2008:84:709-716.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1"/>
          <p:cNvSpPr>
            <a:spLocks noGrp="1" noChangeArrowheads="1"/>
          </p:cNvSpPr>
          <p:nvPr>
            <p:ph type="title" idx="4294967295"/>
          </p:nvPr>
        </p:nvSpPr>
        <p:spPr/>
        <p:txBody>
          <a:bodyPr/>
          <a:lstStyle/>
          <a:p>
            <a:pPr eaLnBrk="1" hangingPunct="1"/>
            <a:r>
              <a:rPr lang="en-US" altLang="en-US" dirty="0" smtClean="0"/>
              <a:t>Optimal Oxygenation Requires Matching Ventilation and Perfusion (V/Q)</a:t>
            </a:r>
            <a:r>
              <a:rPr lang="en-US" altLang="en-US" baseline="30000" dirty="0" smtClean="0"/>
              <a:t>1</a:t>
            </a:r>
          </a:p>
        </p:txBody>
      </p:sp>
      <p:sp>
        <p:nvSpPr>
          <p:cNvPr id="35843" name="Rectangle 7"/>
          <p:cNvSpPr>
            <a:spLocks noChangeArrowheads="1"/>
          </p:cNvSpPr>
          <p:nvPr/>
        </p:nvSpPr>
        <p:spPr bwMode="auto">
          <a:xfrm>
            <a:off x="3325813" y="5037684"/>
            <a:ext cx="22733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buClr>
                <a:schemeClr val="accent1"/>
              </a:buClr>
              <a:buFontTx/>
              <a:buChar char="•"/>
            </a:pPr>
            <a:r>
              <a:rPr lang="en-US" altLang="en-US" sz="1600" dirty="0">
                <a:solidFill>
                  <a:srgbClr val="FFFFFF"/>
                </a:solidFill>
              </a:rPr>
              <a:t>Inflation recruits the lung, but with low blood flow</a:t>
            </a:r>
          </a:p>
          <a:p>
            <a:pPr eaLnBrk="1" hangingPunct="1">
              <a:buClr>
                <a:schemeClr val="accent1"/>
              </a:buClr>
              <a:buFontTx/>
              <a:buChar char="•"/>
            </a:pPr>
            <a:r>
              <a:rPr lang="en-US" altLang="en-US" sz="1600" dirty="0">
                <a:solidFill>
                  <a:srgbClr val="FFFFFF"/>
                </a:solidFill>
              </a:rPr>
              <a:t>Hypoxemia persists</a:t>
            </a:r>
          </a:p>
        </p:txBody>
      </p:sp>
      <p:sp>
        <p:nvSpPr>
          <p:cNvPr id="35844" name="Rectangle 8"/>
          <p:cNvSpPr>
            <a:spLocks noChangeArrowheads="1"/>
          </p:cNvSpPr>
          <p:nvPr/>
        </p:nvSpPr>
        <p:spPr bwMode="auto">
          <a:xfrm>
            <a:off x="6127750" y="5012339"/>
            <a:ext cx="25352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buClr>
                <a:schemeClr val="accent1"/>
              </a:buClr>
              <a:buFontTx/>
              <a:buChar char="•"/>
            </a:pPr>
            <a:r>
              <a:rPr lang="en-US" altLang="en-US" sz="1600" dirty="0">
                <a:solidFill>
                  <a:srgbClr val="FFFFFF"/>
                </a:solidFill>
              </a:rPr>
              <a:t>Adequate ventilation</a:t>
            </a:r>
            <a:r>
              <a:rPr lang="en-US" altLang="en-US" sz="1600" dirty="0"/>
              <a:t> </a:t>
            </a:r>
            <a:r>
              <a:rPr lang="en-US" altLang="en-US" sz="1600" dirty="0">
                <a:solidFill>
                  <a:srgbClr val="FFFFFF"/>
                </a:solidFill>
              </a:rPr>
              <a:t>with perfusion optimizes oxygenation </a:t>
            </a:r>
          </a:p>
          <a:p>
            <a:pPr eaLnBrk="1" hangingPunct="1">
              <a:buClr>
                <a:schemeClr val="accent1"/>
              </a:buClr>
              <a:buFontTx/>
              <a:buChar char="•"/>
            </a:pPr>
            <a:r>
              <a:rPr lang="en-US" altLang="en-US" sz="1600" dirty="0">
                <a:solidFill>
                  <a:srgbClr val="FFFFFF"/>
                </a:solidFill>
                <a:latin typeface="ArialCV" charset="0"/>
              </a:rPr>
              <a:t>V/Q</a:t>
            </a:r>
            <a:r>
              <a:rPr lang="en-US" altLang="en-US" sz="1600" dirty="0">
                <a:solidFill>
                  <a:srgbClr val="FFFFFF"/>
                </a:solidFill>
              </a:rPr>
              <a:t> matching occurs</a:t>
            </a:r>
          </a:p>
          <a:p>
            <a:pPr algn="ctr" eaLnBrk="1" hangingPunct="1">
              <a:buClr>
                <a:schemeClr val="accent1"/>
              </a:buClr>
            </a:pPr>
            <a:endParaRPr lang="en-US" altLang="en-US" sz="1600" dirty="0">
              <a:solidFill>
                <a:srgbClr val="FFFFFF"/>
              </a:solidFill>
            </a:endParaRPr>
          </a:p>
        </p:txBody>
      </p:sp>
      <p:sp>
        <p:nvSpPr>
          <p:cNvPr id="35845" name="Text Box 16"/>
          <p:cNvSpPr txBox="1">
            <a:spLocks noChangeArrowheads="1"/>
          </p:cNvSpPr>
          <p:nvPr/>
        </p:nvSpPr>
        <p:spPr bwMode="auto">
          <a:xfrm>
            <a:off x="601663" y="1628775"/>
            <a:ext cx="21812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eaLnBrk="1" hangingPunct="1"/>
            <a:r>
              <a:rPr lang="en-US" altLang="en-US" sz="1800" b="1" u="sng">
                <a:solidFill>
                  <a:schemeClr val="accent1"/>
                </a:solidFill>
              </a:rPr>
              <a:t>Mismatched</a:t>
            </a:r>
            <a:r>
              <a:rPr lang="en-US" altLang="en-US" sz="1600" b="1">
                <a:solidFill>
                  <a:schemeClr val="accent1"/>
                </a:solidFill>
              </a:rPr>
              <a:t/>
            </a:r>
            <a:br>
              <a:rPr lang="en-US" altLang="en-US" sz="1600" b="1">
                <a:solidFill>
                  <a:schemeClr val="accent1"/>
                </a:solidFill>
              </a:rPr>
            </a:br>
            <a:r>
              <a:rPr lang="en-US" altLang="en-US" sz="1600" b="1">
                <a:solidFill>
                  <a:schemeClr val="accent1"/>
                </a:solidFill>
              </a:rPr>
              <a:t>low inflation to perfusion</a:t>
            </a:r>
          </a:p>
        </p:txBody>
      </p:sp>
      <p:sp>
        <p:nvSpPr>
          <p:cNvPr id="35846" name="Text Box 10"/>
          <p:cNvSpPr txBox="1">
            <a:spLocks noChangeArrowheads="1"/>
          </p:cNvSpPr>
          <p:nvPr/>
        </p:nvSpPr>
        <p:spPr bwMode="auto">
          <a:xfrm>
            <a:off x="6127750" y="1617663"/>
            <a:ext cx="23939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eaLnBrk="1" hangingPunct="1"/>
            <a:r>
              <a:rPr lang="en-US" altLang="en-US" sz="1800" b="1" u="sng">
                <a:solidFill>
                  <a:schemeClr val="accent1"/>
                </a:solidFill>
              </a:rPr>
              <a:t>Matched</a:t>
            </a:r>
          </a:p>
          <a:p>
            <a:pPr algn="ctr" eaLnBrk="1" hangingPunct="1"/>
            <a:r>
              <a:rPr lang="en-US" altLang="en-US" sz="1600" b="1">
                <a:solidFill>
                  <a:schemeClr val="accent1"/>
                </a:solidFill>
              </a:rPr>
              <a:t>inflation/perfusion</a:t>
            </a:r>
          </a:p>
          <a:p>
            <a:pPr algn="ctr" eaLnBrk="1" hangingPunct="1"/>
            <a:r>
              <a:rPr lang="en-US" altLang="en-US" sz="1600" b="1">
                <a:solidFill>
                  <a:schemeClr val="accent1"/>
                </a:solidFill>
              </a:rPr>
              <a:t>(V/Q ~ 1)</a:t>
            </a:r>
          </a:p>
        </p:txBody>
      </p:sp>
      <p:sp>
        <p:nvSpPr>
          <p:cNvPr id="35847" name="Text Box 13"/>
          <p:cNvSpPr txBox="1">
            <a:spLocks noChangeArrowheads="1"/>
          </p:cNvSpPr>
          <p:nvPr/>
        </p:nvSpPr>
        <p:spPr bwMode="auto">
          <a:xfrm>
            <a:off x="3451225" y="1603375"/>
            <a:ext cx="23399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eaLnBrk="1" hangingPunct="1"/>
            <a:r>
              <a:rPr lang="en-US" altLang="en-US" sz="1800" b="1" u="sng">
                <a:solidFill>
                  <a:schemeClr val="accent1"/>
                </a:solidFill>
              </a:rPr>
              <a:t>Mismatched</a:t>
            </a:r>
            <a:r>
              <a:rPr lang="en-US" altLang="en-US" sz="1800" b="1">
                <a:solidFill>
                  <a:schemeClr val="accent1"/>
                </a:solidFill>
              </a:rPr>
              <a:t/>
            </a:r>
            <a:br>
              <a:rPr lang="en-US" altLang="en-US" sz="1800" b="1">
                <a:solidFill>
                  <a:schemeClr val="accent1"/>
                </a:solidFill>
              </a:rPr>
            </a:br>
            <a:r>
              <a:rPr lang="en-US" altLang="en-US" sz="1600" b="1">
                <a:solidFill>
                  <a:schemeClr val="accent1"/>
                </a:solidFill>
              </a:rPr>
              <a:t>high inflation with low perfusion</a:t>
            </a:r>
          </a:p>
        </p:txBody>
      </p:sp>
      <p:sp>
        <p:nvSpPr>
          <p:cNvPr id="35848" name="Rectangle 6"/>
          <p:cNvSpPr>
            <a:spLocks noChangeArrowheads="1"/>
          </p:cNvSpPr>
          <p:nvPr/>
        </p:nvSpPr>
        <p:spPr bwMode="auto">
          <a:xfrm>
            <a:off x="388938" y="5011737"/>
            <a:ext cx="23987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buClr>
                <a:schemeClr val="accent1"/>
              </a:buClr>
              <a:buFontTx/>
              <a:buChar char="•"/>
            </a:pPr>
            <a:r>
              <a:rPr lang="en-US" altLang="en-US" sz="1600" dirty="0">
                <a:solidFill>
                  <a:srgbClr val="FFFFFF"/>
                </a:solidFill>
              </a:rPr>
              <a:t>Poor ventilation despite perfusion produces hypoxemia </a:t>
            </a:r>
          </a:p>
          <a:p>
            <a:pPr eaLnBrk="1" hangingPunct="1">
              <a:buClr>
                <a:schemeClr val="accent1"/>
              </a:buClr>
              <a:buFontTx/>
              <a:buChar char="•"/>
            </a:pPr>
            <a:r>
              <a:rPr lang="en-US" altLang="en-US" sz="1600" dirty="0">
                <a:solidFill>
                  <a:srgbClr val="FFFFFF"/>
                </a:solidFill>
              </a:rPr>
              <a:t>Intrapulmonary shunting</a:t>
            </a:r>
          </a:p>
        </p:txBody>
      </p:sp>
      <p:pic>
        <p:nvPicPr>
          <p:cNvPr id="35849" name="Picture 12" descr="INOMAX_Final-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2268264"/>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23"/>
          <p:cNvSpPr txBox="1">
            <a:spLocks noChangeArrowheads="1"/>
          </p:cNvSpPr>
          <p:nvPr/>
        </p:nvSpPr>
        <p:spPr bwMode="auto">
          <a:xfrm>
            <a:off x="522288" y="6477000"/>
            <a:ext cx="81121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marL="971550" lvl="1" indent="-228600" eaLnBrk="1" hangingPunct="1">
              <a:spcBef>
                <a:spcPct val="50000"/>
              </a:spcBef>
              <a:buFont typeface="+mj-lt"/>
              <a:buAutoNum type="arabicPeriod"/>
            </a:pPr>
            <a:r>
              <a:rPr lang="en-US" altLang="en-US" sz="1300" dirty="0">
                <a:solidFill>
                  <a:schemeClr val="bg1"/>
                </a:solidFill>
              </a:rPr>
              <a:t>Kinsella</a:t>
            </a:r>
            <a:r>
              <a:rPr lang="en-US" altLang="en-US" sz="1200" dirty="0">
                <a:solidFill>
                  <a:schemeClr val="bg1"/>
                </a:solidFill>
              </a:rPr>
              <a:t> JP. </a:t>
            </a:r>
            <a:r>
              <a:rPr lang="en-US" altLang="en-US" sz="1200" i="1" dirty="0">
                <a:solidFill>
                  <a:schemeClr val="bg1"/>
                </a:solidFill>
              </a:rPr>
              <a:t>Early Hum Dev</a:t>
            </a:r>
            <a:r>
              <a:rPr lang="en-US" altLang="en-US" sz="1200" dirty="0">
                <a:solidFill>
                  <a:schemeClr val="bg1"/>
                </a:solidFill>
              </a:rPr>
              <a:t>. 2008;84:709-716.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p:txBody>
          <a:bodyPr/>
          <a:lstStyle/>
          <a:p>
            <a:pPr algn="ctr" eaLnBrk="1" hangingPunct="1"/>
            <a:r>
              <a:rPr lang="en-US" altLang="en-US" sz="3000" dirty="0" smtClean="0"/>
              <a:t>Disorders that Mimic </a:t>
            </a:r>
            <a:br>
              <a:rPr lang="en-US" altLang="en-US" sz="3000" dirty="0" smtClean="0"/>
            </a:br>
            <a:r>
              <a:rPr lang="en-US" altLang="en-US" sz="3000" dirty="0" smtClean="0"/>
              <a:t>Hypoxic Respiratory Failure</a:t>
            </a:r>
          </a:p>
        </p:txBody>
      </p:sp>
      <p:sp>
        <p:nvSpPr>
          <p:cNvPr id="24579" name="Rectangle 7"/>
          <p:cNvSpPr>
            <a:spLocks noGrp="1" noChangeArrowheads="1"/>
          </p:cNvSpPr>
          <p:nvPr>
            <p:ph type="body" idx="4294967295"/>
          </p:nvPr>
        </p:nvSpPr>
        <p:spPr>
          <a:xfrm>
            <a:off x="457200" y="1996801"/>
            <a:ext cx="8458200" cy="3379241"/>
          </a:xfrm>
        </p:spPr>
        <p:txBody>
          <a:bodyPr/>
          <a:lstStyle/>
          <a:p>
            <a:pPr marL="514350" indent="-514350" eaLnBrk="1" hangingPunct="1">
              <a:buFont typeface="+mj-lt"/>
              <a:buAutoNum type="alphaUcPeriod"/>
            </a:pPr>
            <a:r>
              <a:rPr lang="en-US" altLang="en-US" sz="2600" dirty="0" err="1" smtClean="0">
                <a:latin typeface="+mj-lt"/>
                <a:cs typeface="Arial" panose="020B0604020202020204" pitchFamily="34" charset="0"/>
              </a:rPr>
              <a:t>Coarctation</a:t>
            </a:r>
            <a:r>
              <a:rPr lang="en-US" altLang="en-US" sz="2600" dirty="0" smtClean="0">
                <a:latin typeface="+mj-lt"/>
                <a:cs typeface="Arial" panose="020B0604020202020204" pitchFamily="34" charset="0"/>
              </a:rPr>
              <a:t> / Interrupted Arch</a:t>
            </a:r>
          </a:p>
          <a:p>
            <a:pPr marL="514350" indent="-514350" eaLnBrk="1" hangingPunct="1">
              <a:buFont typeface="+mj-lt"/>
              <a:buAutoNum type="alphaUcPeriod"/>
            </a:pPr>
            <a:r>
              <a:rPr lang="en-US" altLang="en-US" sz="2600" dirty="0" smtClean="0">
                <a:latin typeface="+mj-lt"/>
                <a:cs typeface="Arial" panose="020B0604020202020204" pitchFamily="34" charset="0"/>
              </a:rPr>
              <a:t>Aortic Stenosis / Aortic Insufficiency</a:t>
            </a:r>
          </a:p>
          <a:p>
            <a:pPr marL="514350" indent="-514350" eaLnBrk="1" hangingPunct="1">
              <a:buFont typeface="+mj-lt"/>
              <a:buAutoNum type="alphaUcPeriod"/>
            </a:pPr>
            <a:r>
              <a:rPr lang="en-US" altLang="en-US" sz="2600" dirty="0" smtClean="0">
                <a:latin typeface="+mj-lt"/>
                <a:cs typeface="Arial" panose="020B0604020202020204" pitchFamily="34" charset="0"/>
              </a:rPr>
              <a:t>Mitral Stenosis / Insufficiency </a:t>
            </a:r>
            <a:endParaRPr lang="en-US" altLang="en-US" sz="2600" baseline="32000" dirty="0" smtClean="0">
              <a:latin typeface="+mj-lt"/>
              <a:cs typeface="Arial" panose="020B0604020202020204" pitchFamily="34" charset="0"/>
            </a:endParaRPr>
          </a:p>
        </p:txBody>
      </p:sp>
    </p:spTree>
    <p:extLst>
      <p:ext uri="{BB962C8B-B14F-4D97-AF65-F5344CB8AC3E}">
        <p14:creationId xmlns:p14="http://schemas.microsoft.com/office/powerpoint/2010/main" val="23627244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p:txBody>
          <a:bodyPr/>
          <a:lstStyle/>
          <a:p>
            <a:pPr algn="ctr" eaLnBrk="1" hangingPunct="1"/>
            <a:r>
              <a:rPr lang="en-US" altLang="en-US" sz="3000" dirty="0" smtClean="0"/>
              <a:t>Disorders that Mimic </a:t>
            </a:r>
            <a:br>
              <a:rPr lang="en-US" altLang="en-US" sz="3000" dirty="0" smtClean="0"/>
            </a:br>
            <a:r>
              <a:rPr lang="en-US" altLang="en-US" sz="3000" dirty="0" smtClean="0"/>
              <a:t>Hypoxic Respiratory Failure</a:t>
            </a:r>
          </a:p>
        </p:txBody>
      </p:sp>
      <p:sp>
        <p:nvSpPr>
          <p:cNvPr id="24579" name="Rectangle 7"/>
          <p:cNvSpPr>
            <a:spLocks noGrp="1" noChangeArrowheads="1"/>
          </p:cNvSpPr>
          <p:nvPr>
            <p:ph type="body" idx="4294967295"/>
          </p:nvPr>
        </p:nvSpPr>
        <p:spPr>
          <a:xfrm>
            <a:off x="457200" y="1996801"/>
            <a:ext cx="8458200" cy="3379241"/>
          </a:xfrm>
        </p:spPr>
        <p:txBody>
          <a:bodyPr/>
          <a:lstStyle/>
          <a:p>
            <a:pPr marL="514350" indent="-514350" eaLnBrk="1" hangingPunct="1">
              <a:buFont typeface="+mj-lt"/>
              <a:buAutoNum type="alphaUcPeriod" startAt="4"/>
            </a:pPr>
            <a:r>
              <a:rPr lang="en-US" altLang="en-US" sz="2600" dirty="0" smtClean="0">
                <a:latin typeface="+mj-lt"/>
                <a:cs typeface="Arial" panose="020B0604020202020204" pitchFamily="34" charset="0"/>
              </a:rPr>
              <a:t>Total </a:t>
            </a:r>
            <a:r>
              <a:rPr lang="en-US" altLang="en-US" sz="2600" dirty="0" err="1" smtClean="0">
                <a:latin typeface="+mj-lt"/>
                <a:cs typeface="Arial" panose="020B0604020202020204" pitchFamily="34" charset="0"/>
              </a:rPr>
              <a:t>Anamalous</a:t>
            </a:r>
            <a:r>
              <a:rPr lang="en-US" altLang="en-US" sz="2600" dirty="0" smtClean="0">
                <a:latin typeface="+mj-lt"/>
                <a:cs typeface="Arial" panose="020B0604020202020204" pitchFamily="34" charset="0"/>
              </a:rPr>
              <a:t> Venous </a:t>
            </a:r>
            <a:r>
              <a:rPr lang="en-US" altLang="en-US" sz="2600" dirty="0">
                <a:latin typeface="+mj-lt"/>
                <a:cs typeface="Arial" panose="020B0604020202020204" pitchFamily="34" charset="0"/>
              </a:rPr>
              <a:t>R</a:t>
            </a:r>
            <a:r>
              <a:rPr lang="en-US" altLang="en-US" sz="2600" dirty="0" smtClean="0">
                <a:latin typeface="+mj-lt"/>
                <a:cs typeface="Arial" panose="020B0604020202020204" pitchFamily="34" charset="0"/>
              </a:rPr>
              <a:t>eturn with Obstruction</a:t>
            </a:r>
          </a:p>
          <a:p>
            <a:pPr marL="514350" indent="-514350" eaLnBrk="1" hangingPunct="1">
              <a:buFont typeface="+mj-lt"/>
              <a:buAutoNum type="alphaUcPeriod" startAt="4"/>
            </a:pPr>
            <a:r>
              <a:rPr lang="en-US" altLang="en-US" sz="2600" dirty="0" smtClean="0">
                <a:latin typeface="+mj-lt"/>
                <a:cs typeface="Arial" panose="020B0604020202020204" pitchFamily="34" charset="0"/>
              </a:rPr>
              <a:t>Pulmonary Vein Stenosis</a:t>
            </a:r>
          </a:p>
          <a:p>
            <a:pPr marL="514350" indent="-514350" eaLnBrk="1" hangingPunct="1">
              <a:buFont typeface="+mj-lt"/>
              <a:buAutoNum type="alphaUcPeriod" startAt="4"/>
            </a:pPr>
            <a:r>
              <a:rPr lang="en-US" altLang="en-US" sz="2600" dirty="0" smtClean="0">
                <a:latin typeface="+mj-lt"/>
                <a:cs typeface="Arial" panose="020B0604020202020204" pitchFamily="34" charset="0"/>
              </a:rPr>
              <a:t>Pulmonic Stenosis</a:t>
            </a:r>
          </a:p>
          <a:p>
            <a:pPr marL="514350" indent="-514350" eaLnBrk="1" hangingPunct="1">
              <a:buFont typeface="+mj-lt"/>
              <a:buAutoNum type="alphaUcPeriod" startAt="4"/>
            </a:pPr>
            <a:r>
              <a:rPr lang="en-US" altLang="en-US" sz="2600" dirty="0" smtClean="0">
                <a:latin typeface="+mj-lt"/>
                <a:cs typeface="Arial" panose="020B0604020202020204" pitchFamily="34" charset="0"/>
              </a:rPr>
              <a:t>Left Ventricular Dysfunction</a:t>
            </a:r>
          </a:p>
        </p:txBody>
      </p:sp>
    </p:spTree>
    <p:extLst>
      <p:ext uri="{BB962C8B-B14F-4D97-AF65-F5344CB8AC3E}">
        <p14:creationId xmlns:p14="http://schemas.microsoft.com/office/powerpoint/2010/main" val="2712158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Management of Patients with Hypoxic Respiratory Failure</a:t>
            </a:r>
          </a:p>
        </p:txBody>
      </p:sp>
    </p:spTree>
    <p:extLst>
      <p:ext uri="{BB962C8B-B14F-4D97-AF65-F5344CB8AC3E}">
        <p14:creationId xmlns:p14="http://schemas.microsoft.com/office/powerpoint/2010/main" val="1407737666"/>
      </p:ext>
    </p:extLst>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Pulmonary</a:t>
            </a:r>
          </a:p>
        </p:txBody>
      </p:sp>
    </p:spTree>
    <p:extLst>
      <p:ext uri="{BB962C8B-B14F-4D97-AF65-F5344CB8AC3E}">
        <p14:creationId xmlns:p14="http://schemas.microsoft.com/office/powerpoint/2010/main" val="3583127049"/>
      </p:ext>
    </p:extLst>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sz="1700" b="1" dirty="0"/>
              <a:t>Disclaimer</a:t>
            </a:r>
            <a:r>
              <a:rPr lang="en-US" sz="1700" dirty="0"/>
              <a:t>:</a:t>
            </a:r>
          </a:p>
          <a:p>
            <a:r>
              <a:rPr lang="en-US" sz="1700" dirty="0"/>
              <a:t>This activity has been designed to provide continuing education that is focused on specific objectives. In selecting educational activities, clinicians should pay special attention to the relevance of those objectives and the application to their particular needs. The intent of all Meniscus Educational Institute educational opportunities is to provide learning that will improve patient care. Clinicians are encouraged to reflect on this activity and its applicability to their own patient population.</a:t>
            </a:r>
          </a:p>
          <a:p>
            <a:r>
              <a:rPr lang="en-US" sz="1700" dirty="0"/>
              <a:t>The opinions expressed in this activity are those of the faculty and reviewers and do not represent an endorsement by Meniscus Educational Institute of any specific therapeutics or approaches to diagnosis or patient management.</a:t>
            </a:r>
          </a:p>
          <a:p>
            <a:r>
              <a:rPr lang="en-US" sz="1700" i="1" dirty="0"/>
              <a:t>Donald M. Null, MD has served as a consultant for </a:t>
            </a:r>
            <a:r>
              <a:rPr lang="en-US" sz="1700" i="1" dirty="0" err="1"/>
              <a:t>Drager</a:t>
            </a:r>
            <a:r>
              <a:rPr lang="en-US" sz="1700" i="1" dirty="0"/>
              <a:t> and has received honoraria from </a:t>
            </a:r>
            <a:r>
              <a:rPr lang="en-US" sz="1700" i="1" dirty="0" smtClean="0"/>
              <a:t>Ikaria.</a:t>
            </a:r>
            <a:endParaRPr lang="en-US" sz="1700" dirty="0" smtClean="0"/>
          </a:p>
          <a:p>
            <a:pPr marL="0" indent="0">
              <a:buNone/>
            </a:pPr>
            <a:r>
              <a:rPr lang="en-US" sz="1700" b="1" dirty="0" smtClean="0"/>
              <a:t>Product Disclosure</a:t>
            </a:r>
            <a:r>
              <a:rPr lang="en-US" sz="1700" dirty="0" smtClean="0"/>
              <a:t>:</a:t>
            </a:r>
          </a:p>
          <a:p>
            <a:r>
              <a:rPr lang="en-US" sz="1700" dirty="0" smtClean="0"/>
              <a:t>This </a:t>
            </a:r>
            <a:r>
              <a:rPr lang="en-US" sz="1700" dirty="0"/>
              <a:t>educational activity may contain discussion of published as well as investigational uses of agents that are not approved by the US Food and Drug Administration. For additional information about approved uses, including approved indications, contraindications, and warnings, please refer to the prescribing information for each product</a:t>
            </a:r>
            <a:r>
              <a:rPr lang="en-US" sz="1700" i="1" dirty="0"/>
              <a:t>.</a:t>
            </a:r>
            <a:endParaRPr lang="en-US" sz="1700" dirty="0"/>
          </a:p>
          <a:p>
            <a:r>
              <a:rPr lang="en-US" sz="1700" dirty="0"/>
              <a:t>There is no fee for participating in this activity.</a:t>
            </a:r>
          </a:p>
          <a:p>
            <a:endParaRPr lang="en-US" sz="1700" dirty="0"/>
          </a:p>
        </p:txBody>
      </p:sp>
    </p:spTree>
    <p:extLst>
      <p:ext uri="{BB962C8B-B14F-4D97-AF65-F5344CB8AC3E}">
        <p14:creationId xmlns:p14="http://schemas.microsoft.com/office/powerpoint/2010/main" val="382573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5"/>
          <p:cNvSpPr txBox="1">
            <a:spLocks noChangeArrowheads="1"/>
          </p:cNvSpPr>
          <p:nvPr/>
        </p:nvSpPr>
        <p:spPr bwMode="auto">
          <a:xfrm>
            <a:off x="457199" y="1907016"/>
            <a:ext cx="8099425" cy="3894243"/>
          </a:xfrm>
          <a:prstGeom prst="rect">
            <a:avLst/>
          </a:prstGeom>
          <a:solidFill>
            <a:schemeClr val="bg1">
              <a:alpha val="5000"/>
            </a:schemeClr>
          </a:solidFill>
          <a:ln>
            <a:noFill/>
          </a:ln>
          <a:extLst/>
        </p:spPr>
        <p:txBody>
          <a:bodyPr wrap="square" lIns="91440" tIns="91440" rIns="9144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177800" indent="-177800">
              <a:spcBef>
                <a:spcPts val="1200"/>
              </a:spcBef>
              <a:buClr>
                <a:schemeClr val="accent6"/>
              </a:buClr>
              <a:buFontTx/>
              <a:buChar char="•"/>
            </a:pPr>
            <a:endParaRPr lang="en-US" sz="1600" dirty="0">
              <a:solidFill>
                <a:srgbClr val="FFFFFF"/>
              </a:solidFill>
            </a:endParaRPr>
          </a:p>
        </p:txBody>
      </p:sp>
      <p:sp>
        <p:nvSpPr>
          <p:cNvPr id="2" name="Title 1"/>
          <p:cNvSpPr>
            <a:spLocks noGrp="1"/>
          </p:cNvSpPr>
          <p:nvPr>
            <p:ph type="title"/>
          </p:nvPr>
        </p:nvSpPr>
        <p:spPr/>
        <p:txBody>
          <a:bodyPr/>
          <a:lstStyle/>
          <a:p>
            <a:r>
              <a:rPr lang="en-US" dirty="0" smtClean="0">
                <a:solidFill>
                  <a:schemeClr val="accent1">
                    <a:lumMod val="75000"/>
                  </a:schemeClr>
                </a:solidFill>
              </a:rPr>
              <a:t>Adequately Recruiting the Lung: </a:t>
            </a:r>
            <a:br>
              <a:rPr lang="en-US" dirty="0" smtClean="0">
                <a:solidFill>
                  <a:schemeClr val="accent1">
                    <a:lumMod val="75000"/>
                  </a:schemeClr>
                </a:solidFill>
              </a:rPr>
            </a:br>
            <a:r>
              <a:rPr lang="en-US" dirty="0" smtClean="0">
                <a:solidFill>
                  <a:schemeClr val="accent1">
                    <a:lumMod val="75000"/>
                  </a:schemeClr>
                </a:solidFill>
              </a:rPr>
              <a:t>Optimizing Lung Volume Is the First Step</a:t>
            </a:r>
            <a:endParaRPr lang="en-US" dirty="0">
              <a:solidFill>
                <a:schemeClr val="accent1">
                  <a:lumMod val="75000"/>
                </a:schemeClr>
              </a:solidFill>
            </a:endParaRPr>
          </a:p>
        </p:txBody>
      </p:sp>
      <p:sp>
        <p:nvSpPr>
          <p:cNvPr id="5" name="Text Placeholder 4"/>
          <p:cNvSpPr>
            <a:spLocks noGrp="1"/>
          </p:cNvSpPr>
          <p:nvPr>
            <p:ph type="body" sz="quarter" idx="14"/>
          </p:nvPr>
        </p:nvSpPr>
        <p:spPr/>
        <p:txBody>
          <a:bodyPr/>
          <a:lstStyle/>
          <a:p>
            <a:r>
              <a:rPr lang="en-US" altLang="ja-JP" sz="1200" dirty="0" smtClean="0"/>
              <a:t>Figure reprinted from </a:t>
            </a:r>
            <a:r>
              <a:rPr lang="en-US" sz="1200" dirty="0" err="1" smtClean="0"/>
              <a:t>Froese</a:t>
            </a:r>
            <a:r>
              <a:rPr lang="en-US" sz="1200" dirty="0" smtClean="0"/>
              <a:t> AB. </a:t>
            </a:r>
            <a:r>
              <a:rPr lang="en-US" sz="1200" i="1" dirty="0" err="1" smtClean="0"/>
              <a:t>Crit</a:t>
            </a:r>
            <a:r>
              <a:rPr lang="en-US" sz="1200" i="1" dirty="0" smtClean="0"/>
              <a:t> Care Med</a:t>
            </a:r>
            <a:r>
              <a:rPr lang="en-US" sz="1200" dirty="0" smtClean="0"/>
              <a:t>. 1997;25:906-908. </a:t>
            </a:r>
            <a:r>
              <a:rPr lang="en-US" altLang="ja-JP" sz="1200" dirty="0" smtClean="0"/>
              <a:t>Copyright 2009, with permission from Society of Critical Care Medicine.</a:t>
            </a:r>
            <a:endParaRPr lang="en-US" altLang="ja-JP" sz="1200" dirty="0"/>
          </a:p>
        </p:txBody>
      </p:sp>
      <p:sp>
        <p:nvSpPr>
          <p:cNvPr id="11" name="Text Placeholder 10"/>
          <p:cNvSpPr>
            <a:spLocks noGrp="1"/>
          </p:cNvSpPr>
          <p:nvPr>
            <p:ph sz="quarter" idx="16"/>
          </p:nvPr>
        </p:nvSpPr>
        <p:spPr/>
        <p:txBody>
          <a:bodyPr/>
          <a:lstStyle/>
          <a:p>
            <a:r>
              <a:rPr lang="en-US" sz="1700" dirty="0" err="1" smtClean="0"/>
              <a:t>Overdistention</a:t>
            </a:r>
            <a:r>
              <a:rPr lang="en-US" sz="1700" dirty="0" smtClean="0"/>
              <a:t> and </a:t>
            </a:r>
            <a:r>
              <a:rPr lang="en-US" sz="1700" dirty="0" err="1" smtClean="0"/>
              <a:t>underinflation</a:t>
            </a:r>
            <a:r>
              <a:rPr lang="en-US" sz="1700" dirty="0" smtClean="0"/>
              <a:t> contribute to high PVR</a:t>
            </a:r>
            <a:endParaRPr lang="en-US" sz="1700" dirty="0"/>
          </a:p>
        </p:txBody>
      </p:sp>
      <p:pic>
        <p:nvPicPr>
          <p:cNvPr id="16" name="Picture 12" descr="overdis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2228859"/>
            <a:ext cx="4062941" cy="34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736597" y="4480451"/>
            <a:ext cx="2870203" cy="122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spcBef>
                <a:spcPct val="50000"/>
              </a:spcBef>
            </a:pPr>
            <a:r>
              <a:rPr lang="en-US" sz="2000" dirty="0">
                <a:solidFill>
                  <a:schemeClr val="bg1"/>
                </a:solidFill>
                <a:latin typeface="+mn-lt"/>
              </a:rPr>
              <a:t>Low lung volume </a:t>
            </a:r>
            <a:r>
              <a:rPr lang="en-US" sz="2000" dirty="0" smtClean="0">
                <a:solidFill>
                  <a:schemeClr val="bg1"/>
                </a:solidFill>
                <a:latin typeface="+mn-lt"/>
              </a:rPr>
              <a:t>ventilation</a:t>
            </a:r>
            <a:r>
              <a:rPr lang="en-US" sz="2000" dirty="0">
                <a:solidFill>
                  <a:schemeClr val="bg1"/>
                </a:solidFill>
                <a:latin typeface="+mn-lt"/>
              </a:rPr>
              <a:t> </a:t>
            </a:r>
            <a:r>
              <a:rPr lang="en-US" sz="2000" dirty="0" smtClean="0">
                <a:solidFill>
                  <a:schemeClr val="bg1"/>
                </a:solidFill>
                <a:latin typeface="+mn-lt"/>
              </a:rPr>
              <a:t>tears </a:t>
            </a:r>
            <a:br>
              <a:rPr lang="en-US" sz="2000" dirty="0" smtClean="0">
                <a:solidFill>
                  <a:schemeClr val="bg1"/>
                </a:solidFill>
                <a:latin typeface="+mn-lt"/>
              </a:rPr>
            </a:br>
            <a:r>
              <a:rPr lang="en-US" sz="2000" dirty="0" smtClean="0">
                <a:solidFill>
                  <a:schemeClr val="bg1"/>
                </a:solidFill>
                <a:latin typeface="+mn-lt"/>
              </a:rPr>
              <a:t>adhesive </a:t>
            </a:r>
            <a:r>
              <a:rPr lang="en-US" sz="2000" dirty="0">
                <a:solidFill>
                  <a:schemeClr val="bg1"/>
                </a:solidFill>
                <a:latin typeface="+mn-lt"/>
              </a:rPr>
              <a:t>surfaces</a:t>
            </a:r>
          </a:p>
        </p:txBody>
      </p:sp>
      <p:sp>
        <p:nvSpPr>
          <p:cNvPr id="19" name="Text Box 8"/>
          <p:cNvSpPr txBox="1">
            <a:spLocks noChangeArrowheads="1"/>
          </p:cNvSpPr>
          <p:nvPr/>
        </p:nvSpPr>
        <p:spPr bwMode="auto">
          <a:xfrm>
            <a:off x="736597" y="2245792"/>
            <a:ext cx="33274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marL="0" lvl="1" indent="0" eaLnBrk="1" hangingPunct="1"/>
            <a:r>
              <a:rPr lang="en-US" sz="2000" dirty="0">
                <a:solidFill>
                  <a:schemeClr val="bg1"/>
                </a:solidFill>
                <a:ea typeface="ＭＳ Ｐゴシック" charset="0"/>
              </a:rPr>
              <a:t>High lung volume ventilation</a:t>
            </a:r>
            <a:br>
              <a:rPr lang="en-US" sz="2000" dirty="0">
                <a:solidFill>
                  <a:schemeClr val="bg1"/>
                </a:solidFill>
                <a:ea typeface="ＭＳ Ｐゴシック" charset="0"/>
              </a:rPr>
            </a:br>
            <a:r>
              <a:rPr lang="en-US" sz="2000" dirty="0" err="1" smtClean="0">
                <a:solidFill>
                  <a:schemeClr val="bg1"/>
                </a:solidFill>
                <a:ea typeface="ＭＳ Ｐゴシック" charset="0"/>
              </a:rPr>
              <a:t>overdistends</a:t>
            </a:r>
            <a:r>
              <a:rPr lang="en-US" sz="2000" dirty="0">
                <a:solidFill>
                  <a:schemeClr val="bg1"/>
                </a:solidFill>
                <a:ea typeface="ＭＳ Ｐゴシック" charset="0"/>
              </a:rPr>
              <a:t>, resulting</a:t>
            </a:r>
            <a:br>
              <a:rPr lang="en-US" sz="2000" dirty="0">
                <a:solidFill>
                  <a:schemeClr val="bg1"/>
                </a:solidFill>
                <a:ea typeface="ＭＳ Ｐゴシック" charset="0"/>
              </a:rPr>
            </a:br>
            <a:r>
              <a:rPr lang="en-US" sz="2000" dirty="0">
                <a:solidFill>
                  <a:schemeClr val="bg1"/>
                </a:solidFill>
                <a:ea typeface="ＭＳ Ｐゴシック" charset="0"/>
              </a:rPr>
              <a:t>in </a:t>
            </a:r>
            <a:r>
              <a:rPr lang="en-US" sz="2000" dirty="0" err="1">
                <a:solidFill>
                  <a:schemeClr val="bg1"/>
                </a:solidFill>
                <a:ea typeface="ＭＳ Ｐゴシック" charset="0"/>
              </a:rPr>
              <a:t>volutrauma</a:t>
            </a:r>
            <a:endParaRPr lang="en-US" sz="2000" dirty="0">
              <a:solidFill>
                <a:schemeClr val="bg1"/>
              </a:solidFill>
              <a:ea typeface="ＭＳ Ｐゴシック" charset="0"/>
            </a:endParaRPr>
          </a:p>
        </p:txBody>
      </p:sp>
      <p:cxnSp>
        <p:nvCxnSpPr>
          <p:cNvPr id="20" name="Straight Arrow Connector 19"/>
          <p:cNvCxnSpPr/>
          <p:nvPr/>
        </p:nvCxnSpPr>
        <p:spPr>
          <a:xfrm>
            <a:off x="4063998" y="2440582"/>
            <a:ext cx="2065869" cy="0"/>
          </a:xfrm>
          <a:prstGeom prst="straightConnector1">
            <a:avLst/>
          </a:prstGeom>
          <a:ln w="76200" cmpd="sng">
            <a:solidFill>
              <a:schemeClr val="accent6"/>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844800" y="4658849"/>
            <a:ext cx="2065867" cy="0"/>
          </a:xfrm>
          <a:prstGeom prst="straightConnector1">
            <a:avLst/>
          </a:prstGeom>
          <a:ln w="76200" cmpd="sng">
            <a:solidFill>
              <a:schemeClr val="accent6"/>
            </a:solidFill>
            <a:headEnd type="none"/>
            <a:tailEnd type="triangle" w="med"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545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5"/>
          <p:cNvSpPr txBox="1">
            <a:spLocks noChangeArrowheads="1"/>
          </p:cNvSpPr>
          <p:nvPr/>
        </p:nvSpPr>
        <p:spPr bwMode="auto">
          <a:xfrm>
            <a:off x="457199" y="1557338"/>
            <a:ext cx="8099425" cy="4527954"/>
          </a:xfrm>
          <a:prstGeom prst="rect">
            <a:avLst/>
          </a:prstGeom>
          <a:solidFill>
            <a:schemeClr val="bg1">
              <a:alpha val="5000"/>
            </a:schemeClr>
          </a:solidFill>
          <a:ln>
            <a:noFill/>
          </a:ln>
          <a:extLst/>
        </p:spPr>
        <p:txBody>
          <a:bodyPr wrap="square" lIns="91440" tIns="91440" rIns="9144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177800" indent="-177800">
              <a:spcBef>
                <a:spcPts val="1200"/>
              </a:spcBef>
              <a:buClr>
                <a:schemeClr val="accent6"/>
              </a:buClr>
              <a:buFontTx/>
              <a:buChar char="•"/>
            </a:pPr>
            <a:endParaRPr lang="en-US" sz="1600" dirty="0">
              <a:solidFill>
                <a:srgbClr val="FFFFFF"/>
              </a:solidFill>
            </a:endParaRPr>
          </a:p>
        </p:txBody>
      </p:sp>
      <p:sp>
        <p:nvSpPr>
          <p:cNvPr id="2" name="Title 1"/>
          <p:cNvSpPr>
            <a:spLocks noGrp="1"/>
          </p:cNvSpPr>
          <p:nvPr>
            <p:ph type="title"/>
          </p:nvPr>
        </p:nvSpPr>
        <p:spPr/>
        <p:txBody>
          <a:bodyPr>
            <a:noAutofit/>
          </a:bodyPr>
          <a:lstStyle/>
          <a:p>
            <a:r>
              <a:rPr lang="en-US" dirty="0">
                <a:solidFill>
                  <a:schemeClr val="accent1">
                    <a:lumMod val="75000"/>
                  </a:schemeClr>
                </a:solidFill>
                <a:cs typeface="Arial" charset="0"/>
              </a:rPr>
              <a:t>PVR Can Increase at Low or High </a:t>
            </a:r>
            <a:br>
              <a:rPr lang="en-US" dirty="0">
                <a:solidFill>
                  <a:schemeClr val="accent1">
                    <a:lumMod val="75000"/>
                  </a:schemeClr>
                </a:solidFill>
                <a:cs typeface="Arial" charset="0"/>
              </a:rPr>
            </a:br>
            <a:r>
              <a:rPr lang="en-US" dirty="0">
                <a:solidFill>
                  <a:schemeClr val="accent1">
                    <a:lumMod val="75000"/>
                  </a:schemeClr>
                </a:solidFill>
                <a:cs typeface="Arial" charset="0"/>
              </a:rPr>
              <a:t>Lung Volumes</a:t>
            </a:r>
            <a:endParaRPr lang="en-US" dirty="0">
              <a:solidFill>
                <a:schemeClr val="accent1">
                  <a:lumMod val="75000"/>
                </a:schemeClr>
              </a:solidFill>
            </a:endParaRPr>
          </a:p>
        </p:txBody>
      </p:sp>
      <p:sp>
        <p:nvSpPr>
          <p:cNvPr id="3" name="Text Placeholder 2"/>
          <p:cNvSpPr>
            <a:spLocks noGrp="1"/>
          </p:cNvSpPr>
          <p:nvPr>
            <p:ph type="body" sz="quarter" idx="14"/>
          </p:nvPr>
        </p:nvSpPr>
        <p:spPr/>
        <p:txBody>
          <a:bodyPr/>
          <a:lstStyle/>
          <a:p>
            <a:r>
              <a:rPr lang="en-US" sz="1200" dirty="0"/>
              <a:t>Images courtesy of John P Kinsella, MD, and Steven H. </a:t>
            </a:r>
            <a:r>
              <a:rPr lang="en-US" sz="1200" dirty="0" err="1"/>
              <a:t>Abman</a:t>
            </a:r>
            <a:r>
              <a:rPr lang="en-US" sz="1200" dirty="0"/>
              <a:t>, MD.                                                            </a:t>
            </a:r>
          </a:p>
        </p:txBody>
      </p:sp>
      <p:sp>
        <p:nvSpPr>
          <p:cNvPr id="20" name="Rectangle 11"/>
          <p:cNvSpPr>
            <a:spLocks noChangeAspect="1" noChangeArrowheads="1"/>
          </p:cNvSpPr>
          <p:nvPr/>
        </p:nvSpPr>
        <p:spPr bwMode="auto">
          <a:xfrm>
            <a:off x="1195388" y="2008189"/>
            <a:ext cx="15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p>
        </p:txBody>
      </p:sp>
      <p:sp>
        <p:nvSpPr>
          <p:cNvPr id="21" name="Rectangle 12"/>
          <p:cNvSpPr>
            <a:spLocks noChangeAspect="1" noChangeArrowheads="1"/>
          </p:cNvSpPr>
          <p:nvPr/>
        </p:nvSpPr>
        <p:spPr bwMode="auto">
          <a:xfrm>
            <a:off x="1195388" y="2008189"/>
            <a:ext cx="7002462"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p>
        </p:txBody>
      </p:sp>
      <p:sp>
        <p:nvSpPr>
          <p:cNvPr id="22" name="Rectangle 14"/>
          <p:cNvSpPr>
            <a:spLocks noChangeAspect="1" noChangeArrowheads="1"/>
          </p:cNvSpPr>
          <p:nvPr/>
        </p:nvSpPr>
        <p:spPr bwMode="auto">
          <a:xfrm>
            <a:off x="1195388" y="2008189"/>
            <a:ext cx="15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p>
        </p:txBody>
      </p:sp>
      <p:sp>
        <p:nvSpPr>
          <p:cNvPr id="23" name="Rectangle 15"/>
          <p:cNvSpPr>
            <a:spLocks noChangeAspect="1" noChangeArrowheads="1"/>
          </p:cNvSpPr>
          <p:nvPr/>
        </p:nvSpPr>
        <p:spPr bwMode="auto">
          <a:xfrm>
            <a:off x="1195388" y="2008189"/>
            <a:ext cx="7002462"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p>
        </p:txBody>
      </p:sp>
      <p:sp>
        <p:nvSpPr>
          <p:cNvPr id="24" name="Line 16"/>
          <p:cNvSpPr>
            <a:spLocks noChangeAspect="1" noChangeShapeType="1"/>
          </p:cNvSpPr>
          <p:nvPr/>
        </p:nvSpPr>
        <p:spPr bwMode="auto">
          <a:xfrm flipV="1">
            <a:off x="1195389" y="1907917"/>
            <a:ext cx="0" cy="3454718"/>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 name="Group 24"/>
          <p:cNvGrpSpPr>
            <a:grpSpLocks/>
          </p:cNvGrpSpPr>
          <p:nvPr/>
        </p:nvGrpSpPr>
        <p:grpSpPr bwMode="auto">
          <a:xfrm>
            <a:off x="1195388" y="5362635"/>
            <a:ext cx="6889750" cy="57150"/>
            <a:chOff x="847" y="3845"/>
            <a:chExt cx="4964" cy="36"/>
          </a:xfrm>
        </p:grpSpPr>
        <p:sp>
          <p:nvSpPr>
            <p:cNvPr id="26" name="Rectangle 10"/>
            <p:cNvSpPr>
              <a:spLocks noChangeAspect="1" noChangeArrowheads="1"/>
            </p:cNvSpPr>
            <p:nvPr/>
          </p:nvSpPr>
          <p:spPr bwMode="auto">
            <a:xfrm>
              <a:off x="847" y="3845"/>
              <a:ext cx="4963" cy="1"/>
            </a:xfrm>
            <a:prstGeom prst="rect">
              <a:avLst/>
            </a:prstGeom>
            <a:solidFill>
              <a:srgbClr val="808080"/>
            </a:solidFill>
            <a:ln w="38100" cmpd="sng">
              <a:solidFill>
                <a:srgbClr val="000000"/>
              </a:solidFill>
              <a:miter lim="800000"/>
              <a:headEnd/>
              <a:tailEnd/>
            </a:ln>
            <a:extLst/>
          </p:spPr>
          <p:txBody>
            <a:bodyPr/>
            <a:lstStyle/>
            <a:p>
              <a:endParaRPr lang="en-US" sz="1800" dirty="0"/>
            </a:p>
          </p:txBody>
        </p:sp>
        <p:sp>
          <p:nvSpPr>
            <p:cNvPr id="27" name="Rectangle 13"/>
            <p:cNvSpPr>
              <a:spLocks noChangeAspect="1" noChangeArrowheads="1"/>
            </p:cNvSpPr>
            <p:nvPr/>
          </p:nvSpPr>
          <p:spPr bwMode="auto">
            <a:xfrm>
              <a:off x="847" y="3845"/>
              <a:ext cx="4963" cy="1"/>
            </a:xfrm>
            <a:prstGeom prst="rect">
              <a:avLst/>
            </a:prstGeom>
            <a:noFill/>
            <a:ln w="381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dirty="0"/>
            </a:p>
          </p:txBody>
        </p:sp>
        <p:sp>
          <p:nvSpPr>
            <p:cNvPr id="28" name="Line 17"/>
            <p:cNvSpPr>
              <a:spLocks noChangeAspect="1" noChangeShapeType="1"/>
            </p:cNvSpPr>
            <p:nvPr/>
          </p:nvSpPr>
          <p:spPr bwMode="auto">
            <a:xfrm>
              <a:off x="847" y="3845"/>
              <a:ext cx="4963" cy="1"/>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18"/>
            <p:cNvSpPr>
              <a:spLocks noChangeAspect="1" noChangeShapeType="1"/>
            </p:cNvSpPr>
            <p:nvPr/>
          </p:nvSpPr>
          <p:spPr bwMode="auto">
            <a:xfrm>
              <a:off x="847" y="3845"/>
              <a:ext cx="1" cy="36"/>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19"/>
            <p:cNvSpPr>
              <a:spLocks noChangeAspect="1" noChangeShapeType="1"/>
            </p:cNvSpPr>
            <p:nvPr/>
          </p:nvSpPr>
          <p:spPr bwMode="auto">
            <a:xfrm>
              <a:off x="2088" y="3845"/>
              <a:ext cx="1" cy="36"/>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20"/>
            <p:cNvSpPr>
              <a:spLocks noChangeAspect="1" noChangeShapeType="1"/>
            </p:cNvSpPr>
            <p:nvPr/>
          </p:nvSpPr>
          <p:spPr bwMode="auto">
            <a:xfrm>
              <a:off x="3330" y="3845"/>
              <a:ext cx="0" cy="36"/>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21"/>
            <p:cNvSpPr>
              <a:spLocks noChangeAspect="1" noChangeShapeType="1"/>
            </p:cNvSpPr>
            <p:nvPr/>
          </p:nvSpPr>
          <p:spPr bwMode="auto">
            <a:xfrm>
              <a:off x="4569" y="3845"/>
              <a:ext cx="1" cy="36"/>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Line 22"/>
            <p:cNvSpPr>
              <a:spLocks noChangeAspect="1" noChangeShapeType="1"/>
            </p:cNvSpPr>
            <p:nvPr/>
          </p:nvSpPr>
          <p:spPr bwMode="auto">
            <a:xfrm>
              <a:off x="5810" y="3845"/>
              <a:ext cx="1" cy="36"/>
            </a:xfrm>
            <a:prstGeom prst="line">
              <a:avLst/>
            </a:prstGeom>
            <a:noFill/>
            <a:ln w="38100"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8" name="Picture 3" descr="N:\Faculty\Kinsella\Images\X-ray image 3.jpg"/>
          <p:cNvPicPr>
            <a:picLocks noChangeAspect="1" noChangeArrowheads="1"/>
          </p:cNvPicPr>
          <p:nvPr/>
        </p:nvPicPr>
        <p:blipFill>
          <a:blip r:embed="rId3">
            <a:lum bright="20000" contrast="54000"/>
            <a:extLst>
              <a:ext uri="{28A0092B-C50C-407E-A947-70E740481C1C}">
                <a14:useLocalDpi xmlns:a14="http://schemas.microsoft.com/office/drawing/2010/main" val="0"/>
              </a:ext>
            </a:extLst>
          </a:blip>
          <a:srcRect/>
          <a:stretch>
            <a:fillRect/>
          </a:stretch>
        </p:blipFill>
        <p:spPr bwMode="auto">
          <a:xfrm>
            <a:off x="5069469" y="1938813"/>
            <a:ext cx="2411211" cy="1916821"/>
          </a:xfrm>
          <a:prstGeom prst="rect">
            <a:avLst/>
          </a:prstGeom>
          <a:noFill/>
          <a:ln w="9525">
            <a:noFill/>
            <a:miter lim="800000"/>
            <a:headEnd/>
            <a:tailEnd/>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239" y="1952938"/>
            <a:ext cx="2411210" cy="1867381"/>
          </a:xfrm>
          <a:prstGeom prst="rect">
            <a:avLst/>
          </a:prstGeom>
          <a:noFill/>
          <a:ln w="9525">
            <a:noFill/>
            <a:miter lim="800000"/>
            <a:headEnd/>
            <a:tailEnd/>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4" name="Freeform 6"/>
          <p:cNvSpPr>
            <a:spLocks/>
          </p:cNvSpPr>
          <p:nvPr/>
        </p:nvSpPr>
        <p:spPr bwMode="auto">
          <a:xfrm>
            <a:off x="3046708" y="3938973"/>
            <a:ext cx="3309766" cy="1241606"/>
          </a:xfrm>
          <a:custGeom>
            <a:avLst/>
            <a:gdLst>
              <a:gd name="T0" fmla="*/ 0 w 2785"/>
              <a:gd name="T1" fmla="*/ 2147483647 h 1158"/>
              <a:gd name="T2" fmla="*/ 2147483647 w 2785"/>
              <a:gd name="T3" fmla="*/ 2147483647 h 1158"/>
              <a:gd name="T4" fmla="*/ 2147483647 w 2785"/>
              <a:gd name="T5" fmla="*/ 0 h 1158"/>
              <a:gd name="T6" fmla="*/ 0 60000 65536"/>
              <a:gd name="T7" fmla="*/ 0 60000 65536"/>
              <a:gd name="T8" fmla="*/ 0 60000 65536"/>
              <a:gd name="T9" fmla="*/ 0 w 2785"/>
              <a:gd name="T10" fmla="*/ 0 h 1158"/>
              <a:gd name="T11" fmla="*/ 2785 w 2785"/>
              <a:gd name="T12" fmla="*/ 1158 h 1158"/>
            </a:gdLst>
            <a:ahLst/>
            <a:cxnLst>
              <a:cxn ang="T6">
                <a:pos x="T0" y="T1"/>
              </a:cxn>
              <a:cxn ang="T7">
                <a:pos x="T2" y="T3"/>
              </a:cxn>
              <a:cxn ang="T8">
                <a:pos x="T4" y="T5"/>
              </a:cxn>
            </a:cxnLst>
            <a:rect l="T9" t="T10" r="T11" b="T12"/>
            <a:pathLst>
              <a:path w="2785" h="1158">
                <a:moveTo>
                  <a:pt x="0" y="15"/>
                </a:moveTo>
                <a:cubicBezTo>
                  <a:pt x="453" y="586"/>
                  <a:pt x="906" y="1158"/>
                  <a:pt x="1370" y="1156"/>
                </a:cubicBezTo>
                <a:cubicBezTo>
                  <a:pt x="1834" y="1154"/>
                  <a:pt x="2309" y="577"/>
                  <a:pt x="2785" y="0"/>
                </a:cubicBezTo>
              </a:path>
            </a:pathLst>
          </a:custGeom>
          <a:noFill/>
          <a:ln w="88900">
            <a:solidFill>
              <a:schemeClr val="accent6"/>
            </a:solidFill>
            <a:round/>
            <a:headEnd type="triangle" w="lg" len="med"/>
            <a:tailEnd type="triangle" w="lg" len="med"/>
          </a:ln>
          <a:extLst/>
        </p:spPr>
        <p:txBody>
          <a:bodyPr wrap="none" anchor="ctr"/>
          <a:lstStyle/>
          <a:p>
            <a:endParaRPr lang="en-US" dirty="0"/>
          </a:p>
        </p:txBody>
      </p:sp>
      <p:sp>
        <p:nvSpPr>
          <p:cNvPr id="35" name="Text Box 8"/>
          <p:cNvSpPr txBox="1">
            <a:spLocks noChangeArrowheads="1"/>
          </p:cNvSpPr>
          <p:nvPr/>
        </p:nvSpPr>
        <p:spPr bwMode="auto">
          <a:xfrm rot="16200000">
            <a:off x="396766" y="3246716"/>
            <a:ext cx="954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r>
              <a:rPr lang="en-US" sz="1800" b="1" dirty="0">
                <a:solidFill>
                  <a:schemeClr val="bg1"/>
                </a:solidFill>
                <a:latin typeface="+mn-lt"/>
              </a:rPr>
              <a:t> PVR</a:t>
            </a:r>
          </a:p>
        </p:txBody>
      </p:sp>
      <p:sp>
        <p:nvSpPr>
          <p:cNvPr id="36" name="Text Box 9"/>
          <p:cNvSpPr txBox="1">
            <a:spLocks noChangeArrowheads="1"/>
          </p:cNvSpPr>
          <p:nvPr/>
        </p:nvSpPr>
        <p:spPr bwMode="auto">
          <a:xfrm>
            <a:off x="3863032" y="5511023"/>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r>
              <a:rPr lang="en-US" sz="1800" b="1" dirty="0">
                <a:solidFill>
                  <a:schemeClr val="bg1"/>
                </a:solidFill>
                <a:latin typeface="+mn-lt"/>
              </a:rPr>
              <a:t>Lung Volume</a:t>
            </a:r>
          </a:p>
        </p:txBody>
      </p:sp>
    </p:spTree>
    <p:extLst>
      <p:ext uri="{BB962C8B-B14F-4D97-AF65-F5344CB8AC3E}">
        <p14:creationId xmlns:p14="http://schemas.microsoft.com/office/powerpoint/2010/main" val="3823841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a:xfrm>
            <a:off x="441434" y="1587061"/>
            <a:ext cx="6455980" cy="990600"/>
          </a:xfrm>
        </p:spPr>
        <p:txBody>
          <a:bodyPr/>
          <a:lstStyle/>
          <a:p>
            <a:pPr eaLnBrk="1" hangingPunct="1"/>
            <a:r>
              <a:rPr lang="en-US" altLang="en-US" sz="4000" dirty="0" smtClean="0"/>
              <a:t>Cardiac</a:t>
            </a:r>
          </a:p>
        </p:txBody>
      </p:sp>
      <p:sp>
        <p:nvSpPr>
          <p:cNvPr id="24579" name="Rectangle 7"/>
          <p:cNvSpPr>
            <a:spLocks noGrp="1" noChangeArrowheads="1"/>
          </p:cNvSpPr>
          <p:nvPr>
            <p:ph type="body" idx="4294967295"/>
          </p:nvPr>
        </p:nvSpPr>
        <p:spPr>
          <a:xfrm>
            <a:off x="725213" y="2690484"/>
            <a:ext cx="8205951" cy="3379241"/>
          </a:xfrm>
        </p:spPr>
        <p:txBody>
          <a:bodyPr/>
          <a:lstStyle/>
          <a:p>
            <a:pPr marL="0" indent="0" eaLnBrk="1" hangingPunct="1">
              <a:buNone/>
            </a:pPr>
            <a:r>
              <a:rPr lang="en-US" altLang="en-US" sz="3200" dirty="0" smtClean="0"/>
              <a:t>Improve both right and left heart function</a:t>
            </a:r>
            <a:endParaRPr lang="en-US" altLang="en-US" sz="3200" baseline="32000" dirty="0" smtClean="0"/>
          </a:p>
        </p:txBody>
      </p:sp>
    </p:spTree>
    <p:extLst>
      <p:ext uri="{BB962C8B-B14F-4D97-AF65-F5344CB8AC3E}">
        <p14:creationId xmlns:p14="http://schemas.microsoft.com/office/powerpoint/2010/main" val="37056604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a:xfrm>
            <a:off x="2033751" y="1287517"/>
            <a:ext cx="6455980" cy="990600"/>
          </a:xfrm>
        </p:spPr>
        <p:txBody>
          <a:bodyPr/>
          <a:lstStyle/>
          <a:p>
            <a:pPr eaLnBrk="1" hangingPunct="1"/>
            <a:r>
              <a:rPr lang="en-US" altLang="en-US" sz="4000" dirty="0" smtClean="0"/>
              <a:t>Medications</a:t>
            </a:r>
          </a:p>
        </p:txBody>
      </p:sp>
      <p:sp>
        <p:nvSpPr>
          <p:cNvPr id="24579" name="Rectangle 7"/>
          <p:cNvSpPr>
            <a:spLocks noGrp="1" noChangeArrowheads="1"/>
          </p:cNvSpPr>
          <p:nvPr>
            <p:ph type="body" idx="4294967295"/>
          </p:nvPr>
        </p:nvSpPr>
        <p:spPr>
          <a:xfrm>
            <a:off x="2664371" y="2648606"/>
            <a:ext cx="7165426" cy="3673367"/>
          </a:xfrm>
        </p:spPr>
        <p:txBody>
          <a:bodyPr/>
          <a:lstStyle/>
          <a:p>
            <a:pPr eaLnBrk="1" hangingPunct="1"/>
            <a:r>
              <a:rPr lang="en-US" altLang="en-US" sz="5000" baseline="32000" dirty="0" smtClean="0"/>
              <a:t> Oxygen</a:t>
            </a:r>
          </a:p>
          <a:p>
            <a:pPr eaLnBrk="1" hangingPunct="1"/>
            <a:r>
              <a:rPr lang="en-US" altLang="en-US" sz="5000" baseline="32000" dirty="0" smtClean="0"/>
              <a:t> Steroids</a:t>
            </a:r>
          </a:p>
          <a:p>
            <a:pPr eaLnBrk="1" hangingPunct="1"/>
            <a:r>
              <a:rPr lang="en-US" altLang="en-US" sz="5000" baseline="32000" dirty="0" smtClean="0"/>
              <a:t> Dopamine</a:t>
            </a:r>
          </a:p>
          <a:p>
            <a:pPr eaLnBrk="1" hangingPunct="1"/>
            <a:r>
              <a:rPr lang="en-US" altLang="en-US" sz="5000" baseline="32000" dirty="0" smtClean="0"/>
              <a:t> </a:t>
            </a:r>
            <a:r>
              <a:rPr lang="en-US" altLang="en-US" sz="5000" baseline="32000" dirty="0" err="1" smtClean="0"/>
              <a:t>Milrinone</a:t>
            </a:r>
            <a:endParaRPr lang="en-US" altLang="en-US" sz="5000" baseline="32000" dirty="0" smtClean="0"/>
          </a:p>
          <a:p>
            <a:pPr eaLnBrk="1" hangingPunct="1"/>
            <a:r>
              <a:rPr lang="en-US" altLang="en-US" sz="5000" baseline="32000" dirty="0" smtClean="0"/>
              <a:t> Norepinephrine</a:t>
            </a:r>
          </a:p>
          <a:p>
            <a:pPr marL="0" indent="0" eaLnBrk="1" hangingPunct="1">
              <a:buNone/>
            </a:pPr>
            <a:r>
              <a:rPr lang="en-US" altLang="en-US" sz="5000" dirty="0" smtClean="0"/>
              <a:t> </a:t>
            </a:r>
          </a:p>
        </p:txBody>
      </p:sp>
    </p:spTree>
    <p:extLst>
      <p:ext uri="{BB962C8B-B14F-4D97-AF65-F5344CB8AC3E}">
        <p14:creationId xmlns:p14="http://schemas.microsoft.com/office/powerpoint/2010/main" val="27476086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Adequate Blood Pressure</a:t>
            </a:r>
          </a:p>
        </p:txBody>
      </p:sp>
    </p:spTree>
    <p:extLst>
      <p:ext uri="{BB962C8B-B14F-4D97-AF65-F5344CB8AC3E}">
        <p14:creationId xmlns:p14="http://schemas.microsoft.com/office/powerpoint/2010/main" val="3404234384"/>
      </p:ext>
    </p:extLst>
  </p:cSld>
  <p:clrMapOvr>
    <a:masterClrMapping/>
  </p:clrMapOvr>
  <p:transition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859221" y="1813036"/>
            <a:ext cx="7772400" cy="3582604"/>
          </a:xfrm>
        </p:spPr>
        <p:txBody>
          <a:bodyPr/>
          <a:lstStyle/>
          <a:p>
            <a:pPr eaLnBrk="1" hangingPunct="1"/>
            <a:r>
              <a:rPr lang="en-US" altLang="en-US" sz="3800" dirty="0" smtClean="0"/>
              <a:t>Pulmonary Vascular Bed</a:t>
            </a:r>
            <a:br>
              <a:rPr lang="en-US" altLang="en-US" sz="3800" dirty="0" smtClean="0"/>
            </a:br>
            <a:r>
              <a:rPr lang="en-US" altLang="en-US" sz="3800" dirty="0" smtClean="0"/>
              <a:t/>
            </a:r>
            <a:br>
              <a:rPr lang="en-US" altLang="en-US" sz="3800" dirty="0" smtClean="0"/>
            </a:br>
            <a:r>
              <a:rPr lang="en-US" altLang="en-US" sz="3800" dirty="0" smtClean="0"/>
              <a:t>Improve V/Q Mismatch</a:t>
            </a:r>
            <a:br>
              <a:rPr lang="en-US" altLang="en-US" sz="3800" dirty="0" smtClean="0"/>
            </a:br>
            <a:r>
              <a:rPr lang="en-US" altLang="en-US" sz="3800" dirty="0" smtClean="0"/>
              <a:t/>
            </a:r>
            <a:br>
              <a:rPr lang="en-US" altLang="en-US" sz="3800" dirty="0" smtClean="0"/>
            </a:br>
            <a:r>
              <a:rPr lang="en-US" altLang="en-US" sz="3800" dirty="0" smtClean="0"/>
              <a:t>Decrease Pulmonary Vascular Resistance</a:t>
            </a:r>
          </a:p>
        </p:txBody>
      </p:sp>
    </p:spTree>
    <p:extLst>
      <p:ext uri="{BB962C8B-B14F-4D97-AF65-F5344CB8AC3E}">
        <p14:creationId xmlns:p14="http://schemas.microsoft.com/office/powerpoint/2010/main" val="4150675219"/>
      </p:ext>
    </p:extLst>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543910" y="2112580"/>
            <a:ext cx="7772400" cy="1470025"/>
          </a:xfrm>
        </p:spPr>
        <p:txBody>
          <a:bodyPr/>
          <a:lstStyle/>
          <a:p>
            <a:pPr algn="ctr" eaLnBrk="1" hangingPunct="1"/>
            <a:r>
              <a:rPr lang="en-US" altLang="en-US" sz="3800" dirty="0" smtClean="0"/>
              <a:t>Diagnosis of Persistent Pulmonary Hypertension </a:t>
            </a:r>
            <a:br>
              <a:rPr lang="en-US" altLang="en-US" sz="3800" dirty="0" smtClean="0"/>
            </a:br>
            <a:r>
              <a:rPr lang="en-US" altLang="en-US" sz="3800" dirty="0" smtClean="0"/>
              <a:t>of Newborn</a:t>
            </a:r>
          </a:p>
        </p:txBody>
      </p:sp>
    </p:spTree>
    <p:extLst>
      <p:ext uri="{BB962C8B-B14F-4D97-AF65-F5344CB8AC3E}">
        <p14:creationId xmlns:p14="http://schemas.microsoft.com/office/powerpoint/2010/main" val="229639518"/>
      </p:ext>
    </p:extLst>
  </p:cSld>
  <p:clrMapOvr>
    <a:masterClrMapping/>
  </p:clrMapOvr>
  <p:transition advClick="0"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solidFill>
                  <a:schemeClr val="accent1">
                    <a:lumMod val="75000"/>
                  </a:schemeClr>
                </a:solidFill>
              </a:rPr>
              <a:t>In the CINRGI Study, Clinical Evidence of </a:t>
            </a:r>
            <a:br>
              <a:rPr lang="en-US" sz="2900" dirty="0" smtClean="0">
                <a:solidFill>
                  <a:schemeClr val="accent1">
                    <a:lumMod val="75000"/>
                  </a:schemeClr>
                </a:solidFill>
              </a:rPr>
            </a:br>
            <a:r>
              <a:rPr lang="en-US" sz="2900" dirty="0" smtClean="0">
                <a:solidFill>
                  <a:schemeClr val="accent1">
                    <a:lumMod val="75000"/>
                  </a:schemeClr>
                </a:solidFill>
              </a:rPr>
              <a:t>PPHN Was Defined as One of the Following: </a:t>
            </a:r>
            <a:endParaRPr lang="en-US" sz="2900" dirty="0">
              <a:solidFill>
                <a:schemeClr val="accent1">
                  <a:lumMod val="75000"/>
                </a:schemeClr>
              </a:solidFill>
            </a:endParaRPr>
          </a:p>
        </p:txBody>
      </p:sp>
      <p:sp>
        <p:nvSpPr>
          <p:cNvPr id="8" name="Text Placeholder 7"/>
          <p:cNvSpPr>
            <a:spLocks noGrp="1"/>
          </p:cNvSpPr>
          <p:nvPr>
            <p:ph type="body" sz="quarter" idx="14"/>
          </p:nvPr>
        </p:nvSpPr>
        <p:spPr>
          <a:xfrm>
            <a:off x="552946" y="5659822"/>
            <a:ext cx="6858000" cy="1032614"/>
          </a:xfrm>
        </p:spPr>
        <p:txBody>
          <a:bodyPr/>
          <a:lstStyle/>
          <a:p>
            <a:r>
              <a:rPr lang="en-US" altLang="ja-JP" sz="1200" dirty="0"/>
              <a:t>*The attending physician must attribute the desaturation events to persistent pulmonary hypertension of the neonate (PPHN) and not to changes in lung disease or ventilator strategy. </a:t>
            </a:r>
            <a:endParaRPr lang="en-US" altLang="ja-JP" sz="1200" dirty="0" smtClean="0"/>
          </a:p>
          <a:p>
            <a:endParaRPr lang="en-US" altLang="ja-JP" sz="600" dirty="0"/>
          </a:p>
          <a:p>
            <a:r>
              <a:rPr lang="en-US" sz="1200" b="1" dirty="0"/>
              <a:t>1. </a:t>
            </a:r>
            <a:r>
              <a:rPr lang="en-US" sz="1200" dirty="0"/>
              <a:t>Clark RH, et al. </a:t>
            </a:r>
            <a:r>
              <a:rPr lang="en-US" sz="1200" i="1" dirty="0"/>
              <a:t>N </a:t>
            </a:r>
            <a:r>
              <a:rPr lang="en-US" sz="1200" i="1" dirty="0" err="1"/>
              <a:t>Engl</a:t>
            </a:r>
            <a:r>
              <a:rPr lang="en-US" sz="1200" i="1" dirty="0"/>
              <a:t> J Med.</a:t>
            </a:r>
            <a:r>
              <a:rPr lang="en-US" sz="1200" dirty="0"/>
              <a:t> 2000;342:469-474.</a:t>
            </a:r>
          </a:p>
        </p:txBody>
      </p:sp>
      <p:sp>
        <p:nvSpPr>
          <p:cNvPr id="14" name="Rectangle 13"/>
          <p:cNvSpPr/>
          <p:nvPr/>
        </p:nvSpPr>
        <p:spPr>
          <a:xfrm>
            <a:off x="390525" y="1282693"/>
            <a:ext cx="4248150" cy="400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4630738" y="1282693"/>
            <a:ext cx="4248150" cy="4008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21"/>
          <p:cNvGrpSpPr/>
          <p:nvPr/>
        </p:nvGrpSpPr>
        <p:grpSpPr>
          <a:xfrm>
            <a:off x="447675" y="1498918"/>
            <a:ext cx="3668077" cy="4279580"/>
            <a:chOff x="447675" y="1498918"/>
            <a:chExt cx="3668077" cy="4279580"/>
          </a:xfrm>
        </p:grpSpPr>
        <p:sp>
          <p:nvSpPr>
            <p:cNvPr id="23" name="Text Box 15"/>
            <p:cNvSpPr txBox="1">
              <a:spLocks noChangeArrowheads="1"/>
            </p:cNvSpPr>
            <p:nvPr/>
          </p:nvSpPr>
          <p:spPr bwMode="auto">
            <a:xfrm>
              <a:off x="458152" y="1835045"/>
              <a:ext cx="3657600" cy="3943453"/>
            </a:xfrm>
            <a:prstGeom prst="rect">
              <a:avLst/>
            </a:prstGeom>
            <a:solidFill>
              <a:schemeClr val="bg1">
                <a:alpha val="10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r>
                <a:rPr lang="en-US" sz="1400" dirty="0">
                  <a:solidFill>
                    <a:srgbClr val="FFFFFF"/>
                  </a:solidFill>
                </a:rPr>
                <a:t>Differential oxygenation in </a:t>
              </a:r>
              <a:r>
                <a:rPr lang="en-US" sz="1400" dirty="0" err="1">
                  <a:solidFill>
                    <a:srgbClr val="FFFFFF"/>
                  </a:solidFill>
                </a:rPr>
                <a:t>preductal</a:t>
              </a:r>
              <a:r>
                <a:rPr lang="en-US" sz="1400" dirty="0">
                  <a:solidFill>
                    <a:srgbClr val="FFFFFF"/>
                  </a:solidFill>
                </a:rPr>
                <a:t> and </a:t>
              </a:r>
              <a:r>
                <a:rPr lang="en-US" sz="1400" dirty="0" err="1">
                  <a:solidFill>
                    <a:srgbClr val="FFFFFF"/>
                  </a:solidFill>
                </a:rPr>
                <a:t>postductal</a:t>
              </a:r>
              <a:r>
                <a:rPr lang="en-US" sz="1400" dirty="0">
                  <a:solidFill>
                    <a:srgbClr val="FFFFFF"/>
                  </a:solidFill>
                </a:rPr>
                <a:t> areas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a:t>
              </a:r>
              <a:r>
                <a:rPr lang="en-US" sz="1400" dirty="0" err="1">
                  <a:solidFill>
                    <a:srgbClr val="FFFFFF"/>
                  </a:solidFill>
                </a:rPr>
                <a:t>ie</a:t>
              </a:r>
              <a:r>
                <a:rPr lang="en-US" sz="1400" dirty="0">
                  <a:solidFill>
                    <a:srgbClr val="FFFFFF"/>
                  </a:solidFill>
                </a:rPr>
                <a:t>, 5% difference in </a:t>
              </a:r>
              <a:r>
                <a:rPr lang="en-US" sz="1400" dirty="0" err="1">
                  <a:solidFill>
                    <a:srgbClr val="FFFFFF"/>
                  </a:solidFill>
                </a:rPr>
                <a:t>preductal</a:t>
              </a:r>
              <a:r>
                <a:rPr lang="en-US" sz="1400" dirty="0">
                  <a:solidFill>
                    <a:srgbClr val="FFFFFF"/>
                  </a:solidFill>
                </a:rPr>
                <a:t> and </a:t>
              </a:r>
              <a:r>
                <a:rPr lang="en-US" sz="1400" dirty="0" err="1">
                  <a:solidFill>
                    <a:srgbClr val="FFFFFF"/>
                  </a:solidFill>
                </a:rPr>
                <a:t>postductal</a:t>
              </a:r>
              <a:r>
                <a:rPr lang="en-US" sz="1400" dirty="0">
                  <a:solidFill>
                    <a:srgbClr val="FFFFFF"/>
                  </a:solidFill>
                </a:rPr>
                <a:t> saturations by pulse </a:t>
              </a:r>
              <a:r>
                <a:rPr lang="en-US" sz="1400" dirty="0" err="1">
                  <a:solidFill>
                    <a:srgbClr val="FFFFFF"/>
                  </a:solidFill>
                </a:rPr>
                <a:t>oximetry</a:t>
              </a:r>
              <a:r>
                <a:rPr lang="en-US" sz="1400" dirty="0">
                  <a:solidFill>
                    <a:srgbClr val="FFFFFF"/>
                  </a:solidFill>
                </a:rPr>
                <a:t> or arterial blood gases)</a:t>
              </a:r>
              <a:r>
                <a:rPr lang="en-US" sz="1400" baseline="30000" dirty="0" smtClean="0">
                  <a:solidFill>
                    <a:srgbClr val="FFFFFF"/>
                  </a:solidFill>
                </a:rPr>
                <a:t>1</a:t>
              </a:r>
              <a:endParaRPr lang="en-US" sz="1400" baseline="30000" dirty="0">
                <a:solidFill>
                  <a:srgbClr val="FFFFFF"/>
                </a:solidFill>
              </a:endParaRPr>
            </a:p>
          </p:txBody>
        </p:sp>
        <p:sp>
          <p:nvSpPr>
            <p:cNvPr id="24" name="Text Box 10"/>
            <p:cNvSpPr txBox="1">
              <a:spLocks noChangeArrowheads="1"/>
            </p:cNvSpPr>
            <p:nvPr/>
          </p:nvSpPr>
          <p:spPr bwMode="auto">
            <a:xfrm>
              <a:off x="447675" y="1498918"/>
              <a:ext cx="3666744" cy="3657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2400" b="1" dirty="0" smtClean="0">
                  <a:solidFill>
                    <a:srgbClr val="FFFFFF"/>
                  </a:solidFill>
                  <a:latin typeface="+mn-lt"/>
                </a:rPr>
                <a:t>A</a:t>
              </a:r>
              <a:endParaRPr lang="en-US" sz="2400" b="1" dirty="0">
                <a:solidFill>
                  <a:srgbClr val="FFFFFF"/>
                </a:solidFill>
                <a:latin typeface="+mn-lt"/>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0" b="99261" l="10000" r="90000">
                          <a14:foregroundMark x1="49800" y1="10837" x2="49800" y2="10837"/>
                          <a14:foregroundMark x1="64000" y1="76108" x2="64000" y2="76108"/>
                          <a14:foregroundMark x1="52000" y1="61823" x2="52000" y2="61823"/>
                          <a14:foregroundMark x1="35600" y1="78079" x2="35600" y2="78079"/>
                          <a14:foregroundMark x1="47200" y1="41872" x2="47200" y2="41872"/>
                          <a14:foregroundMark x1="57200" y1="39901" x2="57200" y2="39901"/>
                        </a14:backgroundRemoval>
                      </a14:imgEffect>
                    </a14:imgLayer>
                  </a14:imgProps>
                </a:ext>
              </a:extLst>
            </a:blip>
            <a:stretch>
              <a:fillRect/>
            </a:stretch>
          </p:blipFill>
          <p:spPr>
            <a:xfrm>
              <a:off x="1116585" y="2554736"/>
              <a:ext cx="2135765" cy="1733374"/>
            </a:xfrm>
            <a:prstGeom prst="rect">
              <a:avLst/>
            </a:prstGeom>
            <a:ln>
              <a:noFill/>
            </a:ln>
          </p:spPr>
        </p:pic>
        <p:sp>
          <p:nvSpPr>
            <p:cNvPr id="26" name="TextBox 11"/>
            <p:cNvSpPr txBox="1">
              <a:spLocks noChangeArrowheads="1"/>
            </p:cNvSpPr>
            <p:nvPr/>
          </p:nvSpPr>
          <p:spPr bwMode="auto">
            <a:xfrm>
              <a:off x="552946" y="2057380"/>
              <a:ext cx="346025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r>
                <a:rPr lang="en-US" sz="1800" b="1" dirty="0">
                  <a:solidFill>
                    <a:srgbClr val="FFFFFF"/>
                  </a:solidFill>
                  <a:latin typeface="+mn-lt"/>
                </a:rPr>
                <a:t>Differential oxygenation</a:t>
              </a:r>
              <a:endParaRPr lang="en-US" sz="1800" dirty="0">
                <a:solidFill>
                  <a:srgbClr val="FFFFFF"/>
                </a:solidFill>
                <a:latin typeface="+mn-lt"/>
              </a:endParaRPr>
            </a:p>
          </p:txBody>
        </p:sp>
        <p:sp>
          <p:nvSpPr>
            <p:cNvPr id="27" name="TextBox 11"/>
            <p:cNvSpPr txBox="1">
              <a:spLocks noChangeArrowheads="1"/>
            </p:cNvSpPr>
            <p:nvPr/>
          </p:nvSpPr>
          <p:spPr bwMode="auto">
            <a:xfrm>
              <a:off x="715222" y="2673813"/>
              <a:ext cx="1234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r>
                <a:rPr lang="en-US" sz="1400" b="1" dirty="0" smtClean="0">
                  <a:solidFill>
                    <a:srgbClr val="FFFFFF"/>
                  </a:solidFill>
                  <a:latin typeface="+mn-lt"/>
                </a:rPr>
                <a:t>preductal</a:t>
              </a:r>
              <a:endParaRPr lang="en-US" sz="1400" dirty="0">
                <a:solidFill>
                  <a:srgbClr val="FFFFFF"/>
                </a:solidFill>
                <a:latin typeface="+mn-lt"/>
              </a:endParaRPr>
            </a:p>
          </p:txBody>
        </p:sp>
        <p:sp>
          <p:nvSpPr>
            <p:cNvPr id="28" name="TextBox 11"/>
            <p:cNvSpPr txBox="1">
              <a:spLocks noChangeArrowheads="1"/>
            </p:cNvSpPr>
            <p:nvPr/>
          </p:nvSpPr>
          <p:spPr bwMode="auto">
            <a:xfrm>
              <a:off x="2803652" y="3680809"/>
              <a:ext cx="1312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r>
                <a:rPr lang="en-US" sz="1400" b="1" dirty="0" smtClean="0">
                  <a:solidFill>
                    <a:srgbClr val="FFFFFF"/>
                  </a:solidFill>
                  <a:latin typeface="+mn-lt"/>
                </a:rPr>
                <a:t>postductal</a:t>
              </a:r>
              <a:endParaRPr lang="en-US" sz="1400" dirty="0">
                <a:solidFill>
                  <a:srgbClr val="FFFFFF"/>
                </a:solidFill>
                <a:latin typeface="+mn-lt"/>
              </a:endParaRPr>
            </a:p>
          </p:txBody>
        </p:sp>
      </p:grpSp>
      <p:grpSp>
        <p:nvGrpSpPr>
          <p:cNvPr id="4" name="Group 28"/>
          <p:cNvGrpSpPr/>
          <p:nvPr/>
        </p:nvGrpSpPr>
        <p:grpSpPr>
          <a:xfrm>
            <a:off x="4698997" y="1498918"/>
            <a:ext cx="3666744" cy="4279580"/>
            <a:chOff x="4698997" y="1498918"/>
            <a:chExt cx="3666744" cy="4279580"/>
          </a:xfrm>
        </p:grpSpPr>
        <p:sp>
          <p:nvSpPr>
            <p:cNvPr id="30" name="Text Box 14"/>
            <p:cNvSpPr txBox="1">
              <a:spLocks noChangeArrowheads="1"/>
            </p:cNvSpPr>
            <p:nvPr/>
          </p:nvSpPr>
          <p:spPr bwMode="auto">
            <a:xfrm>
              <a:off x="4702808" y="1835045"/>
              <a:ext cx="3657600" cy="3943453"/>
            </a:xfrm>
            <a:prstGeom prst="rect">
              <a:avLst/>
            </a:prstGeom>
            <a:solidFill>
              <a:schemeClr val="bg1">
                <a:alpha val="10000"/>
              </a:schemeClr>
            </a:solidFill>
            <a:ln>
              <a:noFill/>
            </a:ln>
            <a:extLst/>
          </p:spPr>
          <p:txBody>
            <a:bodyPr wrap="square" lIns="274320" tIns="1965960" rIns="274320" bIns="182880" anchor="b" anchorCtr="0">
              <a:noAutofit/>
            </a:bodyPr>
            <a:lstStyle>
              <a:lvl1pPr marL="171450" indent="-171450"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0" indent="0">
                <a:spcBef>
                  <a:spcPct val="25000"/>
                </a:spcBef>
                <a:spcAft>
                  <a:spcPts val="1620"/>
                </a:spcAft>
                <a:buClr>
                  <a:schemeClr val="bg1"/>
                </a:buClr>
                <a:buSzPct val="125000"/>
              </a:pPr>
              <a:r>
                <a:rPr lang="en-US" sz="1400" dirty="0">
                  <a:solidFill>
                    <a:srgbClr val="FFFFFF"/>
                  </a:solidFill>
                </a:rPr>
                <a:t>Marked clinical </a:t>
              </a:r>
              <a:r>
                <a:rPr lang="en-US" sz="1400" dirty="0" err="1">
                  <a:solidFill>
                    <a:srgbClr val="FFFFFF"/>
                  </a:solidFill>
                </a:rPr>
                <a:t>lability</a:t>
              </a:r>
              <a:r>
                <a:rPr lang="en-US" sz="1400" dirty="0">
                  <a:solidFill>
                    <a:srgbClr val="FFFFFF"/>
                  </a:solidFill>
                </a:rPr>
                <a:t> in oxygenation despite optimized treatment of the neonate’s lung disease. Marked clinical </a:t>
              </a:r>
              <a:r>
                <a:rPr lang="en-US" sz="1400" dirty="0" err="1">
                  <a:solidFill>
                    <a:srgbClr val="FFFFFF"/>
                  </a:solidFill>
                </a:rPr>
                <a:t>lability</a:t>
              </a:r>
              <a:r>
                <a:rPr lang="en-US" sz="1400" dirty="0">
                  <a:solidFill>
                    <a:srgbClr val="FFFFFF"/>
                  </a:solidFill>
                </a:rPr>
                <a:t> is defined as more than 2 desaturation (SaO</a:t>
              </a:r>
              <a:r>
                <a:rPr lang="en-US" sz="1400" baseline="-25000" dirty="0">
                  <a:solidFill>
                    <a:srgbClr val="FFFFFF"/>
                  </a:solidFill>
                </a:rPr>
                <a:t>2</a:t>
              </a:r>
              <a:r>
                <a:rPr lang="en-US" sz="1400" dirty="0">
                  <a:solidFill>
                    <a:srgbClr val="FFFFFF"/>
                  </a:solidFill>
                </a:rPr>
                <a:t> &lt;85%) events occurring within a 12-hour period*</a:t>
              </a:r>
              <a:r>
                <a:rPr lang="en-US" sz="1400" baseline="30000" dirty="0" smtClean="0">
                  <a:solidFill>
                    <a:srgbClr val="FFFFFF"/>
                  </a:solidFill>
                </a:rPr>
                <a:t>1</a:t>
              </a:r>
              <a:endParaRPr lang="en-US" sz="1400" baseline="30000" dirty="0">
                <a:solidFill>
                  <a:srgbClr val="FF0000"/>
                </a:solidFill>
              </a:endParaRPr>
            </a:p>
          </p:txBody>
        </p:sp>
        <p:sp>
          <p:nvSpPr>
            <p:cNvPr id="31" name="Text Box 11"/>
            <p:cNvSpPr txBox="1">
              <a:spLocks noChangeArrowheads="1"/>
            </p:cNvSpPr>
            <p:nvPr/>
          </p:nvSpPr>
          <p:spPr bwMode="auto">
            <a:xfrm>
              <a:off x="4698997" y="1498918"/>
              <a:ext cx="3666744" cy="365760"/>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2400" b="1" dirty="0" smtClean="0">
                  <a:solidFill>
                    <a:srgbClr val="FFFFFF"/>
                  </a:solidFill>
                  <a:latin typeface="+mn-lt"/>
                </a:rPr>
                <a:t>B</a:t>
              </a:r>
              <a:endParaRPr lang="en-US" sz="2400" b="1" dirty="0">
                <a:solidFill>
                  <a:srgbClr val="FFFFFF"/>
                </a:solidFill>
                <a:latin typeface="+mn-lt"/>
              </a:endParaRPr>
            </a:p>
          </p:txBody>
        </p:sp>
        <p:pic>
          <p:nvPicPr>
            <p:cNvPr id="36" name="Picture 17" descr="clock_icon.tif"/>
            <p:cNvPicPr>
              <a:picLocks noChangeAspect="1"/>
            </p:cNvPicPr>
            <p:nvPr/>
          </p:nvPicPr>
          <p:blipFill>
            <a:blip r:embed="rId5" cstate="print">
              <a:extLst>
                <a:ext uri="{BEBA8EAE-BF5A-486C-A8C5-ECC9F3942E4B}">
                  <a14:imgProps xmlns:a14="http://schemas.microsoft.com/office/drawing/2010/main">
                    <a14:imgLayer r:embed="rId6">
                      <a14:imgEffect>
                        <a14:backgroundRemoval t="555" b="98336" l="0" r="100000">
                          <a14:foregroundMark x1="48462" y1="48614" x2="48462" y2="48614"/>
                          <a14:foregroundMark x1="9615" y1="68392" x2="9615" y2="68392"/>
                          <a14:foregroundMark x1="89231" y1="29205" x2="89231" y2="2920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98066" y="2473851"/>
              <a:ext cx="1839054" cy="19133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7" name="TextBox 36"/>
            <p:cNvSpPr txBox="1">
              <a:spLocks noChangeArrowheads="1"/>
            </p:cNvSpPr>
            <p:nvPr/>
          </p:nvSpPr>
          <p:spPr bwMode="auto">
            <a:xfrm>
              <a:off x="4821399" y="2036043"/>
              <a:ext cx="34286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r>
                <a:rPr lang="en-US" sz="1800" b="1" dirty="0">
                  <a:solidFill>
                    <a:srgbClr val="FFFFFF"/>
                  </a:solidFill>
                  <a:latin typeface="+mn-lt"/>
                </a:rPr>
                <a:t>&gt;2 desaturation </a:t>
              </a:r>
              <a:r>
                <a:rPr lang="en-US" sz="1800" b="1" dirty="0" smtClean="0">
                  <a:solidFill>
                    <a:srgbClr val="FFFFFF"/>
                  </a:solidFill>
                  <a:latin typeface="+mn-lt"/>
                </a:rPr>
                <a:t>events</a:t>
              </a:r>
              <a:br>
                <a:rPr lang="en-US" sz="1800" b="1" dirty="0" smtClean="0">
                  <a:solidFill>
                    <a:srgbClr val="FFFFFF"/>
                  </a:solidFill>
                  <a:latin typeface="+mn-lt"/>
                </a:rPr>
              </a:br>
              <a:r>
                <a:rPr lang="en-US" sz="1800" b="1" dirty="0" smtClean="0">
                  <a:solidFill>
                    <a:srgbClr val="FFFFFF"/>
                  </a:solidFill>
                  <a:latin typeface="+mn-lt"/>
                </a:rPr>
                <a:t> </a:t>
              </a:r>
              <a:r>
                <a:rPr lang="en-US" sz="1800" b="1" dirty="0">
                  <a:solidFill>
                    <a:srgbClr val="FFFFFF"/>
                  </a:solidFill>
                  <a:latin typeface="+mn-lt"/>
                </a:rPr>
                <a:t>in </a:t>
              </a:r>
              <a:r>
                <a:rPr lang="en-US" sz="1800" b="1" dirty="0" smtClean="0">
                  <a:solidFill>
                    <a:srgbClr val="FFFFFF"/>
                  </a:solidFill>
                  <a:latin typeface="+mn-lt"/>
                </a:rPr>
                <a:t>12 </a:t>
              </a:r>
              <a:r>
                <a:rPr lang="en-US" sz="1800" b="1" dirty="0">
                  <a:solidFill>
                    <a:srgbClr val="FFFFFF"/>
                  </a:solidFill>
                  <a:latin typeface="+mn-lt"/>
                </a:rPr>
                <a:t>hours</a:t>
              </a:r>
              <a:endParaRPr lang="en-US" sz="1800" dirty="0">
                <a:solidFill>
                  <a:srgbClr val="FFFFFF"/>
                </a:solidFill>
                <a:latin typeface="+mn-lt"/>
              </a:endParaRPr>
            </a:p>
          </p:txBody>
        </p:sp>
        <p:sp>
          <p:nvSpPr>
            <p:cNvPr id="38" name="TextBox 11"/>
            <p:cNvSpPr txBox="1">
              <a:spLocks noChangeArrowheads="1"/>
            </p:cNvSpPr>
            <p:nvPr/>
          </p:nvSpPr>
          <p:spPr bwMode="auto">
            <a:xfrm>
              <a:off x="5336540" y="3652869"/>
              <a:ext cx="4182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r>
                <a:rPr lang="en-US" sz="2200" b="1" dirty="0" smtClean="0">
                  <a:solidFill>
                    <a:schemeClr val="tx2">
                      <a:lumMod val="20000"/>
                      <a:lumOff val="80000"/>
                    </a:schemeClr>
                  </a:solidFill>
                  <a:latin typeface="+mn-lt"/>
                </a:rPr>
                <a:t>2</a:t>
              </a:r>
              <a:endParaRPr lang="en-US" sz="2200" dirty="0">
                <a:solidFill>
                  <a:schemeClr val="tx2">
                    <a:lumMod val="20000"/>
                    <a:lumOff val="80000"/>
                  </a:schemeClr>
                </a:solidFill>
                <a:latin typeface="+mn-lt"/>
              </a:endParaRPr>
            </a:p>
          </p:txBody>
        </p:sp>
        <p:sp>
          <p:nvSpPr>
            <p:cNvPr id="39" name="TextBox 11"/>
            <p:cNvSpPr txBox="1">
              <a:spLocks noChangeArrowheads="1"/>
            </p:cNvSpPr>
            <p:nvPr/>
          </p:nvSpPr>
          <p:spPr bwMode="auto">
            <a:xfrm>
              <a:off x="7495429" y="2701343"/>
              <a:ext cx="4182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r>
                <a:rPr lang="en-US" sz="2200" b="1" dirty="0" smtClean="0">
                  <a:solidFill>
                    <a:schemeClr val="tx2">
                      <a:lumMod val="20000"/>
                      <a:lumOff val="80000"/>
                    </a:schemeClr>
                  </a:solidFill>
                  <a:latin typeface="+mn-lt"/>
                </a:rPr>
                <a:t>1</a:t>
              </a:r>
              <a:endParaRPr lang="en-US" sz="2200" dirty="0">
                <a:solidFill>
                  <a:schemeClr val="tx2">
                    <a:lumMod val="20000"/>
                    <a:lumOff val="80000"/>
                  </a:schemeClr>
                </a:solidFill>
                <a:latin typeface="+mn-lt"/>
              </a:endParaRPr>
            </a:p>
          </p:txBody>
        </p:sp>
      </p:grpSp>
    </p:spTree>
    <p:extLst>
      <p:ext uri="{BB962C8B-B14F-4D97-AF65-F5344CB8AC3E}">
        <p14:creationId xmlns:p14="http://schemas.microsoft.com/office/powerpoint/2010/main" val="781508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ECHO Cardiogram</a:t>
            </a:r>
          </a:p>
        </p:txBody>
      </p:sp>
    </p:spTree>
    <p:extLst>
      <p:ext uri="{BB962C8B-B14F-4D97-AF65-F5344CB8AC3E}">
        <p14:creationId xmlns:p14="http://schemas.microsoft.com/office/powerpoint/2010/main" val="538815178"/>
      </p:ext>
    </p:extLst>
  </p:cSld>
  <p:clrMapOvr>
    <a:masterClrMapping/>
  </p:clrMapOvr>
  <p:transition advClick="0"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543910" y="2112580"/>
            <a:ext cx="7772400" cy="1470025"/>
          </a:xfrm>
        </p:spPr>
        <p:txBody>
          <a:bodyPr/>
          <a:lstStyle/>
          <a:p>
            <a:pPr algn="ctr" eaLnBrk="1" hangingPunct="1"/>
            <a:r>
              <a:rPr lang="en-US" altLang="en-US" sz="3800" dirty="0" smtClean="0"/>
              <a:t>Role of Nitric Oxide in </a:t>
            </a:r>
            <a:br>
              <a:rPr lang="en-US" altLang="en-US" sz="3800" dirty="0" smtClean="0"/>
            </a:br>
            <a:r>
              <a:rPr lang="en-US" altLang="en-US" sz="3800" dirty="0" smtClean="0"/>
              <a:t>Treatment of Hypoxic Respiratory Failure with PPHN</a:t>
            </a:r>
          </a:p>
        </p:txBody>
      </p:sp>
    </p:spTree>
    <p:extLst>
      <p:ext uri="{BB962C8B-B14F-4D97-AF65-F5344CB8AC3E}">
        <p14:creationId xmlns:p14="http://schemas.microsoft.com/office/powerpoint/2010/main" val="3382153145"/>
      </p:ext>
    </p:extLst>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sz="1700" b="1" dirty="0"/>
              <a:t>Upon completion of this free CE webinar, participants should be able to: </a:t>
            </a:r>
            <a:endParaRPr lang="en-US" sz="1700" dirty="0"/>
          </a:p>
          <a:p>
            <a:pPr lvl="0"/>
            <a:r>
              <a:rPr lang="en-US" sz="1700" dirty="0"/>
              <a:t>Define hypoxic respiratory failure (HRF) and describe the risk factors, clinical signs, common comorbidities, and differential diagnoses associated with HRF in neonates.</a:t>
            </a:r>
          </a:p>
          <a:p>
            <a:pPr lvl="0"/>
            <a:r>
              <a:rPr lang="en-US" sz="1700" dirty="0"/>
              <a:t>Understand the cardiopulmonary pathophysiology underlying the development of neonatal HRF, in particular the interactions between lung disease, cardiac dysfunction, and pulmonary hypertension.</a:t>
            </a:r>
          </a:p>
          <a:p>
            <a:pPr lvl="0"/>
            <a:r>
              <a:rPr lang="en-US" sz="1700" dirty="0"/>
              <a:t>Appreciate the rationale for treatment approaches that selectively dilate pulmonary vessels.</a:t>
            </a:r>
          </a:p>
          <a:p>
            <a:pPr lvl="0"/>
            <a:r>
              <a:rPr lang="en-US" sz="1700" dirty="0"/>
              <a:t>Understand the clinical trial data that support the use of inhaled nitric oxide (</a:t>
            </a:r>
            <a:r>
              <a:rPr lang="en-US" sz="1700" dirty="0" err="1"/>
              <a:t>iNO</a:t>
            </a:r>
            <a:r>
              <a:rPr lang="en-US" sz="1700" dirty="0"/>
              <a:t>) in neonates with HRF.</a:t>
            </a:r>
          </a:p>
          <a:p>
            <a:pPr lvl="0"/>
            <a:r>
              <a:rPr lang="en-US" sz="1700" dirty="0"/>
              <a:t>Describe the important safety precautions that need to be taken with the use of </a:t>
            </a:r>
            <a:r>
              <a:rPr lang="en-US" sz="1700" dirty="0" err="1"/>
              <a:t>iNO</a:t>
            </a:r>
            <a:r>
              <a:rPr lang="en-US" sz="1700" dirty="0"/>
              <a:t>, including the rationale for avoiding abrupt discontinuation, monitoring of PaO</a:t>
            </a:r>
            <a:r>
              <a:rPr lang="en-US" sz="1700" baseline="-25000" dirty="0"/>
              <a:t>2</a:t>
            </a:r>
            <a:r>
              <a:rPr lang="en-US" sz="1700" dirty="0"/>
              <a:t>, </a:t>
            </a:r>
            <a:r>
              <a:rPr lang="en-US" sz="1700" dirty="0" err="1"/>
              <a:t>methemoglobin</a:t>
            </a:r>
            <a:r>
              <a:rPr lang="en-US" sz="1700" dirty="0"/>
              <a:t>, and inspired NO</a:t>
            </a:r>
            <a:r>
              <a:rPr lang="en-US" sz="1700" baseline="-25000" dirty="0"/>
              <a:t>2</a:t>
            </a:r>
            <a:r>
              <a:rPr lang="en-US" sz="1700" dirty="0"/>
              <a:t> during therapy, and recognition that use in patients with preexisting left ventricular dysfunction may experience serious side effects. </a:t>
            </a:r>
          </a:p>
          <a:p>
            <a:pPr lvl="0"/>
            <a:r>
              <a:rPr lang="en-US" sz="1700" dirty="0"/>
              <a:t>Establish appropriate treatment protocols for the management of neonatal HRF within their own clinical environments.</a:t>
            </a:r>
          </a:p>
          <a:p>
            <a:endParaRPr lang="en-US" dirty="0"/>
          </a:p>
        </p:txBody>
      </p:sp>
    </p:spTree>
    <p:extLst>
      <p:ext uri="{BB962C8B-B14F-4D97-AF65-F5344CB8AC3E}">
        <p14:creationId xmlns:p14="http://schemas.microsoft.com/office/powerpoint/2010/main" val="208454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How Does NO Work?</a:t>
            </a:r>
          </a:p>
        </p:txBody>
      </p:sp>
    </p:spTree>
    <p:extLst>
      <p:ext uri="{BB962C8B-B14F-4D97-AF65-F5344CB8AC3E}">
        <p14:creationId xmlns:p14="http://schemas.microsoft.com/office/powerpoint/2010/main" val="930242654"/>
      </p:ext>
    </p:extLst>
  </p:cSld>
  <p:clrMapOvr>
    <a:masterClrMapping/>
  </p:clrMapOvr>
  <p:transition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457200" y="6259513"/>
            <a:ext cx="83470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lnSpc>
                <a:spcPct val="85000"/>
              </a:lnSpc>
            </a:pPr>
            <a:r>
              <a:rPr lang="en-US" altLang="en-US" sz="1100">
                <a:solidFill>
                  <a:schemeClr val="bg1"/>
                </a:solidFill>
              </a:rPr>
              <a:t>Reprinted from Wessel DL, Adatia I. In: Ignarro L, Murad F, eds. </a:t>
            </a:r>
            <a:r>
              <a:rPr lang="en-US" altLang="en-US" sz="1100" i="1">
                <a:solidFill>
                  <a:schemeClr val="bg1"/>
                </a:solidFill>
              </a:rPr>
              <a:t>Advances in Pharmacology: Nitric Oxide: Biochemistry, Molecular Biology, and Therapeutic Implications. </a:t>
            </a:r>
            <a:r>
              <a:rPr lang="en-US" altLang="en-US" sz="1100">
                <a:solidFill>
                  <a:schemeClr val="bg1"/>
                </a:solidFill>
              </a:rPr>
              <a:t>Vol. 34. New York, NY: Academic Press; 1995:425-498. Copyright 1995, with permission from Elsevier.</a:t>
            </a:r>
          </a:p>
        </p:txBody>
      </p:sp>
      <p:pic>
        <p:nvPicPr>
          <p:cNvPr id="41987" name="Picture 7" descr="inhaled 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447800"/>
            <a:ext cx="70358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itle 4"/>
          <p:cNvSpPr>
            <a:spLocks noGrp="1"/>
          </p:cNvSpPr>
          <p:nvPr>
            <p:ph type="title"/>
          </p:nvPr>
        </p:nvSpPr>
        <p:spPr/>
        <p:txBody>
          <a:bodyPr/>
          <a:lstStyle/>
          <a:p>
            <a:pPr eaLnBrk="1" hangingPunct="1"/>
            <a:r>
              <a:rPr lang="en-US" altLang="en-US" smtClean="0"/>
              <a:t>Inhaled Nitric Oxide Causes Selective Pulmonary Vasodilation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How Does NO Reduce </a:t>
            </a:r>
            <a:br>
              <a:rPr lang="en-US" altLang="en-US" sz="3800" dirty="0" smtClean="0"/>
            </a:br>
            <a:r>
              <a:rPr lang="en-US" altLang="en-US" sz="3800" dirty="0" smtClean="0"/>
              <a:t>V/Q Mismatch?</a:t>
            </a:r>
          </a:p>
        </p:txBody>
      </p:sp>
    </p:spTree>
    <p:extLst>
      <p:ext uri="{BB962C8B-B14F-4D97-AF65-F5344CB8AC3E}">
        <p14:creationId xmlns:p14="http://schemas.microsoft.com/office/powerpoint/2010/main" val="524550932"/>
      </p:ext>
    </p:extLst>
  </p:cSld>
  <p:clrMapOvr>
    <a:masterClrMapping/>
  </p:clrMapOvr>
  <p:transition advClick="0"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5"/>
          <p:cNvSpPr txBox="1">
            <a:spLocks noChangeArrowheads="1"/>
          </p:cNvSpPr>
          <p:nvPr/>
        </p:nvSpPr>
        <p:spPr bwMode="auto">
          <a:xfrm>
            <a:off x="3165461" y="1539875"/>
            <a:ext cx="5391164" cy="4638176"/>
          </a:xfrm>
          <a:prstGeom prst="rect">
            <a:avLst/>
          </a:prstGeom>
          <a:solidFill>
            <a:schemeClr val="bg1">
              <a:alpha val="10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sp>
        <p:nvSpPr>
          <p:cNvPr id="2" name="Title 1"/>
          <p:cNvSpPr>
            <a:spLocks noGrp="1"/>
          </p:cNvSpPr>
          <p:nvPr>
            <p:ph type="title"/>
          </p:nvPr>
        </p:nvSpPr>
        <p:spPr/>
        <p:txBody>
          <a:bodyPr/>
          <a:lstStyle/>
          <a:p>
            <a:r>
              <a:rPr lang="en-US" dirty="0" err="1" smtClean="0">
                <a:solidFill>
                  <a:schemeClr val="accent1">
                    <a:lumMod val="75000"/>
                  </a:schemeClr>
                </a:solidFill>
              </a:rPr>
              <a:t>Underinflation</a:t>
            </a:r>
            <a:r>
              <a:rPr lang="en-US" dirty="0" smtClean="0">
                <a:solidFill>
                  <a:schemeClr val="accent1">
                    <a:lumMod val="75000"/>
                  </a:schemeClr>
                </a:solidFill>
              </a:rPr>
              <a:t> Creates V/Q Mismatching</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p:txBody>
          <a:bodyPr/>
          <a:lstStyle/>
          <a:p>
            <a:r>
              <a:rPr lang="en-US" sz="1200" dirty="0">
                <a:solidFill>
                  <a:schemeClr val="bg1">
                    <a:lumMod val="85000"/>
                  </a:schemeClr>
                </a:solidFill>
              </a:rPr>
              <a:t>PA = pulmonary artery; </a:t>
            </a:r>
            <a:r>
              <a:rPr lang="en-US" sz="1200" dirty="0" smtClean="0">
                <a:solidFill>
                  <a:schemeClr val="bg1">
                    <a:lumMod val="85000"/>
                  </a:schemeClr>
                </a:solidFill>
              </a:rPr>
              <a:t/>
            </a:r>
            <a:br>
              <a:rPr lang="en-US" sz="1200" dirty="0" smtClean="0">
                <a:solidFill>
                  <a:schemeClr val="bg1">
                    <a:lumMod val="85000"/>
                  </a:schemeClr>
                </a:solidFill>
              </a:rPr>
            </a:br>
            <a:r>
              <a:rPr lang="en-US" sz="1200" dirty="0" smtClean="0">
                <a:solidFill>
                  <a:schemeClr val="bg1">
                    <a:lumMod val="85000"/>
                  </a:schemeClr>
                </a:solidFill>
              </a:rPr>
              <a:t>PV </a:t>
            </a:r>
            <a:r>
              <a:rPr lang="en-US" sz="1200" dirty="0">
                <a:solidFill>
                  <a:schemeClr val="bg1">
                    <a:lumMod val="85000"/>
                  </a:schemeClr>
                </a:solidFill>
              </a:rPr>
              <a:t>= pulmonary vein</a:t>
            </a:r>
            <a:r>
              <a:rPr lang="en-US" sz="1200" dirty="0" smtClean="0">
                <a:solidFill>
                  <a:schemeClr val="bg1">
                    <a:lumMod val="85000"/>
                  </a:schemeClr>
                </a:solidFill>
              </a:rPr>
              <a:t>.</a:t>
            </a:r>
            <a:endParaRPr lang="en-US" sz="1200" i="1" dirty="0" smtClean="0">
              <a:solidFill>
                <a:schemeClr val="bg1">
                  <a:lumMod val="85000"/>
                </a:schemeClr>
              </a:solidFill>
            </a:endParaRPr>
          </a:p>
          <a:p>
            <a:r>
              <a:rPr lang="en-US" sz="1200" b="1" dirty="0" smtClean="0"/>
              <a:t>1. </a:t>
            </a:r>
            <a:r>
              <a:rPr lang="en-US" sz="1200" dirty="0" err="1" smtClean="0"/>
              <a:t>Rossaint</a:t>
            </a:r>
            <a:r>
              <a:rPr lang="en-US" sz="1200" dirty="0" smtClean="0"/>
              <a:t> R, et al.</a:t>
            </a:r>
            <a:r>
              <a:rPr lang="en-US" sz="1200" i="1" dirty="0" smtClean="0"/>
              <a:t> N </a:t>
            </a:r>
            <a:r>
              <a:rPr lang="en-US" sz="1200" i="1" dirty="0" err="1" smtClean="0"/>
              <a:t>Engl</a:t>
            </a:r>
            <a:r>
              <a:rPr lang="en-US" sz="1200" i="1" dirty="0" smtClean="0"/>
              <a:t> J Med.</a:t>
            </a:r>
            <a:r>
              <a:rPr lang="en-US" sz="1200" dirty="0" smtClean="0"/>
              <a:t> 1993;328:399-405.</a:t>
            </a:r>
            <a:endParaRPr lang="en-US" sz="1200" dirty="0"/>
          </a:p>
        </p:txBody>
      </p:sp>
      <p:sp>
        <p:nvSpPr>
          <p:cNvPr id="6" name="Content Placeholder 4"/>
          <p:cNvSpPr>
            <a:spLocks noGrp="1"/>
          </p:cNvSpPr>
          <p:nvPr>
            <p:ph sz="quarter" idx="16"/>
          </p:nvPr>
        </p:nvSpPr>
        <p:spPr>
          <a:xfrm>
            <a:off x="425580" y="1539875"/>
            <a:ext cx="2660028" cy="2393347"/>
          </a:xfrm>
        </p:spPr>
        <p:txBody>
          <a:bodyPr/>
          <a:lstStyle/>
          <a:p>
            <a:r>
              <a:rPr lang="en-US" dirty="0" err="1" smtClean="0"/>
              <a:t>Underventilated</a:t>
            </a:r>
            <a:r>
              <a:rPr lang="en-US" dirty="0" smtClean="0"/>
              <a:t/>
            </a:r>
            <a:br>
              <a:rPr lang="en-US" dirty="0" smtClean="0"/>
            </a:br>
            <a:r>
              <a:rPr lang="en-US" dirty="0" smtClean="0"/>
              <a:t>portion of lung</a:t>
            </a:r>
          </a:p>
          <a:p>
            <a:pPr lvl="1"/>
            <a:r>
              <a:rPr lang="en-US" dirty="0" smtClean="0"/>
              <a:t>Decreased PaO</a:t>
            </a:r>
            <a:r>
              <a:rPr lang="en-US" baseline="-25000" dirty="0" smtClean="0"/>
              <a:t>2</a:t>
            </a:r>
          </a:p>
          <a:p>
            <a:pPr lvl="1"/>
            <a:r>
              <a:rPr lang="en-US" dirty="0" smtClean="0"/>
              <a:t>Increased pulmonary</a:t>
            </a:r>
            <a:br>
              <a:rPr lang="en-US" dirty="0" smtClean="0"/>
            </a:br>
            <a:r>
              <a:rPr lang="en-US" dirty="0" smtClean="0"/>
              <a:t>artery pressure and decreased blood flow</a:t>
            </a:r>
          </a:p>
          <a:p>
            <a:endParaRPr lang="en-US" dirty="0"/>
          </a:p>
        </p:txBody>
      </p:sp>
      <p:pic>
        <p:nvPicPr>
          <p:cNvPr id="5" name="Picture 18" descr="Alveoli_Lenticular_edit_8_31.png"/>
          <p:cNvPicPr>
            <a:picLocks noChangeAspect="1"/>
          </p:cNvPicPr>
          <p:nvPr/>
        </p:nvPicPr>
        <p:blipFill rotWithShape="1">
          <a:blip r:embed="rId3" cstate="print">
            <a:extLst>
              <a:ext uri="{28A0092B-C50C-407E-A947-70E740481C1C}">
                <a14:useLocalDpi xmlns:a14="http://schemas.microsoft.com/office/drawing/2010/main" val="0"/>
              </a:ext>
            </a:extLst>
          </a:blip>
          <a:srcRect t="7727" b="4325"/>
          <a:stretch/>
        </p:blipFill>
        <p:spPr bwMode="auto">
          <a:xfrm>
            <a:off x="3602016" y="1710893"/>
            <a:ext cx="4070574" cy="4313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35863" y="3190231"/>
            <a:ext cx="2434857" cy="573433"/>
            <a:chOff x="3435863" y="3190231"/>
            <a:chExt cx="2434857" cy="573433"/>
          </a:xfrm>
        </p:grpSpPr>
        <p:cxnSp>
          <p:nvCxnSpPr>
            <p:cNvPr id="30" name="Straight Arrow Connector 29"/>
            <p:cNvCxnSpPr/>
            <p:nvPr/>
          </p:nvCxnSpPr>
          <p:spPr>
            <a:xfrm>
              <a:off x="4167383" y="3475090"/>
              <a:ext cx="1703337" cy="0"/>
            </a:xfrm>
            <a:prstGeom prst="straightConnector1">
              <a:avLst/>
            </a:prstGeom>
            <a:ln w="76200" cmpd="sng">
              <a:solidFill>
                <a:schemeClr val="accent5">
                  <a:lumMod val="75000"/>
                </a:schemeClr>
              </a:solidFill>
              <a:headEnd type="non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Oval 12"/>
            <p:cNvSpPr>
              <a:spLocks noChangeArrowheads="1"/>
            </p:cNvSpPr>
            <p:nvPr/>
          </p:nvSpPr>
          <p:spPr bwMode="auto">
            <a:xfrm>
              <a:off x="3435863" y="3190231"/>
              <a:ext cx="731520" cy="573433"/>
            </a:xfrm>
            <a:prstGeom prst="roundRect">
              <a:avLst/>
            </a:prstGeom>
            <a:solidFill>
              <a:srgbClr val="00B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2400" b="1" dirty="0">
                  <a:solidFill>
                    <a:schemeClr val="bg1"/>
                  </a:solidFill>
                </a:rPr>
                <a:t>PV</a:t>
              </a:r>
            </a:p>
          </p:txBody>
        </p:sp>
      </p:grpSp>
      <p:grpSp>
        <p:nvGrpSpPr>
          <p:cNvPr id="8" name="Group 7"/>
          <p:cNvGrpSpPr/>
          <p:nvPr/>
        </p:nvGrpSpPr>
        <p:grpSpPr>
          <a:xfrm>
            <a:off x="7147415" y="2592282"/>
            <a:ext cx="1186863" cy="573433"/>
            <a:chOff x="7147415" y="2592282"/>
            <a:chExt cx="1186863" cy="573433"/>
          </a:xfrm>
          <a:solidFill>
            <a:srgbClr val="00B0F0"/>
          </a:solidFill>
        </p:grpSpPr>
        <p:cxnSp>
          <p:nvCxnSpPr>
            <p:cNvPr id="32" name="Straight Arrow Connector 31"/>
            <p:cNvCxnSpPr/>
            <p:nvPr/>
          </p:nvCxnSpPr>
          <p:spPr>
            <a:xfrm flipH="1">
              <a:off x="7147415" y="2878999"/>
              <a:ext cx="525175" cy="0"/>
            </a:xfrm>
            <a:prstGeom prst="straightConnector1">
              <a:avLst/>
            </a:prstGeom>
            <a:grpFill/>
            <a:ln w="76200" cmpd="sng">
              <a:solidFill>
                <a:schemeClr val="tx2">
                  <a:lumMod val="40000"/>
                  <a:lumOff val="60000"/>
                </a:schemeClr>
              </a:solidFill>
              <a:headEnd type="non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Oval 13"/>
            <p:cNvSpPr>
              <a:spLocks noChangeArrowheads="1"/>
            </p:cNvSpPr>
            <p:nvPr/>
          </p:nvSpPr>
          <p:spPr bwMode="auto">
            <a:xfrm>
              <a:off x="7602758" y="2592282"/>
              <a:ext cx="731520" cy="573433"/>
            </a:xfrm>
            <a:prstGeom prst="roundRect">
              <a:avLst/>
            </a:prstGeom>
            <a:grp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PA</a:t>
              </a:r>
            </a:p>
          </p:txBody>
        </p:sp>
      </p:grpSp>
      <p:grpSp>
        <p:nvGrpSpPr>
          <p:cNvPr id="9" name="Group 33"/>
          <p:cNvGrpSpPr/>
          <p:nvPr/>
        </p:nvGrpSpPr>
        <p:grpSpPr>
          <a:xfrm rot="20909310">
            <a:off x="6002576" y="3102899"/>
            <a:ext cx="557047" cy="258632"/>
            <a:chOff x="5005102" y="2320396"/>
            <a:chExt cx="532963" cy="247450"/>
          </a:xfrm>
        </p:grpSpPr>
        <p:sp>
          <p:nvSpPr>
            <p:cNvPr id="35" name="Line 37"/>
            <p:cNvSpPr>
              <a:spLocks noChangeShapeType="1"/>
            </p:cNvSpPr>
            <p:nvPr/>
          </p:nvSpPr>
          <p:spPr bwMode="auto">
            <a:xfrm flipV="1">
              <a:off x="5005102" y="2470361"/>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76200" cmpd="tri">
                  <a:solidFill>
                    <a:schemeClr val="tx1"/>
                  </a:solidFill>
                </a:ln>
                <a:solidFill>
                  <a:srgbClr val="000000"/>
                </a:solidFill>
                <a:effectLst>
                  <a:outerShdw blurRad="38100" dist="38100" dir="2700000" algn="tl">
                    <a:srgbClr val="000000">
                      <a:alpha val="43137"/>
                    </a:srgbClr>
                  </a:outerShdw>
                </a:effectLst>
                <a:ea typeface="+mn-ea"/>
                <a:cs typeface="Arial" charset="0"/>
              </a:endParaRPr>
            </a:p>
          </p:txBody>
        </p:sp>
        <p:sp>
          <p:nvSpPr>
            <p:cNvPr id="36" name="Line 37"/>
            <p:cNvSpPr>
              <a:spLocks noChangeShapeType="1"/>
            </p:cNvSpPr>
            <p:nvPr/>
          </p:nvSpPr>
          <p:spPr bwMode="auto">
            <a:xfrm flipV="1">
              <a:off x="5309465" y="2320396"/>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76200" cmpd="tri">
                  <a:solidFill>
                    <a:schemeClr val="tx1"/>
                  </a:solidFill>
                </a:ln>
                <a:solidFill>
                  <a:srgbClr val="000000"/>
                </a:solidFill>
                <a:effectLst>
                  <a:outerShdw blurRad="38100" dist="38100" dir="2700000" algn="tl">
                    <a:srgbClr val="000000">
                      <a:alpha val="43137"/>
                    </a:srgbClr>
                  </a:outerShdw>
                </a:effectLst>
                <a:ea typeface="+mn-ea"/>
                <a:cs typeface="Arial" charset="0"/>
              </a:endParaRPr>
            </a:p>
          </p:txBody>
        </p:sp>
      </p:grpSp>
      <p:grpSp>
        <p:nvGrpSpPr>
          <p:cNvPr id="10" name="Group 36"/>
          <p:cNvGrpSpPr/>
          <p:nvPr/>
        </p:nvGrpSpPr>
        <p:grpSpPr>
          <a:xfrm rot="9979219">
            <a:off x="6567686" y="3112117"/>
            <a:ext cx="557047" cy="258632"/>
            <a:chOff x="6372739" y="3973762"/>
            <a:chExt cx="532963" cy="247450"/>
          </a:xfrm>
        </p:grpSpPr>
        <p:sp>
          <p:nvSpPr>
            <p:cNvPr id="38" name="Line 37"/>
            <p:cNvSpPr>
              <a:spLocks noChangeShapeType="1"/>
            </p:cNvSpPr>
            <p:nvPr/>
          </p:nvSpPr>
          <p:spPr bwMode="auto">
            <a:xfrm flipV="1">
              <a:off x="6372739" y="4123727"/>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charset="0"/>
              </a:endParaRPr>
            </a:p>
          </p:txBody>
        </p:sp>
        <p:sp>
          <p:nvSpPr>
            <p:cNvPr id="39" name="Line 37"/>
            <p:cNvSpPr>
              <a:spLocks noChangeShapeType="1"/>
            </p:cNvSpPr>
            <p:nvPr/>
          </p:nvSpPr>
          <p:spPr bwMode="auto">
            <a:xfrm flipV="1">
              <a:off x="6677102" y="3973762"/>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charset="0"/>
              </a:endParaRPr>
            </a:p>
          </p:txBody>
        </p:sp>
      </p:grpSp>
    </p:spTree>
    <p:extLst>
      <p:ext uri="{BB962C8B-B14F-4D97-AF65-F5344CB8AC3E}">
        <p14:creationId xmlns:p14="http://schemas.microsoft.com/office/powerpoint/2010/main" val="2393275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1000"/>
                            </p:stCondLst>
                            <p:childTnLst>
                              <p:par>
                                <p:cTn id="15" presetID="55"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5"/>
          <p:cNvSpPr txBox="1">
            <a:spLocks noChangeArrowheads="1"/>
          </p:cNvSpPr>
          <p:nvPr/>
        </p:nvSpPr>
        <p:spPr bwMode="auto">
          <a:xfrm>
            <a:off x="3565511" y="1539875"/>
            <a:ext cx="5391164" cy="4638176"/>
          </a:xfrm>
          <a:prstGeom prst="rect">
            <a:avLst/>
          </a:prstGeom>
          <a:solidFill>
            <a:schemeClr val="bg1">
              <a:alpha val="10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sp>
        <p:nvSpPr>
          <p:cNvPr id="2" name="Title 1"/>
          <p:cNvSpPr>
            <a:spLocks noGrp="1"/>
          </p:cNvSpPr>
          <p:nvPr>
            <p:ph type="title"/>
          </p:nvPr>
        </p:nvSpPr>
        <p:spPr/>
        <p:txBody>
          <a:bodyPr/>
          <a:lstStyle/>
          <a:p>
            <a:r>
              <a:rPr lang="en-US" dirty="0" smtClean="0">
                <a:solidFill>
                  <a:schemeClr val="accent1">
                    <a:lumMod val="75000"/>
                  </a:schemeClr>
                </a:solidFill>
              </a:rPr>
              <a:t>Inhaled Nitric Oxide (iNO) Reduces</a:t>
            </a:r>
            <a:br>
              <a:rPr lang="en-US" dirty="0" smtClean="0">
                <a:solidFill>
                  <a:schemeClr val="accent1">
                    <a:lumMod val="75000"/>
                  </a:schemeClr>
                </a:solidFill>
              </a:rPr>
            </a:br>
            <a:r>
              <a:rPr lang="en-US" dirty="0" smtClean="0">
                <a:solidFill>
                  <a:schemeClr val="accent1">
                    <a:lumMod val="75000"/>
                  </a:schemeClr>
                </a:solidFill>
              </a:rPr>
              <a:t>V/Q Mismatching</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p:txBody>
          <a:bodyPr/>
          <a:lstStyle/>
          <a:p>
            <a:r>
              <a:rPr lang="en-US" sz="1200" dirty="0">
                <a:solidFill>
                  <a:schemeClr val="bg1">
                    <a:lumMod val="85000"/>
                  </a:schemeClr>
                </a:solidFill>
              </a:rPr>
              <a:t>PA = pulmonary artery;  </a:t>
            </a:r>
            <a:r>
              <a:rPr lang="en-US" sz="1200" dirty="0" smtClean="0">
                <a:solidFill>
                  <a:schemeClr val="bg1">
                    <a:lumMod val="85000"/>
                  </a:schemeClr>
                </a:solidFill>
              </a:rPr>
              <a:t/>
            </a:r>
            <a:br>
              <a:rPr lang="en-US" sz="1200" dirty="0" smtClean="0">
                <a:solidFill>
                  <a:schemeClr val="bg1">
                    <a:lumMod val="85000"/>
                  </a:schemeClr>
                </a:solidFill>
              </a:rPr>
            </a:br>
            <a:r>
              <a:rPr lang="en-US" sz="1200" dirty="0" smtClean="0">
                <a:solidFill>
                  <a:schemeClr val="bg1">
                    <a:lumMod val="85000"/>
                  </a:schemeClr>
                </a:solidFill>
              </a:rPr>
              <a:t>PV </a:t>
            </a:r>
            <a:r>
              <a:rPr lang="en-US" sz="1200" dirty="0">
                <a:solidFill>
                  <a:schemeClr val="bg1">
                    <a:lumMod val="85000"/>
                  </a:schemeClr>
                </a:solidFill>
              </a:rPr>
              <a:t>= pulmonary vein; </a:t>
            </a:r>
            <a:r>
              <a:rPr lang="en-US" sz="1200" dirty="0" smtClean="0">
                <a:solidFill>
                  <a:schemeClr val="bg1">
                    <a:lumMod val="85000"/>
                  </a:schemeClr>
                </a:solidFill>
              </a:rPr>
              <a:t/>
            </a:r>
            <a:br>
              <a:rPr lang="en-US" sz="1200" dirty="0" smtClean="0">
                <a:solidFill>
                  <a:schemeClr val="bg1">
                    <a:lumMod val="85000"/>
                  </a:schemeClr>
                </a:solidFill>
              </a:rPr>
            </a:br>
            <a:r>
              <a:rPr lang="en-US" sz="1200" dirty="0" smtClean="0">
                <a:solidFill>
                  <a:schemeClr val="bg1">
                    <a:lumMod val="85000"/>
                  </a:schemeClr>
                </a:solidFill>
              </a:rPr>
              <a:t>NO </a:t>
            </a:r>
            <a:r>
              <a:rPr lang="en-US" sz="1200" dirty="0">
                <a:solidFill>
                  <a:schemeClr val="bg1">
                    <a:lumMod val="85000"/>
                  </a:schemeClr>
                </a:solidFill>
              </a:rPr>
              <a:t>= nitric oxide</a:t>
            </a:r>
            <a:r>
              <a:rPr lang="en-US" sz="1200" dirty="0" smtClean="0">
                <a:solidFill>
                  <a:schemeClr val="bg1">
                    <a:lumMod val="85000"/>
                  </a:schemeClr>
                </a:solidFill>
              </a:rPr>
              <a:t>.</a:t>
            </a:r>
          </a:p>
          <a:p>
            <a:r>
              <a:rPr lang="en-US" sz="1200" b="1" dirty="0" smtClean="0">
                <a:solidFill>
                  <a:schemeClr val="bg1">
                    <a:lumMod val="85000"/>
                  </a:schemeClr>
                </a:solidFill>
              </a:rPr>
              <a:t>1. </a:t>
            </a:r>
            <a:r>
              <a:rPr lang="en-US" sz="1200" dirty="0" err="1" smtClean="0">
                <a:solidFill>
                  <a:schemeClr val="bg1">
                    <a:lumMod val="85000"/>
                  </a:schemeClr>
                </a:solidFill>
              </a:rPr>
              <a:t>Rossaint</a:t>
            </a:r>
            <a:r>
              <a:rPr lang="en-US" sz="1200" dirty="0" smtClean="0">
                <a:solidFill>
                  <a:schemeClr val="bg1">
                    <a:lumMod val="85000"/>
                  </a:schemeClr>
                </a:solidFill>
              </a:rPr>
              <a:t> R, et al. </a:t>
            </a:r>
            <a:r>
              <a:rPr lang="en-US" sz="1200" i="1" dirty="0" smtClean="0">
                <a:solidFill>
                  <a:schemeClr val="bg1">
                    <a:lumMod val="85000"/>
                  </a:schemeClr>
                </a:solidFill>
              </a:rPr>
              <a:t>N </a:t>
            </a:r>
            <a:r>
              <a:rPr lang="en-US" sz="1200" i="1" dirty="0" err="1" smtClean="0">
                <a:solidFill>
                  <a:schemeClr val="bg1">
                    <a:lumMod val="85000"/>
                  </a:schemeClr>
                </a:solidFill>
              </a:rPr>
              <a:t>Engl</a:t>
            </a:r>
            <a:r>
              <a:rPr lang="en-US" sz="1200" i="1" dirty="0" smtClean="0">
                <a:solidFill>
                  <a:schemeClr val="bg1">
                    <a:lumMod val="85000"/>
                  </a:schemeClr>
                </a:solidFill>
              </a:rPr>
              <a:t> J Med.</a:t>
            </a:r>
            <a:r>
              <a:rPr lang="en-US" sz="1200" dirty="0" smtClean="0">
                <a:solidFill>
                  <a:schemeClr val="bg1">
                    <a:lumMod val="85000"/>
                  </a:schemeClr>
                </a:solidFill>
              </a:rPr>
              <a:t> 1993;328:399-405. </a:t>
            </a:r>
            <a:endParaRPr lang="en-US" sz="1200" dirty="0">
              <a:solidFill>
                <a:schemeClr val="bg1">
                  <a:lumMod val="85000"/>
                </a:schemeClr>
              </a:solidFill>
            </a:endParaRPr>
          </a:p>
        </p:txBody>
      </p:sp>
      <p:sp>
        <p:nvSpPr>
          <p:cNvPr id="6" name="Content Placeholder 4"/>
          <p:cNvSpPr>
            <a:spLocks noGrp="1"/>
          </p:cNvSpPr>
          <p:nvPr>
            <p:ph sz="quarter" idx="16"/>
          </p:nvPr>
        </p:nvSpPr>
        <p:spPr>
          <a:xfrm>
            <a:off x="433387" y="1539875"/>
            <a:ext cx="3132124" cy="4303330"/>
          </a:xfrm>
        </p:spPr>
        <p:txBody>
          <a:bodyPr/>
          <a:lstStyle/>
          <a:p>
            <a:r>
              <a:rPr lang="en-US" dirty="0" smtClean="0"/>
              <a:t>Inhaled NO increases vasodilation</a:t>
            </a:r>
          </a:p>
          <a:p>
            <a:pPr lvl="1"/>
            <a:r>
              <a:rPr lang="en-US" dirty="0" smtClean="0"/>
              <a:t>Decreases pulmonary </a:t>
            </a:r>
            <a:br>
              <a:rPr lang="en-US" dirty="0" smtClean="0"/>
            </a:br>
            <a:r>
              <a:rPr lang="en-US" dirty="0" smtClean="0"/>
              <a:t>artery pressure</a:t>
            </a:r>
          </a:p>
          <a:p>
            <a:pPr lvl="1"/>
            <a:r>
              <a:rPr lang="en-US" dirty="0" smtClean="0"/>
              <a:t>Increases PaO</a:t>
            </a:r>
            <a:r>
              <a:rPr lang="en-US" baseline="-25000" dirty="0" smtClean="0"/>
              <a:t>2</a:t>
            </a:r>
            <a:r>
              <a:rPr lang="en-US" dirty="0" smtClean="0"/>
              <a:t> </a:t>
            </a:r>
            <a:br>
              <a:rPr lang="en-US" dirty="0" smtClean="0"/>
            </a:br>
            <a:r>
              <a:rPr lang="en-US" dirty="0" smtClean="0"/>
              <a:t>and blood flow in better ventilated regions</a:t>
            </a:r>
          </a:p>
          <a:p>
            <a:pPr lvl="1"/>
            <a:r>
              <a:rPr lang="en-US" dirty="0" smtClean="0"/>
              <a:t>Improves V/Q </a:t>
            </a:r>
            <a:br>
              <a:rPr lang="en-US" dirty="0" smtClean="0"/>
            </a:br>
            <a:r>
              <a:rPr lang="en-US" dirty="0" smtClean="0"/>
              <a:t>ratios in neonates</a:t>
            </a:r>
            <a:br>
              <a:rPr lang="en-US" dirty="0" smtClean="0"/>
            </a:br>
            <a:r>
              <a:rPr lang="en-US" dirty="0" smtClean="0"/>
              <a:t>with HRF</a:t>
            </a:r>
            <a:endParaRPr lang="en-US" dirty="0"/>
          </a:p>
        </p:txBody>
      </p:sp>
      <p:pic>
        <p:nvPicPr>
          <p:cNvPr id="14" name="Picture 15" descr="post_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0531" b="2740"/>
          <a:stretch/>
        </p:blipFill>
        <p:spPr bwMode="auto">
          <a:xfrm>
            <a:off x="3849945" y="1724567"/>
            <a:ext cx="4093336" cy="4278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6"/>
          <p:cNvGrpSpPr/>
          <p:nvPr/>
        </p:nvGrpSpPr>
        <p:grpSpPr>
          <a:xfrm>
            <a:off x="3769215" y="2652085"/>
            <a:ext cx="3002469" cy="573433"/>
            <a:chOff x="3769215" y="2652085"/>
            <a:chExt cx="3002469" cy="573433"/>
          </a:xfrm>
        </p:grpSpPr>
        <p:cxnSp>
          <p:nvCxnSpPr>
            <p:cNvPr id="22" name="Straight Arrow Connector 21"/>
            <p:cNvCxnSpPr/>
            <p:nvPr/>
          </p:nvCxnSpPr>
          <p:spPr>
            <a:xfrm>
              <a:off x="4458755" y="2938802"/>
              <a:ext cx="2312929" cy="14444"/>
            </a:xfrm>
            <a:prstGeom prst="straightConnector1">
              <a:avLst/>
            </a:prstGeom>
            <a:ln w="76200" cmpd="sng">
              <a:solidFill>
                <a:schemeClr val="accent5"/>
              </a:solidFill>
              <a:headEnd type="non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Oval 12"/>
            <p:cNvSpPr>
              <a:spLocks noChangeArrowheads="1"/>
            </p:cNvSpPr>
            <p:nvPr/>
          </p:nvSpPr>
          <p:spPr bwMode="auto">
            <a:xfrm>
              <a:off x="3769215" y="2652085"/>
              <a:ext cx="731520" cy="573433"/>
            </a:xfrm>
            <a:prstGeom prst="roundRect">
              <a:avLst/>
            </a:prstGeom>
            <a:solidFill>
              <a:srgbClr val="00B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2400" b="1" dirty="0">
                  <a:solidFill>
                    <a:schemeClr val="bg1"/>
                  </a:solidFill>
                </a:rPr>
                <a:t>PV</a:t>
              </a:r>
            </a:p>
          </p:txBody>
        </p:sp>
      </p:grpSp>
      <p:grpSp>
        <p:nvGrpSpPr>
          <p:cNvPr id="7" name="Group 7"/>
          <p:cNvGrpSpPr/>
          <p:nvPr/>
        </p:nvGrpSpPr>
        <p:grpSpPr>
          <a:xfrm>
            <a:off x="7669638" y="2119757"/>
            <a:ext cx="1153669" cy="573433"/>
            <a:chOff x="7669638" y="2119757"/>
            <a:chExt cx="1153669" cy="573433"/>
          </a:xfrm>
        </p:grpSpPr>
        <p:cxnSp>
          <p:nvCxnSpPr>
            <p:cNvPr id="24" name="Straight Arrow Connector 23"/>
            <p:cNvCxnSpPr/>
            <p:nvPr/>
          </p:nvCxnSpPr>
          <p:spPr>
            <a:xfrm flipH="1">
              <a:off x="7669638" y="2443302"/>
              <a:ext cx="525175" cy="0"/>
            </a:xfrm>
            <a:prstGeom prst="straightConnector1">
              <a:avLst/>
            </a:prstGeom>
            <a:ln w="76200" cmpd="sng">
              <a:solidFill>
                <a:schemeClr val="tx2">
                  <a:lumMod val="60000"/>
                  <a:lumOff val="40000"/>
                </a:schemeClr>
              </a:solidFill>
              <a:headEnd type="non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5" name="Oval 13"/>
            <p:cNvSpPr>
              <a:spLocks noChangeArrowheads="1"/>
            </p:cNvSpPr>
            <p:nvPr/>
          </p:nvSpPr>
          <p:spPr bwMode="auto">
            <a:xfrm>
              <a:off x="8091787" y="2119757"/>
              <a:ext cx="731520" cy="573433"/>
            </a:xfrm>
            <a:prstGeom prst="roundRect">
              <a:avLst/>
            </a:prstGeom>
            <a:solidFill>
              <a:srgbClr val="00B0F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a:solidFill>
                    <a:schemeClr val="bg1"/>
                  </a:solidFill>
                </a:rPr>
                <a:t>PA</a:t>
              </a:r>
            </a:p>
          </p:txBody>
        </p:sp>
      </p:grpSp>
      <p:grpSp>
        <p:nvGrpSpPr>
          <p:cNvPr id="8" name="Group 25"/>
          <p:cNvGrpSpPr/>
          <p:nvPr/>
        </p:nvGrpSpPr>
        <p:grpSpPr>
          <a:xfrm rot="20485823">
            <a:off x="6790430" y="2525268"/>
            <a:ext cx="557047" cy="258632"/>
            <a:chOff x="5005102" y="2320396"/>
            <a:chExt cx="532963" cy="247450"/>
          </a:xfrm>
        </p:grpSpPr>
        <p:sp>
          <p:nvSpPr>
            <p:cNvPr id="27" name="Line 37"/>
            <p:cNvSpPr>
              <a:spLocks noChangeShapeType="1"/>
            </p:cNvSpPr>
            <p:nvPr/>
          </p:nvSpPr>
          <p:spPr bwMode="auto">
            <a:xfrm flipV="1">
              <a:off x="5005102" y="2470361"/>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76200" cmpd="tri">
                  <a:solidFill>
                    <a:schemeClr val="tx1"/>
                  </a:solidFill>
                </a:ln>
                <a:solidFill>
                  <a:srgbClr val="000000"/>
                </a:solidFill>
                <a:effectLst>
                  <a:outerShdw blurRad="38100" dist="38100" dir="2700000" algn="tl">
                    <a:srgbClr val="000000">
                      <a:alpha val="43137"/>
                    </a:srgbClr>
                  </a:outerShdw>
                </a:effectLst>
                <a:ea typeface="+mn-ea"/>
                <a:cs typeface="Arial" charset="0"/>
              </a:endParaRPr>
            </a:p>
          </p:txBody>
        </p:sp>
        <p:sp>
          <p:nvSpPr>
            <p:cNvPr id="28" name="Line 37"/>
            <p:cNvSpPr>
              <a:spLocks noChangeShapeType="1"/>
            </p:cNvSpPr>
            <p:nvPr/>
          </p:nvSpPr>
          <p:spPr bwMode="auto">
            <a:xfrm flipV="1">
              <a:off x="5309465" y="2320396"/>
              <a:ext cx="228600" cy="97485"/>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76200" cmpd="tri">
                  <a:solidFill>
                    <a:schemeClr val="tx1"/>
                  </a:solidFill>
                </a:ln>
                <a:solidFill>
                  <a:srgbClr val="000000"/>
                </a:solidFill>
                <a:effectLst>
                  <a:outerShdw blurRad="38100" dist="38100" dir="2700000" algn="tl">
                    <a:srgbClr val="000000">
                      <a:alpha val="43137"/>
                    </a:srgbClr>
                  </a:outerShdw>
                </a:effectLst>
                <a:ea typeface="+mn-ea"/>
                <a:cs typeface="Arial" charset="0"/>
              </a:endParaRPr>
            </a:p>
          </p:txBody>
        </p:sp>
      </p:grpSp>
      <p:grpSp>
        <p:nvGrpSpPr>
          <p:cNvPr id="9" name="Group 4"/>
          <p:cNvGrpSpPr/>
          <p:nvPr/>
        </p:nvGrpSpPr>
        <p:grpSpPr>
          <a:xfrm>
            <a:off x="6258942" y="2507861"/>
            <a:ext cx="1342717" cy="1108615"/>
            <a:chOff x="6258942" y="2507861"/>
            <a:chExt cx="1342717" cy="1108615"/>
          </a:xfrm>
        </p:grpSpPr>
        <p:sp>
          <p:nvSpPr>
            <p:cNvPr id="18" name="Oval 13"/>
            <p:cNvSpPr>
              <a:spLocks noChangeArrowheads="1"/>
            </p:cNvSpPr>
            <p:nvPr/>
          </p:nvSpPr>
          <p:spPr bwMode="auto">
            <a:xfrm>
              <a:off x="6887192" y="2918801"/>
              <a:ext cx="365760" cy="365760"/>
            </a:xfrm>
            <a:prstGeom prst="ellipse">
              <a:avLst/>
            </a:prstGeom>
            <a:solidFill>
              <a:schemeClr val="tx2">
                <a:lumMod val="5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r>
                <a:rPr lang="en-US" sz="1600" b="1" dirty="0">
                  <a:solidFill>
                    <a:schemeClr val="bg1"/>
                  </a:solidFill>
                </a:rPr>
                <a:t>NO</a:t>
              </a:r>
            </a:p>
          </p:txBody>
        </p:sp>
        <p:sp>
          <p:nvSpPr>
            <p:cNvPr id="20" name="Oval 13"/>
            <p:cNvSpPr>
              <a:spLocks noChangeArrowheads="1"/>
            </p:cNvSpPr>
            <p:nvPr/>
          </p:nvSpPr>
          <p:spPr bwMode="auto">
            <a:xfrm>
              <a:off x="6258942" y="3250716"/>
              <a:ext cx="365760" cy="365760"/>
            </a:xfrm>
            <a:prstGeom prst="ellipse">
              <a:avLst/>
            </a:prstGeom>
            <a:solidFill>
              <a:schemeClr val="tx2">
                <a:lumMod val="5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r>
                <a:rPr lang="en-US" sz="1600" b="1" dirty="0">
                  <a:solidFill>
                    <a:schemeClr val="bg1"/>
                  </a:solidFill>
                </a:rPr>
                <a:t>NO</a:t>
              </a:r>
            </a:p>
          </p:txBody>
        </p:sp>
        <p:sp>
          <p:nvSpPr>
            <p:cNvPr id="30" name="Line 37"/>
            <p:cNvSpPr>
              <a:spLocks noChangeShapeType="1"/>
            </p:cNvSpPr>
            <p:nvPr/>
          </p:nvSpPr>
          <p:spPr bwMode="auto">
            <a:xfrm rot="9417248" flipV="1">
              <a:off x="7362729" y="2507861"/>
              <a:ext cx="238930" cy="101890"/>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charset="0"/>
              </a:endParaRPr>
            </a:p>
          </p:txBody>
        </p:sp>
        <p:sp>
          <p:nvSpPr>
            <p:cNvPr id="31" name="Line 37"/>
            <p:cNvSpPr>
              <a:spLocks noChangeShapeType="1"/>
            </p:cNvSpPr>
            <p:nvPr/>
          </p:nvSpPr>
          <p:spPr bwMode="auto">
            <a:xfrm rot="9417248" flipV="1">
              <a:off x="7154462" y="2735074"/>
              <a:ext cx="246981" cy="161842"/>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charset="0"/>
              </a:endParaRPr>
            </a:p>
          </p:txBody>
        </p:sp>
        <p:sp>
          <p:nvSpPr>
            <p:cNvPr id="34" name="Line 37"/>
            <p:cNvSpPr>
              <a:spLocks noChangeShapeType="1"/>
            </p:cNvSpPr>
            <p:nvPr/>
          </p:nvSpPr>
          <p:spPr bwMode="auto">
            <a:xfrm rot="9417248" flipV="1">
              <a:off x="6619331" y="3262915"/>
              <a:ext cx="248839" cy="23289"/>
            </a:xfrm>
            <a:prstGeom prst="line">
              <a:avLst/>
            </a:prstGeom>
            <a:noFill/>
            <a:ln w="38100" cmpd="sng">
              <a:solidFill>
                <a:srgbClr val="FFFFFF"/>
              </a:solidFill>
              <a:round/>
              <a:headEnd type="none"/>
              <a:tailEnd type="triangle"/>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Arial" charset="0"/>
              </a:endParaRPr>
            </a:p>
          </p:txBody>
        </p:sp>
      </p:grpSp>
    </p:spTree>
    <p:extLst>
      <p:ext uri="{BB962C8B-B14F-4D97-AF65-F5344CB8AC3E}">
        <p14:creationId xmlns:p14="http://schemas.microsoft.com/office/powerpoint/2010/main" val="1126101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5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Benefits of Inhaled NO</a:t>
            </a:r>
          </a:p>
        </p:txBody>
      </p:sp>
    </p:spTree>
    <p:extLst>
      <p:ext uri="{BB962C8B-B14F-4D97-AF65-F5344CB8AC3E}">
        <p14:creationId xmlns:p14="http://schemas.microsoft.com/office/powerpoint/2010/main" val="579478101"/>
      </p:ext>
    </p:extLst>
  </p:cSld>
  <p:clrMapOvr>
    <a:masterClrMapping/>
  </p:clrMapOvr>
  <p:transition advClick="0"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73683" y="1495475"/>
            <a:ext cx="5989320" cy="3152775"/>
            <a:chOff x="2926083" y="1647825"/>
            <a:chExt cx="5989320" cy="3152775"/>
          </a:xfrm>
        </p:grpSpPr>
        <p:sp>
          <p:nvSpPr>
            <p:cNvPr id="10" name="Content Placeholder 2"/>
            <p:cNvSpPr txBox="1">
              <a:spLocks/>
            </p:cNvSpPr>
            <p:nvPr/>
          </p:nvSpPr>
          <p:spPr>
            <a:xfrm>
              <a:off x="2926083" y="1647825"/>
              <a:ext cx="5989320" cy="1527175"/>
            </a:xfrm>
            <a:prstGeom prst="rect">
              <a:avLst/>
            </a:prstGeom>
          </p:spPr>
          <p:txBody>
            <a:bodyPr vert="horz" lIns="0" tIns="0" rIns="0" bIns="0" rtlCol="0">
              <a:noAutofit/>
            </a:bodyPr>
            <a:lstStyle>
              <a:lvl1pPr marL="0" indent="0" algn="l" defTabSz="457200" rtl="0" eaLnBrk="1" latinLnBrk="0" hangingPunct="1">
                <a:spcBef>
                  <a:spcPts val="1800"/>
                </a:spcBef>
                <a:buClr>
                  <a:schemeClr val="accent6"/>
                </a:buClr>
                <a:buFontTx/>
                <a:buNone/>
                <a:defRPr sz="2400" b="1" kern="1200">
                  <a:solidFill>
                    <a:schemeClr val="bg1">
                      <a:lumMod val="85000"/>
                    </a:schemeClr>
                  </a:solidFill>
                  <a:latin typeface="+mn-lt"/>
                  <a:ea typeface="+mn-ea"/>
                  <a:cs typeface="+mn-cs"/>
                </a:defRPr>
              </a:lvl1pPr>
              <a:lvl2pPr marL="406400" indent="-177800" algn="l" defTabSz="457200" rtl="0" eaLnBrk="1" latinLnBrk="0" hangingPunct="1">
                <a:spcBef>
                  <a:spcPct val="20000"/>
                </a:spcBef>
                <a:buClr>
                  <a:schemeClr val="accent6"/>
                </a:buClr>
                <a:buFont typeface="Arial"/>
                <a:buChar char="•"/>
                <a:defRPr sz="2000" kern="1200">
                  <a:solidFill>
                    <a:schemeClr val="bg1">
                      <a:lumMod val="85000"/>
                    </a:schemeClr>
                  </a:solidFill>
                  <a:latin typeface="+mn-lt"/>
                  <a:ea typeface="+mn-ea"/>
                  <a:cs typeface="+mn-cs"/>
                </a:defRPr>
              </a:lvl2pPr>
              <a:lvl3pPr marL="635000" indent="-177800" algn="l" defTabSz="457200" rtl="0" eaLnBrk="1" latinLnBrk="0" hangingPunct="1">
                <a:spcBef>
                  <a:spcPct val="20000"/>
                </a:spcBef>
                <a:buClr>
                  <a:schemeClr val="accent5"/>
                </a:buClr>
                <a:buFont typeface="Arial"/>
                <a:buChar char="•"/>
                <a:defRPr sz="1800" kern="1200">
                  <a:solidFill>
                    <a:schemeClr val="bg1">
                      <a:lumMod val="85000"/>
                    </a:schemeClr>
                  </a:solidFill>
                  <a:latin typeface="+mn-lt"/>
                  <a:ea typeface="+mn-ea"/>
                  <a:cs typeface="+mn-cs"/>
                </a:defRPr>
              </a:lvl3pPr>
              <a:lvl4pPr marL="914400" indent="-165100" algn="l" defTabSz="457200" rtl="0" eaLnBrk="1" latinLnBrk="0" hangingPunct="1">
                <a:spcBef>
                  <a:spcPct val="20000"/>
                </a:spcBef>
                <a:buClr>
                  <a:schemeClr val="accent3"/>
                </a:buClr>
                <a:buFont typeface="Arial"/>
                <a:buChar char="•"/>
                <a:defRPr sz="1600" kern="1200">
                  <a:solidFill>
                    <a:schemeClr val="bg1">
                      <a:lumMod val="85000"/>
                    </a:schemeClr>
                  </a:solidFill>
                  <a:latin typeface="+mn-lt"/>
                  <a:ea typeface="+mn-ea"/>
                  <a:cs typeface="+mn-cs"/>
                </a:defRPr>
              </a:lvl4pPr>
              <a:lvl5pPr marL="1143000" indent="-165100" algn="l" defTabSz="457200" rtl="0" eaLnBrk="1" latinLnBrk="0" hangingPunct="1">
                <a:spcBef>
                  <a:spcPct val="20000"/>
                </a:spcBef>
                <a:buClr>
                  <a:schemeClr val="accent4"/>
                </a:buClr>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alpha val="25000"/>
                    </a:schemeClr>
                  </a:solidFill>
                </a:rPr>
                <a:t>Inhalation of NO offers selective activity</a:t>
              </a:r>
            </a:p>
            <a:p>
              <a:pPr marL="236538" lvl="1" indent="-236538"/>
              <a:r>
                <a:rPr lang="en-US" dirty="0" smtClean="0">
                  <a:solidFill>
                    <a:schemeClr val="bg1">
                      <a:alpha val="25000"/>
                    </a:schemeClr>
                  </a:solidFill>
                </a:rPr>
                <a:t>The only FDA-approved drug that selectively</a:t>
              </a:r>
              <a:br>
                <a:rPr lang="en-US" dirty="0" smtClean="0">
                  <a:solidFill>
                    <a:schemeClr val="bg1">
                      <a:alpha val="25000"/>
                    </a:schemeClr>
                  </a:solidFill>
                </a:rPr>
              </a:br>
              <a:r>
                <a:rPr lang="en-US" dirty="0" smtClean="0">
                  <a:solidFill>
                    <a:schemeClr val="bg1">
                      <a:alpha val="25000"/>
                    </a:schemeClr>
                  </a:solidFill>
                </a:rPr>
                <a:t> dilates the pulmonary vasculature</a:t>
              </a:r>
              <a:r>
                <a:rPr lang="en-US" baseline="30000" dirty="0" smtClean="0">
                  <a:solidFill>
                    <a:schemeClr val="bg1">
                      <a:alpha val="25000"/>
                    </a:schemeClr>
                  </a:solidFill>
                </a:rPr>
                <a:t>1</a:t>
              </a:r>
            </a:p>
            <a:p>
              <a:pPr marL="236538" lvl="1" indent="-236538"/>
              <a:r>
                <a:rPr lang="en-US" dirty="0" smtClean="0">
                  <a:solidFill>
                    <a:schemeClr val="bg1">
                      <a:alpha val="25000"/>
                    </a:schemeClr>
                  </a:solidFill>
                </a:rPr>
                <a:t>Targeted delivery to the pulmonary b</a:t>
              </a:r>
              <a:r>
                <a:rPr lang="en-US" sz="1800" dirty="0" smtClean="0">
                  <a:solidFill>
                    <a:schemeClr val="bg1">
                      <a:alpha val="25000"/>
                    </a:schemeClr>
                  </a:solidFill>
                </a:rPr>
                <a:t>ed</a:t>
              </a:r>
              <a:r>
                <a:rPr lang="en-US" sz="1800" baseline="30000" dirty="0" smtClean="0">
                  <a:solidFill>
                    <a:schemeClr val="bg1">
                      <a:alpha val="25000"/>
                    </a:schemeClr>
                  </a:solidFill>
                </a:rPr>
                <a:t>1</a:t>
              </a:r>
              <a:endParaRPr lang="en-US" sz="1800" dirty="0" smtClean="0">
                <a:solidFill>
                  <a:schemeClr val="bg1">
                    <a:alpha val="25000"/>
                  </a:schemeClr>
                </a:solidFill>
              </a:endParaRPr>
            </a:p>
          </p:txBody>
        </p:sp>
        <p:sp>
          <p:nvSpPr>
            <p:cNvPr id="11" name="Content Placeholder 2"/>
            <p:cNvSpPr txBox="1">
              <a:spLocks/>
            </p:cNvSpPr>
            <p:nvPr/>
          </p:nvSpPr>
          <p:spPr>
            <a:xfrm>
              <a:off x="2926083" y="3260725"/>
              <a:ext cx="5989320" cy="1539875"/>
            </a:xfrm>
            <a:prstGeom prst="rect">
              <a:avLst/>
            </a:prstGeom>
          </p:spPr>
          <p:txBody>
            <a:bodyPr vert="horz" lIns="0" tIns="0" rIns="0" bIns="0" rtlCol="0">
              <a:noAutofit/>
            </a:bodyPr>
            <a:lstStyle>
              <a:lvl1pPr marL="0" indent="0" algn="l" defTabSz="457200" rtl="0" eaLnBrk="1" latinLnBrk="0" hangingPunct="1">
                <a:spcBef>
                  <a:spcPts val="1800"/>
                </a:spcBef>
                <a:buClr>
                  <a:schemeClr val="accent6"/>
                </a:buClr>
                <a:buFontTx/>
                <a:buNone/>
                <a:defRPr sz="2400" b="1" kern="1200">
                  <a:solidFill>
                    <a:schemeClr val="bg1">
                      <a:lumMod val="85000"/>
                    </a:schemeClr>
                  </a:solidFill>
                  <a:latin typeface="+mn-lt"/>
                  <a:ea typeface="+mn-ea"/>
                  <a:cs typeface="+mn-cs"/>
                </a:defRPr>
              </a:lvl1pPr>
              <a:lvl2pPr marL="406400" indent="-177800" algn="l" defTabSz="457200" rtl="0" eaLnBrk="1" latinLnBrk="0" hangingPunct="1">
                <a:spcBef>
                  <a:spcPct val="20000"/>
                </a:spcBef>
                <a:buClr>
                  <a:schemeClr val="accent6"/>
                </a:buClr>
                <a:buFont typeface="Arial"/>
                <a:buChar char="•"/>
                <a:defRPr sz="2000" kern="1200">
                  <a:solidFill>
                    <a:schemeClr val="bg1">
                      <a:lumMod val="85000"/>
                    </a:schemeClr>
                  </a:solidFill>
                  <a:latin typeface="+mn-lt"/>
                  <a:ea typeface="+mn-ea"/>
                  <a:cs typeface="+mn-cs"/>
                </a:defRPr>
              </a:lvl2pPr>
              <a:lvl3pPr marL="635000" indent="-177800" algn="l" defTabSz="457200" rtl="0" eaLnBrk="1" latinLnBrk="0" hangingPunct="1">
                <a:spcBef>
                  <a:spcPct val="20000"/>
                </a:spcBef>
                <a:buClr>
                  <a:schemeClr val="accent5"/>
                </a:buClr>
                <a:buFont typeface="Arial"/>
                <a:buChar char="•"/>
                <a:defRPr sz="1800" kern="1200">
                  <a:solidFill>
                    <a:schemeClr val="bg1">
                      <a:lumMod val="85000"/>
                    </a:schemeClr>
                  </a:solidFill>
                  <a:latin typeface="+mn-lt"/>
                  <a:ea typeface="+mn-ea"/>
                  <a:cs typeface="+mn-cs"/>
                </a:defRPr>
              </a:lvl3pPr>
              <a:lvl4pPr marL="914400" indent="-165100" algn="l" defTabSz="457200" rtl="0" eaLnBrk="1" latinLnBrk="0" hangingPunct="1">
                <a:spcBef>
                  <a:spcPct val="20000"/>
                </a:spcBef>
                <a:buClr>
                  <a:schemeClr val="accent3"/>
                </a:buClr>
                <a:buFont typeface="Arial"/>
                <a:buChar char="•"/>
                <a:defRPr sz="1600" kern="1200">
                  <a:solidFill>
                    <a:schemeClr val="bg1">
                      <a:lumMod val="85000"/>
                    </a:schemeClr>
                  </a:solidFill>
                  <a:latin typeface="+mn-lt"/>
                  <a:ea typeface="+mn-ea"/>
                  <a:cs typeface="+mn-cs"/>
                </a:defRPr>
              </a:lvl4pPr>
              <a:lvl5pPr marL="1143000" indent="-165100" algn="l" defTabSz="457200" rtl="0" eaLnBrk="1" latinLnBrk="0" hangingPunct="1">
                <a:spcBef>
                  <a:spcPct val="20000"/>
                </a:spcBef>
                <a:buClr>
                  <a:schemeClr val="accent4"/>
                </a:buClr>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alpha val="25000"/>
                    </a:schemeClr>
                  </a:solidFill>
                </a:rPr>
                <a:t>Inhalation of NO offers rapid onset</a:t>
              </a:r>
            </a:p>
            <a:p>
              <a:pPr marL="236538" lvl="1" indent="-236538"/>
              <a:r>
                <a:rPr lang="en-US" dirty="0" smtClean="0">
                  <a:solidFill>
                    <a:schemeClr val="bg1">
                      <a:alpha val="25000"/>
                    </a:schemeClr>
                  </a:solidFill>
                </a:rPr>
                <a:t>Clinical responses seen in as little as 30 minutes</a:t>
              </a:r>
              <a:r>
                <a:rPr lang="en-US" baseline="30000" dirty="0" smtClean="0">
                  <a:solidFill>
                    <a:schemeClr val="bg1">
                      <a:alpha val="25000"/>
                    </a:schemeClr>
                  </a:solidFill>
                </a:rPr>
                <a:t>1</a:t>
              </a:r>
            </a:p>
            <a:p>
              <a:pPr marL="236538" lvl="1" indent="-236538"/>
              <a:r>
                <a:rPr lang="en-US" dirty="0" smtClean="0">
                  <a:solidFill>
                    <a:schemeClr val="bg1">
                      <a:alpha val="25000"/>
                    </a:schemeClr>
                  </a:solidFill>
                </a:rPr>
                <a:t>Inhaled nitric oxide causes vasodilation in the </a:t>
              </a:r>
              <a:br>
                <a:rPr lang="en-US" dirty="0" smtClean="0">
                  <a:solidFill>
                    <a:schemeClr val="bg1">
                      <a:alpha val="25000"/>
                    </a:schemeClr>
                  </a:solidFill>
                </a:rPr>
              </a:br>
              <a:r>
                <a:rPr lang="en-US" dirty="0" smtClean="0">
                  <a:solidFill>
                    <a:schemeClr val="bg1">
                      <a:alpha val="25000"/>
                    </a:schemeClr>
                  </a:solidFill>
                </a:rPr>
                <a:t>pulmonary vasculature</a:t>
              </a:r>
              <a:r>
                <a:rPr lang="en-US" baseline="30000" dirty="0" smtClean="0">
                  <a:solidFill>
                    <a:schemeClr val="bg1">
                      <a:alpha val="25000"/>
                    </a:schemeClr>
                  </a:solidFill>
                </a:rPr>
                <a:t>1</a:t>
              </a:r>
              <a:endParaRPr lang="en-US" baseline="30000" dirty="0">
                <a:solidFill>
                  <a:schemeClr val="bg1">
                    <a:alpha val="25000"/>
                  </a:schemeClr>
                </a:solidFill>
              </a:endParaRPr>
            </a:p>
          </p:txBody>
        </p:sp>
      </p:grpSp>
      <p:sp>
        <p:nvSpPr>
          <p:cNvPr id="2" name="Title 1"/>
          <p:cNvSpPr>
            <a:spLocks noGrp="1"/>
          </p:cNvSpPr>
          <p:nvPr>
            <p:ph type="title"/>
          </p:nvPr>
        </p:nvSpPr>
        <p:spPr/>
        <p:txBody>
          <a:bodyPr/>
          <a:lstStyle/>
          <a:p>
            <a:r>
              <a:rPr lang="en-US" dirty="0" smtClean="0">
                <a:solidFill>
                  <a:schemeClr val="accent1">
                    <a:lumMod val="75000"/>
                  </a:schemeClr>
                </a:solidFill>
              </a:rPr>
              <a:t>An Inhaled Vasodilator</a:t>
            </a:r>
            <a:endParaRPr lang="en-US" dirty="0">
              <a:solidFill>
                <a:schemeClr val="accent1">
                  <a:lumMod val="75000"/>
                </a:schemeClr>
              </a:solidFill>
            </a:endParaRPr>
          </a:p>
        </p:txBody>
      </p:sp>
      <p:sp>
        <p:nvSpPr>
          <p:cNvPr id="12" name="Text Placeholder 11"/>
          <p:cNvSpPr>
            <a:spLocks noGrp="1"/>
          </p:cNvSpPr>
          <p:nvPr>
            <p:ph type="body" sz="quarter" idx="14"/>
          </p:nvPr>
        </p:nvSpPr>
        <p:spPr>
          <a:xfrm>
            <a:off x="457200" y="6211416"/>
            <a:ext cx="6858000" cy="481013"/>
          </a:xfrm>
        </p:spPr>
        <p:txBody>
          <a:bodyPr/>
          <a:lstStyle/>
          <a:p>
            <a:r>
              <a:rPr lang="en-US" sz="1200" b="1" dirty="0" smtClean="0"/>
              <a:t>1. </a:t>
            </a:r>
            <a:r>
              <a:rPr lang="en-US" sz="1200" dirty="0" smtClean="0"/>
              <a:t>INOMAX [package insert]. Hampton, NJ: Ikaria, Inc.; 2013. </a:t>
            </a:r>
            <a:r>
              <a:rPr lang="en-US" sz="1200" b="1" dirty="0" smtClean="0"/>
              <a:t>2. </a:t>
            </a:r>
            <a:r>
              <a:rPr lang="en-US" sz="1200" dirty="0" err="1" smtClean="0"/>
              <a:t>Steudel</a:t>
            </a:r>
            <a:r>
              <a:rPr lang="en-US" sz="1200" dirty="0" smtClean="0"/>
              <a:t> W, et al. </a:t>
            </a:r>
            <a:r>
              <a:rPr lang="en-US" sz="1200" i="1" dirty="0" smtClean="0"/>
              <a:t>Anesthesiology</a:t>
            </a:r>
            <a:r>
              <a:rPr lang="en-US" sz="1200" dirty="0" smtClean="0"/>
              <a:t>. 1999;91:1090-1121.</a:t>
            </a:r>
            <a:endParaRPr lang="en-US" sz="1200" dirty="0"/>
          </a:p>
        </p:txBody>
      </p:sp>
      <p:sp>
        <p:nvSpPr>
          <p:cNvPr id="3" name="Content Placeholder 2"/>
          <p:cNvSpPr>
            <a:spLocks noGrp="1"/>
          </p:cNvSpPr>
          <p:nvPr>
            <p:ph sz="quarter" idx="16"/>
          </p:nvPr>
        </p:nvSpPr>
        <p:spPr>
          <a:xfrm>
            <a:off x="457200" y="4648250"/>
            <a:ext cx="8232969" cy="1221817"/>
          </a:xfrm>
        </p:spPr>
        <p:txBody>
          <a:bodyPr/>
          <a:lstStyle/>
          <a:p>
            <a:r>
              <a:rPr lang="en-US" dirty="0" smtClean="0">
                <a:solidFill>
                  <a:srgbClr val="FFFFFF"/>
                </a:solidFill>
              </a:rPr>
              <a:t>Inhalation of NO offers rapid clearance</a:t>
            </a:r>
          </a:p>
          <a:p>
            <a:pPr lvl="1"/>
            <a:r>
              <a:rPr lang="en-US" sz="2000" dirty="0" smtClean="0">
                <a:solidFill>
                  <a:srgbClr val="FFFFFF"/>
                </a:solidFill>
              </a:rPr>
              <a:t>Rapid inactivation by hemoglobin minimizes systemic effects</a:t>
            </a:r>
            <a:r>
              <a:rPr lang="en-US" sz="2000" baseline="30000" dirty="0" smtClean="0">
                <a:solidFill>
                  <a:srgbClr val="FFFFFF"/>
                </a:solidFill>
              </a:rPr>
              <a:t>1,2</a:t>
            </a:r>
          </a:p>
          <a:p>
            <a:pPr lvl="1"/>
            <a:r>
              <a:rPr lang="en-US" sz="2000" dirty="0" smtClean="0">
                <a:solidFill>
                  <a:srgbClr val="FFFFFF"/>
                </a:solidFill>
              </a:rPr>
              <a:t>Nitrate, the predominant metabolite of nitric oxide, is rapidly cleared by the kidneys</a:t>
            </a:r>
            <a:r>
              <a:rPr lang="en-US" sz="2000" baseline="30000" dirty="0" smtClean="0">
                <a:solidFill>
                  <a:srgbClr val="FFFFFF"/>
                </a:solidFill>
              </a:rPr>
              <a:t>1</a:t>
            </a:r>
            <a:endParaRPr lang="en-US" sz="2000" baseline="30000" dirty="0">
              <a:solidFill>
                <a:srgbClr val="FFFFFF"/>
              </a:solidFill>
            </a:endParaRPr>
          </a:p>
        </p:txBody>
      </p:sp>
      <p:pic>
        <p:nvPicPr>
          <p:cNvPr id="5" name="Picture 6" descr="INOMAX_bab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0875"/>
            <a:ext cx="2035127" cy="2035126"/>
          </a:xfrm>
          <a:prstGeom prst="rect">
            <a:avLst/>
          </a:prstGeom>
          <a:noFill/>
          <a:ln>
            <a:no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0" name="Content Placeholder 2"/>
          <p:cNvSpPr txBox="1">
            <a:spLocks/>
          </p:cNvSpPr>
          <p:nvPr/>
        </p:nvSpPr>
        <p:spPr>
          <a:xfrm>
            <a:off x="2773683" y="1476375"/>
            <a:ext cx="5989320" cy="1527175"/>
          </a:xfrm>
          <a:prstGeom prst="rect">
            <a:avLst/>
          </a:prstGeom>
        </p:spPr>
        <p:txBody>
          <a:bodyPr vert="horz" lIns="0" tIns="0" rIns="0" bIns="0" rtlCol="0">
            <a:noAutofit/>
          </a:bodyPr>
          <a:lstStyle>
            <a:lvl1pPr marL="0" indent="0" algn="l" defTabSz="457200" rtl="0" eaLnBrk="1" latinLnBrk="0" hangingPunct="1">
              <a:spcBef>
                <a:spcPts val="1800"/>
              </a:spcBef>
              <a:buClr>
                <a:schemeClr val="accent6"/>
              </a:buClr>
              <a:buFontTx/>
              <a:buNone/>
              <a:defRPr sz="2400" b="1" kern="1200">
                <a:solidFill>
                  <a:schemeClr val="bg1">
                    <a:lumMod val="85000"/>
                  </a:schemeClr>
                </a:solidFill>
                <a:latin typeface="+mn-lt"/>
                <a:ea typeface="+mn-ea"/>
                <a:cs typeface="+mn-cs"/>
              </a:defRPr>
            </a:lvl1pPr>
            <a:lvl2pPr marL="406400" indent="-177800" algn="l" defTabSz="457200" rtl="0" eaLnBrk="1" latinLnBrk="0" hangingPunct="1">
              <a:spcBef>
                <a:spcPct val="20000"/>
              </a:spcBef>
              <a:buClr>
                <a:schemeClr val="accent6"/>
              </a:buClr>
              <a:buFont typeface="Arial"/>
              <a:buChar char="•"/>
              <a:defRPr sz="2000" kern="1200">
                <a:solidFill>
                  <a:schemeClr val="bg1">
                    <a:lumMod val="85000"/>
                  </a:schemeClr>
                </a:solidFill>
                <a:latin typeface="+mn-lt"/>
                <a:ea typeface="+mn-ea"/>
                <a:cs typeface="+mn-cs"/>
              </a:defRPr>
            </a:lvl2pPr>
            <a:lvl3pPr marL="635000" indent="-177800" algn="l" defTabSz="457200" rtl="0" eaLnBrk="1" latinLnBrk="0" hangingPunct="1">
              <a:spcBef>
                <a:spcPct val="20000"/>
              </a:spcBef>
              <a:buClr>
                <a:schemeClr val="accent5"/>
              </a:buClr>
              <a:buFont typeface="Arial"/>
              <a:buChar char="•"/>
              <a:defRPr sz="1800" kern="1200">
                <a:solidFill>
                  <a:schemeClr val="bg1">
                    <a:lumMod val="85000"/>
                  </a:schemeClr>
                </a:solidFill>
                <a:latin typeface="+mn-lt"/>
                <a:ea typeface="+mn-ea"/>
                <a:cs typeface="+mn-cs"/>
              </a:defRPr>
            </a:lvl3pPr>
            <a:lvl4pPr marL="914400" indent="-165100" algn="l" defTabSz="457200" rtl="0" eaLnBrk="1" latinLnBrk="0" hangingPunct="1">
              <a:spcBef>
                <a:spcPct val="20000"/>
              </a:spcBef>
              <a:buClr>
                <a:schemeClr val="accent3"/>
              </a:buClr>
              <a:buFont typeface="Arial"/>
              <a:buChar char="•"/>
              <a:defRPr sz="1600" kern="1200">
                <a:solidFill>
                  <a:schemeClr val="bg1">
                    <a:lumMod val="85000"/>
                  </a:schemeClr>
                </a:solidFill>
                <a:latin typeface="+mn-lt"/>
                <a:ea typeface="+mn-ea"/>
                <a:cs typeface="+mn-cs"/>
              </a:defRPr>
            </a:lvl4pPr>
            <a:lvl5pPr marL="1143000" indent="-165100" algn="l" defTabSz="457200" rtl="0" eaLnBrk="1" latinLnBrk="0" hangingPunct="1">
              <a:spcBef>
                <a:spcPct val="20000"/>
              </a:spcBef>
              <a:buClr>
                <a:schemeClr val="accent4"/>
              </a:buClr>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Inhalation of NO offers selective activity</a:t>
            </a:r>
          </a:p>
          <a:p>
            <a:pPr marL="236538" lvl="1" indent="-236538"/>
            <a:r>
              <a:rPr lang="en-US" dirty="0" smtClean="0">
                <a:solidFill>
                  <a:schemeClr val="bg1"/>
                </a:solidFill>
              </a:rPr>
              <a:t>The only FDA-approved drug that selectively</a:t>
            </a:r>
            <a:br>
              <a:rPr lang="en-US" dirty="0" smtClean="0">
                <a:solidFill>
                  <a:schemeClr val="bg1"/>
                </a:solidFill>
              </a:rPr>
            </a:br>
            <a:r>
              <a:rPr lang="en-US" dirty="0" smtClean="0">
                <a:solidFill>
                  <a:schemeClr val="bg1"/>
                </a:solidFill>
              </a:rPr>
              <a:t> dilates the pulmonary vasculature</a:t>
            </a:r>
            <a:r>
              <a:rPr lang="en-US" baseline="30000" dirty="0" smtClean="0">
                <a:solidFill>
                  <a:schemeClr val="bg1"/>
                </a:solidFill>
              </a:rPr>
              <a:t>1</a:t>
            </a:r>
          </a:p>
          <a:p>
            <a:pPr marL="236538" lvl="1" indent="-236538"/>
            <a:r>
              <a:rPr lang="en-US" dirty="0" smtClean="0">
                <a:solidFill>
                  <a:schemeClr val="bg1"/>
                </a:solidFill>
              </a:rPr>
              <a:t>Targeted delivery to the pulmonary b</a:t>
            </a:r>
            <a:r>
              <a:rPr lang="en-US" sz="1800" dirty="0" smtClean="0">
                <a:solidFill>
                  <a:schemeClr val="bg1"/>
                </a:solidFill>
              </a:rPr>
              <a:t>ed</a:t>
            </a:r>
            <a:r>
              <a:rPr lang="en-US" sz="1800" baseline="30000" dirty="0" smtClean="0">
                <a:solidFill>
                  <a:schemeClr val="bg1"/>
                </a:solidFill>
              </a:rPr>
              <a:t>1</a:t>
            </a:r>
            <a:endParaRPr lang="en-US" sz="1800" dirty="0" smtClean="0">
              <a:solidFill>
                <a:schemeClr val="bg1"/>
              </a:solidFill>
            </a:endParaRPr>
          </a:p>
        </p:txBody>
      </p:sp>
      <p:sp>
        <p:nvSpPr>
          <p:cNvPr id="8" name="Content Placeholder 2"/>
          <p:cNvSpPr txBox="1">
            <a:spLocks/>
          </p:cNvSpPr>
          <p:nvPr/>
        </p:nvSpPr>
        <p:spPr>
          <a:xfrm>
            <a:off x="2773680" y="3121400"/>
            <a:ext cx="5989320" cy="1539875"/>
          </a:xfrm>
          <a:prstGeom prst="rect">
            <a:avLst/>
          </a:prstGeom>
        </p:spPr>
        <p:txBody>
          <a:bodyPr vert="horz" lIns="0" tIns="0" rIns="0" bIns="0" rtlCol="0">
            <a:noAutofit/>
          </a:bodyPr>
          <a:lstStyle>
            <a:lvl1pPr marL="0" indent="0" algn="l" defTabSz="457200" rtl="0" eaLnBrk="1" latinLnBrk="0" hangingPunct="1">
              <a:spcBef>
                <a:spcPts val="1800"/>
              </a:spcBef>
              <a:buClr>
                <a:schemeClr val="accent6"/>
              </a:buClr>
              <a:buFontTx/>
              <a:buNone/>
              <a:defRPr sz="2400" b="1" kern="1200">
                <a:solidFill>
                  <a:schemeClr val="bg1">
                    <a:lumMod val="85000"/>
                  </a:schemeClr>
                </a:solidFill>
                <a:latin typeface="+mn-lt"/>
                <a:ea typeface="+mn-ea"/>
                <a:cs typeface="+mn-cs"/>
              </a:defRPr>
            </a:lvl1pPr>
            <a:lvl2pPr marL="406400" indent="-177800" algn="l" defTabSz="457200" rtl="0" eaLnBrk="1" latinLnBrk="0" hangingPunct="1">
              <a:spcBef>
                <a:spcPct val="20000"/>
              </a:spcBef>
              <a:buClr>
                <a:schemeClr val="accent6"/>
              </a:buClr>
              <a:buFont typeface="Arial"/>
              <a:buChar char="•"/>
              <a:defRPr sz="2000" kern="1200">
                <a:solidFill>
                  <a:schemeClr val="bg1">
                    <a:lumMod val="85000"/>
                  </a:schemeClr>
                </a:solidFill>
                <a:latin typeface="+mn-lt"/>
                <a:ea typeface="+mn-ea"/>
                <a:cs typeface="+mn-cs"/>
              </a:defRPr>
            </a:lvl2pPr>
            <a:lvl3pPr marL="635000" indent="-177800" algn="l" defTabSz="457200" rtl="0" eaLnBrk="1" latinLnBrk="0" hangingPunct="1">
              <a:spcBef>
                <a:spcPct val="20000"/>
              </a:spcBef>
              <a:buClr>
                <a:schemeClr val="accent5"/>
              </a:buClr>
              <a:buFont typeface="Arial"/>
              <a:buChar char="•"/>
              <a:defRPr sz="1800" kern="1200">
                <a:solidFill>
                  <a:schemeClr val="bg1">
                    <a:lumMod val="85000"/>
                  </a:schemeClr>
                </a:solidFill>
                <a:latin typeface="+mn-lt"/>
                <a:ea typeface="+mn-ea"/>
                <a:cs typeface="+mn-cs"/>
              </a:defRPr>
            </a:lvl3pPr>
            <a:lvl4pPr marL="914400" indent="-165100" algn="l" defTabSz="457200" rtl="0" eaLnBrk="1" latinLnBrk="0" hangingPunct="1">
              <a:spcBef>
                <a:spcPct val="20000"/>
              </a:spcBef>
              <a:buClr>
                <a:schemeClr val="accent3"/>
              </a:buClr>
              <a:buFont typeface="Arial"/>
              <a:buChar char="•"/>
              <a:defRPr sz="1600" kern="1200">
                <a:solidFill>
                  <a:schemeClr val="bg1">
                    <a:lumMod val="85000"/>
                  </a:schemeClr>
                </a:solidFill>
                <a:latin typeface="+mn-lt"/>
                <a:ea typeface="+mn-ea"/>
                <a:cs typeface="+mn-cs"/>
              </a:defRPr>
            </a:lvl4pPr>
            <a:lvl5pPr marL="1143000" indent="-165100" algn="l" defTabSz="457200" rtl="0" eaLnBrk="1" latinLnBrk="0" hangingPunct="1">
              <a:spcBef>
                <a:spcPct val="20000"/>
              </a:spcBef>
              <a:buClr>
                <a:schemeClr val="accent4"/>
              </a:buClr>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FFFF"/>
                </a:solidFill>
              </a:rPr>
              <a:t>Inhalation of NO offers rapid onset</a:t>
            </a:r>
          </a:p>
          <a:p>
            <a:pPr marL="236538" lvl="1" indent="-236538"/>
            <a:r>
              <a:rPr lang="en-US" dirty="0" smtClean="0">
                <a:solidFill>
                  <a:srgbClr val="FFFFFF"/>
                </a:solidFill>
              </a:rPr>
              <a:t>Clinical responses seen in as little as 30 minutes</a:t>
            </a:r>
            <a:r>
              <a:rPr lang="en-US" baseline="30000" dirty="0" smtClean="0">
                <a:solidFill>
                  <a:srgbClr val="FFFFFF"/>
                </a:solidFill>
              </a:rPr>
              <a:t>1</a:t>
            </a:r>
          </a:p>
          <a:p>
            <a:pPr marL="236538" lvl="1" indent="-236538"/>
            <a:r>
              <a:rPr lang="en-US" dirty="0" smtClean="0">
                <a:solidFill>
                  <a:srgbClr val="FFFFFF"/>
                </a:solidFill>
              </a:rPr>
              <a:t>Inhaled nitric oxide causes vasodilation in the </a:t>
            </a:r>
            <a:br>
              <a:rPr lang="en-US" dirty="0" smtClean="0">
                <a:solidFill>
                  <a:srgbClr val="FFFFFF"/>
                </a:solidFill>
              </a:rPr>
            </a:br>
            <a:r>
              <a:rPr lang="en-US" dirty="0" smtClean="0">
                <a:solidFill>
                  <a:srgbClr val="FFFFFF"/>
                </a:solidFill>
              </a:rPr>
              <a:t>pulmonary vasculature</a:t>
            </a:r>
            <a:r>
              <a:rPr lang="en-US" baseline="30000" dirty="0" smtClean="0">
                <a:solidFill>
                  <a:srgbClr val="FFFFFF"/>
                </a:solidFill>
              </a:rPr>
              <a:t>1</a:t>
            </a:r>
            <a:endParaRPr lang="en-US" baseline="30000" dirty="0">
              <a:solidFill>
                <a:srgbClr val="FFFFFF"/>
              </a:solidFill>
            </a:endParaRPr>
          </a:p>
        </p:txBody>
      </p:sp>
    </p:spTree>
    <p:extLst>
      <p:ext uri="{BB962C8B-B14F-4D97-AF65-F5344CB8AC3E}">
        <p14:creationId xmlns:p14="http://schemas.microsoft.com/office/powerpoint/2010/main" val="24496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5000" dirty="0" smtClean="0"/>
              <a:t>Studies</a:t>
            </a:r>
          </a:p>
        </p:txBody>
      </p:sp>
    </p:spTree>
    <p:extLst>
      <p:ext uri="{BB962C8B-B14F-4D97-AF65-F5344CB8AC3E}">
        <p14:creationId xmlns:p14="http://schemas.microsoft.com/office/powerpoint/2010/main" val="290710853"/>
      </p:ext>
    </p:extLst>
  </p:cSld>
  <p:clrMapOvr>
    <a:masterClrMapping/>
  </p:clrMapOvr>
  <p:transition advClick="0"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Inhaled Nitric Oxide Phase III Studies</a:t>
            </a:r>
            <a:br>
              <a:rPr lang="en-US" dirty="0" smtClean="0">
                <a:solidFill>
                  <a:schemeClr val="accent1">
                    <a:lumMod val="75000"/>
                  </a:schemeClr>
                </a:solidFill>
              </a:rPr>
            </a:br>
            <a:r>
              <a:rPr lang="en-US" dirty="0" smtClean="0">
                <a:solidFill>
                  <a:schemeClr val="accent1">
                    <a:lumMod val="75000"/>
                  </a:schemeClr>
                </a:solidFill>
              </a:rPr>
              <a:t>for Neonatal HRF</a:t>
            </a:r>
            <a:endParaRPr lang="en-US" dirty="0">
              <a:solidFill>
                <a:schemeClr val="accent1">
                  <a:lumMod val="75000"/>
                </a:schemeClr>
              </a:solidFill>
            </a:endParaRPr>
          </a:p>
        </p:txBody>
      </p:sp>
      <p:sp>
        <p:nvSpPr>
          <p:cNvPr id="8" name="Text Placeholder 7"/>
          <p:cNvSpPr>
            <a:spLocks noGrp="1"/>
          </p:cNvSpPr>
          <p:nvPr>
            <p:ph type="body" sz="quarter" idx="14"/>
          </p:nvPr>
        </p:nvSpPr>
        <p:spPr>
          <a:xfrm>
            <a:off x="467559" y="6061644"/>
            <a:ext cx="7709491" cy="481013"/>
          </a:xfrm>
        </p:spPr>
        <p:txBody>
          <a:bodyPr/>
          <a:lstStyle/>
          <a:p>
            <a:pPr>
              <a:spcBef>
                <a:spcPts val="0"/>
              </a:spcBef>
              <a:tabLst>
                <a:tab pos="3602038" algn="l"/>
              </a:tabLst>
            </a:pPr>
            <a:r>
              <a:rPr lang="en-US" sz="1200" b="1" dirty="0" smtClean="0"/>
              <a:t>1. </a:t>
            </a:r>
            <a:r>
              <a:rPr lang="en-US" sz="1200" dirty="0"/>
              <a:t>Clark RH, et al. </a:t>
            </a:r>
            <a:r>
              <a:rPr lang="en-US" sz="1200" i="1" dirty="0"/>
              <a:t>N </a:t>
            </a:r>
            <a:r>
              <a:rPr lang="en-US" sz="1200" i="1" dirty="0" err="1"/>
              <a:t>Engl</a:t>
            </a:r>
            <a:r>
              <a:rPr lang="en-US" sz="1200" i="1" dirty="0"/>
              <a:t> J Med.</a:t>
            </a:r>
            <a:r>
              <a:rPr lang="en-US" sz="1200" dirty="0"/>
              <a:t> 2000;342:469-474</a:t>
            </a:r>
            <a:r>
              <a:rPr lang="en-US" sz="1200" dirty="0" smtClean="0"/>
              <a:t>. </a:t>
            </a:r>
            <a:r>
              <a:rPr lang="en-US" sz="1200" b="1" dirty="0" smtClean="0"/>
              <a:t>2. </a:t>
            </a:r>
            <a:r>
              <a:rPr lang="en-US" sz="1200" dirty="0" smtClean="0"/>
              <a:t>INOMAX </a:t>
            </a:r>
            <a:r>
              <a:rPr lang="en-US" sz="1200" dirty="0"/>
              <a:t>[package insert]. Hampton, NJ: Ikaria, Inc.; </a:t>
            </a:r>
            <a:r>
              <a:rPr lang="en-US" sz="1200" dirty="0" smtClean="0"/>
              <a:t>2013. </a:t>
            </a:r>
            <a:r>
              <a:rPr lang="en-US" sz="1200" b="1" dirty="0"/>
              <a:t>3. </a:t>
            </a:r>
            <a:r>
              <a:rPr lang="en-US" sz="1200" dirty="0"/>
              <a:t>The Neonatal Inhaled Nitric Oxide Study Group. </a:t>
            </a:r>
            <a:r>
              <a:rPr lang="en-US" sz="1200" i="1" dirty="0"/>
              <a:t>N </a:t>
            </a:r>
            <a:r>
              <a:rPr lang="en-US" sz="1200" i="1" dirty="0" err="1"/>
              <a:t>Engl</a:t>
            </a:r>
            <a:r>
              <a:rPr lang="en-US" sz="1200" i="1" dirty="0"/>
              <a:t> J Med. </a:t>
            </a:r>
            <a:r>
              <a:rPr lang="en-US" sz="1200" dirty="0"/>
              <a:t>1997;336:597-</a:t>
            </a:r>
            <a:r>
              <a:rPr lang="en-US" sz="1200" dirty="0" smtClean="0"/>
              <a:t>604. </a:t>
            </a:r>
            <a:r>
              <a:rPr lang="en-US" sz="1200" b="1" dirty="0" smtClean="0"/>
              <a:t>4</a:t>
            </a:r>
            <a:r>
              <a:rPr lang="en-US" sz="1200" b="1" dirty="0"/>
              <a:t>. </a:t>
            </a:r>
            <a:r>
              <a:rPr lang="en-US" sz="1200" dirty="0"/>
              <a:t>Davidson D, et al. </a:t>
            </a:r>
            <a:r>
              <a:rPr lang="en-US" sz="1200" i="1" dirty="0"/>
              <a:t>Pediatrics. </a:t>
            </a:r>
            <a:r>
              <a:rPr lang="en-US" sz="1200" dirty="0"/>
              <a:t>1998;101:325-334</a:t>
            </a:r>
            <a:r>
              <a:rPr lang="en-US" sz="1200" dirty="0" smtClean="0"/>
              <a:t>.</a:t>
            </a:r>
            <a:endParaRPr lang="en-US" sz="1200" dirty="0"/>
          </a:p>
        </p:txBody>
      </p:sp>
      <p:graphicFrame>
        <p:nvGraphicFramePr>
          <p:cNvPr id="10" name="Table 9"/>
          <p:cNvGraphicFramePr>
            <a:graphicFrameLocks noGrp="1"/>
          </p:cNvGraphicFramePr>
          <p:nvPr>
            <p:extLst>
              <p:ext uri="{D42A27DB-BD31-4B8C-83A1-F6EECF244321}">
                <p14:modId xmlns:p14="http://schemas.microsoft.com/office/powerpoint/2010/main" val="1442350425"/>
              </p:ext>
            </p:extLst>
          </p:nvPr>
        </p:nvGraphicFramePr>
        <p:xfrm>
          <a:off x="361948" y="1455292"/>
          <a:ext cx="8466742" cy="4010275"/>
        </p:xfrm>
        <a:graphic>
          <a:graphicData uri="http://schemas.openxmlformats.org/drawingml/2006/table">
            <a:tbl>
              <a:tblPr firstRow="1" bandRow="1">
                <a:tableStyleId>{93296810-A885-4BE3-A3E7-6D5BEEA58F35}</a:tableStyleId>
              </a:tblPr>
              <a:tblGrid>
                <a:gridCol w="1658932"/>
                <a:gridCol w="2313281"/>
                <a:gridCol w="2107381"/>
                <a:gridCol w="2387148"/>
              </a:tblGrid>
              <a:tr h="598170">
                <a:tc>
                  <a:txBody>
                    <a:bodyPr/>
                    <a:lstStyle/>
                    <a:p>
                      <a:endParaRPr lang="en-US" sz="20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CINRGI</a:t>
                      </a:r>
                      <a:r>
                        <a:rPr lang="en-US" sz="2000" baseline="30000" dirty="0" smtClean="0"/>
                        <a:t>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NINOS</a:t>
                      </a:r>
                      <a:r>
                        <a:rPr lang="en-US" sz="2000" baseline="30000" dirty="0" smtClean="0"/>
                        <a:t>2,3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I-NO/PPHN</a:t>
                      </a:r>
                      <a:r>
                        <a:rPr lang="en-US" sz="2000" baseline="30000" dirty="0" smtClean="0">
                          <a:solidFill>
                            <a:schemeClr val="tx1"/>
                          </a:solidFill>
                        </a:rPr>
                        <a:t>2,4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370840">
                <a:tc>
                  <a:txBody>
                    <a:bodyPr/>
                    <a:lstStyle/>
                    <a:p>
                      <a:pPr algn="ctr"/>
                      <a:r>
                        <a:rPr lang="en-US" sz="2000" b="1" dirty="0" smtClean="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to reduce the need for ECMO</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to reduce mortality and/or the need for ECMO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to reduce the </a:t>
                      </a:r>
                      <a:br>
                        <a:rPr lang="en-US" sz="1600" b="1" dirty="0" smtClean="0"/>
                      </a:br>
                      <a:r>
                        <a:rPr lang="en-US" sz="1600" b="1" dirty="0" smtClean="0"/>
                        <a:t>incidence of death, ECMO, neurologic injury, or BPD</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421130">
                <a:tc>
                  <a:txBody>
                    <a:bodyPr/>
                    <a:lstStyle/>
                    <a:p>
                      <a:pPr algn="ctr"/>
                      <a:r>
                        <a:rPr lang="en-US" sz="2000" b="1" dirty="0" smtClean="0"/>
                        <a:t>Design</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1" dirty="0" smtClean="0"/>
                        <a:t>186 term/near-term infants (&gt;34 weeks) with HRF and PPHN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spcBef>
                          <a:spcPts val="0"/>
                        </a:spcBef>
                      </a:pPr>
                      <a:r>
                        <a:rPr lang="en-US" sz="1600" b="1" dirty="0" smtClean="0"/>
                        <a:t>235 term/near-term infants (</a:t>
                      </a:r>
                      <a:r>
                        <a:rPr lang="en-US" sz="1600" b="1" u="sng" dirty="0" smtClean="0"/>
                        <a:t>&gt;</a:t>
                      </a:r>
                      <a:r>
                        <a:rPr lang="en-US" sz="1600" b="1" dirty="0" smtClean="0"/>
                        <a:t>34 weeks) with HRF and PPHN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b="1" dirty="0" smtClean="0"/>
                        <a:t>155 term infants* (≥37 weeks) with HRF and PPHN</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400" b="1" dirty="0" smtClean="0"/>
                        <a:t>*Trial halted due to slow enrollment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24175">
                <a:tc>
                  <a:txBody>
                    <a:bodyPr/>
                    <a:lstStyle/>
                    <a:p>
                      <a:pPr algn="ctr"/>
                      <a:r>
                        <a:rPr lang="en-US" sz="2000" b="1" dirty="0" smtClean="0"/>
                        <a:t>iNO Dose</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20 ppm, weaned to    5 ppm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20 ppm, with possible increase to 80 ppm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5, 20, or 80 ppm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31791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5"/>
          <p:cNvSpPr txBox="1">
            <a:spLocks noChangeArrowheads="1"/>
          </p:cNvSpPr>
          <p:nvPr/>
        </p:nvSpPr>
        <p:spPr bwMode="auto">
          <a:xfrm>
            <a:off x="4607989" y="1573799"/>
            <a:ext cx="3953399" cy="3744766"/>
          </a:xfrm>
          <a:prstGeom prst="rect">
            <a:avLst/>
          </a:prstGeom>
          <a:solidFill>
            <a:schemeClr val="bg1">
              <a:alpha val="5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sp>
        <p:nvSpPr>
          <p:cNvPr id="37" name="Text Box 15"/>
          <p:cNvSpPr txBox="1">
            <a:spLocks noChangeArrowheads="1"/>
          </p:cNvSpPr>
          <p:nvPr/>
        </p:nvSpPr>
        <p:spPr bwMode="auto">
          <a:xfrm>
            <a:off x="432709" y="1573799"/>
            <a:ext cx="4073740" cy="3744766"/>
          </a:xfrm>
          <a:prstGeom prst="rect">
            <a:avLst/>
          </a:prstGeom>
          <a:solidFill>
            <a:schemeClr val="bg1">
              <a:alpha val="5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graphicFrame>
        <p:nvGraphicFramePr>
          <p:cNvPr id="30" name="Chart 9"/>
          <p:cNvGraphicFramePr>
            <a:graphicFrameLocks noChangeAspect="1"/>
          </p:cNvGraphicFramePr>
          <p:nvPr>
            <p:extLst>
              <p:ext uri="{D42A27DB-BD31-4B8C-83A1-F6EECF244321}">
                <p14:modId xmlns:p14="http://schemas.microsoft.com/office/powerpoint/2010/main" val="1584262394"/>
              </p:ext>
            </p:extLst>
          </p:nvPr>
        </p:nvGraphicFramePr>
        <p:xfrm>
          <a:off x="-63500" y="2400300"/>
          <a:ext cx="4578350" cy="2516188"/>
        </p:xfrm>
        <a:graphic>
          <a:graphicData uri="http://schemas.openxmlformats.org/presentationml/2006/ole">
            <mc:AlternateContent xmlns:mc="http://schemas.openxmlformats.org/markup-compatibility/2006">
              <mc:Choice xmlns:v="urn:schemas-microsoft-com:vml" Requires="v">
                <p:oleObj spid="_x0000_s206888" name="Worksheet" r:id="rId5" imgW="11801520" imgH="6505624" progId="Excel.Sheet.8">
                  <p:embed/>
                </p:oleObj>
              </mc:Choice>
              <mc:Fallback>
                <p:oleObj name="Worksheet" r:id="rId5" imgW="11801520" imgH="650562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 y="2400300"/>
                        <a:ext cx="4578350" cy="251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accent1">
                    <a:lumMod val="75000"/>
                  </a:schemeClr>
                </a:solidFill>
              </a:rPr>
              <a:t>CINRGI: Efficacy Outcomes</a:t>
            </a:r>
            <a:r>
              <a:rPr lang="en-US" baseline="30000" dirty="0" smtClean="0">
                <a:solidFill>
                  <a:schemeClr val="accent1">
                    <a:lumMod val="75000"/>
                  </a:schemeClr>
                </a:solidFill>
              </a:rPr>
              <a:t>1,2</a:t>
            </a:r>
            <a:endParaRPr lang="en-US" baseline="30000" dirty="0">
              <a:solidFill>
                <a:schemeClr val="accent1">
                  <a:lumMod val="75000"/>
                </a:schemeClr>
              </a:solidFill>
            </a:endParaRPr>
          </a:p>
        </p:txBody>
      </p:sp>
      <p:sp>
        <p:nvSpPr>
          <p:cNvPr id="4" name="Text Placeholder 3"/>
          <p:cNvSpPr>
            <a:spLocks noGrp="1"/>
          </p:cNvSpPr>
          <p:nvPr>
            <p:ph type="body" sz="quarter" idx="14"/>
          </p:nvPr>
        </p:nvSpPr>
        <p:spPr/>
        <p:txBody>
          <a:bodyPr/>
          <a:lstStyle/>
          <a:p>
            <a:r>
              <a:rPr lang="en-US" sz="1200" dirty="0" smtClean="0"/>
              <a:t>*Primary outcome.</a:t>
            </a:r>
          </a:p>
          <a:p>
            <a:r>
              <a:rPr lang="en-US" sz="1200" b="1" dirty="0" smtClean="0"/>
              <a:t>1. </a:t>
            </a:r>
            <a:r>
              <a:rPr lang="en-US" sz="1200" dirty="0" smtClean="0"/>
              <a:t>INOMAX [package insert]. Hampton, NJ: Ikaria, Inc.; 2013. </a:t>
            </a:r>
            <a:r>
              <a:rPr lang="en-US" sz="1200" b="1" dirty="0" smtClean="0"/>
              <a:t>2. </a:t>
            </a:r>
            <a:r>
              <a:rPr lang="en-US" sz="1200" dirty="0" smtClean="0"/>
              <a:t>Data on file. Hampton, NJ: Ikaria; 2009.</a:t>
            </a:r>
            <a:endParaRPr lang="en-US" sz="1200" dirty="0"/>
          </a:p>
        </p:txBody>
      </p:sp>
      <p:pic>
        <p:nvPicPr>
          <p:cNvPr id="25" name="Text Placeholder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295400"/>
            <a:ext cx="29638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5"/>
          <p:cNvSpPr txBox="1">
            <a:spLocks noChangeArrowheads="1"/>
          </p:cNvSpPr>
          <p:nvPr/>
        </p:nvSpPr>
        <p:spPr bwMode="auto">
          <a:xfrm>
            <a:off x="1219200" y="1738483"/>
            <a:ext cx="2928938" cy="1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20000"/>
              </a:spcBef>
              <a:buClr>
                <a:srgbClr val="FFFF00"/>
              </a:buClr>
              <a:buFont typeface="Wingdings" charset="0"/>
              <a:buNone/>
            </a:pPr>
            <a:r>
              <a:rPr lang="en-US" sz="2000" b="1" dirty="0">
                <a:solidFill>
                  <a:schemeClr val="bg1"/>
                </a:solidFill>
                <a:latin typeface="+mj-lt"/>
              </a:rPr>
              <a:t>Primary Outcome</a:t>
            </a:r>
          </a:p>
        </p:txBody>
      </p:sp>
      <p:sp>
        <p:nvSpPr>
          <p:cNvPr id="27" name="Text Placeholder 22"/>
          <p:cNvSpPr>
            <a:spLocks/>
          </p:cNvSpPr>
          <p:nvPr/>
        </p:nvSpPr>
        <p:spPr bwMode="auto">
          <a:xfrm>
            <a:off x="4781550" y="1677418"/>
            <a:ext cx="404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p>
            <a:pPr algn="ctr" eaLnBrk="0" hangingPunct="0">
              <a:spcBef>
                <a:spcPct val="20000"/>
              </a:spcBef>
              <a:buClr>
                <a:srgbClr val="FFFF00"/>
              </a:buClr>
              <a:buFont typeface="Wingdings" charset="0"/>
              <a:buNone/>
            </a:pPr>
            <a:r>
              <a:rPr lang="en-US" sz="2000" b="1" dirty="0">
                <a:solidFill>
                  <a:schemeClr val="bg1"/>
                </a:solidFill>
                <a:latin typeface="+mj-lt"/>
              </a:rPr>
              <a:t>Secondary </a:t>
            </a:r>
            <a:r>
              <a:rPr lang="en-US" sz="2000" b="1" dirty="0" smtClean="0">
                <a:solidFill>
                  <a:schemeClr val="bg1"/>
                </a:solidFill>
                <a:latin typeface="+mj-lt"/>
              </a:rPr>
              <a:t>Outcome</a:t>
            </a:r>
            <a:endParaRPr lang="en-US" sz="2000" b="1" dirty="0">
              <a:solidFill>
                <a:schemeClr val="bg1"/>
              </a:solidFill>
            </a:endParaRPr>
          </a:p>
        </p:txBody>
      </p:sp>
      <p:sp>
        <p:nvSpPr>
          <p:cNvPr id="29" name="TextBox 19"/>
          <p:cNvSpPr txBox="1">
            <a:spLocks noChangeArrowheads="1"/>
          </p:cNvSpPr>
          <p:nvPr/>
        </p:nvSpPr>
        <p:spPr bwMode="auto">
          <a:xfrm rot="16200000">
            <a:off x="59218" y="3440945"/>
            <a:ext cx="1014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Events ( %)  </a:t>
            </a:r>
          </a:p>
        </p:txBody>
      </p:sp>
      <p:sp>
        <p:nvSpPr>
          <p:cNvPr id="31" name="TextBox 17"/>
          <p:cNvSpPr txBox="1">
            <a:spLocks noChangeArrowheads="1"/>
          </p:cNvSpPr>
          <p:nvPr/>
        </p:nvSpPr>
        <p:spPr bwMode="auto">
          <a:xfrm>
            <a:off x="6648692" y="2108200"/>
            <a:ext cx="64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N=</a:t>
            </a:r>
            <a:r>
              <a:rPr lang="en-US" sz="1200" b="1" dirty="0" smtClean="0">
                <a:solidFill>
                  <a:schemeClr val="bg1"/>
                </a:solidFill>
                <a:latin typeface="Arial" charset="0"/>
              </a:rPr>
              <a:t>168</a:t>
            </a:r>
            <a:endParaRPr lang="en-US" sz="1200" b="1" dirty="0">
              <a:solidFill>
                <a:schemeClr val="bg1"/>
              </a:solidFill>
              <a:latin typeface="Arial" charset="0"/>
            </a:endParaRPr>
          </a:p>
        </p:txBody>
      </p:sp>
      <p:graphicFrame>
        <p:nvGraphicFramePr>
          <p:cNvPr id="32" name="Object 14"/>
          <p:cNvGraphicFramePr>
            <a:graphicFrameLocks noChangeAspect="1"/>
          </p:cNvGraphicFramePr>
          <p:nvPr>
            <p:extLst>
              <p:ext uri="{D42A27DB-BD31-4B8C-83A1-F6EECF244321}">
                <p14:modId xmlns:p14="http://schemas.microsoft.com/office/powerpoint/2010/main" val="2206149818"/>
              </p:ext>
            </p:extLst>
          </p:nvPr>
        </p:nvGraphicFramePr>
        <p:xfrm>
          <a:off x="5181600" y="2324100"/>
          <a:ext cx="4068763" cy="2547938"/>
        </p:xfrm>
        <a:graphic>
          <a:graphicData uri="http://schemas.openxmlformats.org/presentationml/2006/ole">
            <mc:AlternateContent xmlns:mc="http://schemas.openxmlformats.org/markup-compatibility/2006">
              <mc:Choice xmlns:v="urn:schemas-microsoft-com:vml" Requires="v">
                <p:oleObj spid="_x0000_s206889" name="Worksheet" r:id="rId9" imgW="8029506" imgH="5210139" progId="Excel.Sheet.8">
                  <p:embed/>
                </p:oleObj>
              </mc:Choice>
              <mc:Fallback>
                <p:oleObj name="Worksheet" r:id="rId9" imgW="8029506" imgH="5210139"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324100"/>
                        <a:ext cx="4068763" cy="254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22"/>
          <p:cNvSpPr txBox="1">
            <a:spLocks noChangeArrowheads="1"/>
          </p:cNvSpPr>
          <p:nvPr/>
        </p:nvSpPr>
        <p:spPr bwMode="auto">
          <a:xfrm>
            <a:off x="6462701" y="3313158"/>
            <a:ext cx="444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400" b="1" dirty="0">
                <a:solidFill>
                  <a:schemeClr val="bg1"/>
                </a:solidFill>
                <a:latin typeface="Arial" charset="0"/>
              </a:rPr>
              <a:t>-23</a:t>
            </a:r>
            <a:endParaRPr lang="en-US" sz="1400" b="1" baseline="30000" dirty="0">
              <a:solidFill>
                <a:schemeClr val="bg1"/>
              </a:solidFill>
              <a:latin typeface="Arial" charset="0"/>
            </a:endParaRPr>
          </a:p>
        </p:txBody>
      </p:sp>
      <p:sp>
        <p:nvSpPr>
          <p:cNvPr id="34" name="TextBox 22"/>
          <p:cNvSpPr txBox="1">
            <a:spLocks noChangeArrowheads="1"/>
          </p:cNvSpPr>
          <p:nvPr/>
        </p:nvSpPr>
        <p:spPr bwMode="auto">
          <a:xfrm>
            <a:off x="7017277" y="4566766"/>
            <a:ext cx="59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400" b="1" dirty="0">
                <a:solidFill>
                  <a:schemeClr val="bg1"/>
                </a:solidFill>
                <a:latin typeface="Arial" charset="0"/>
              </a:rPr>
              <a:t>-59.5</a:t>
            </a:r>
            <a:endParaRPr lang="en-US" sz="1400" b="1" baseline="30000" dirty="0">
              <a:solidFill>
                <a:schemeClr val="bg1"/>
              </a:solidFill>
              <a:latin typeface="Arial" charset="0"/>
            </a:endParaRPr>
          </a:p>
        </p:txBody>
      </p:sp>
      <p:sp>
        <p:nvSpPr>
          <p:cNvPr id="44" name="Text Box 10"/>
          <p:cNvSpPr txBox="1">
            <a:spLocks noChangeArrowheads="1"/>
          </p:cNvSpPr>
          <p:nvPr/>
        </p:nvSpPr>
        <p:spPr bwMode="auto">
          <a:xfrm rot="16200000">
            <a:off x="3930462" y="3117734"/>
            <a:ext cx="1947670" cy="49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30-Minute Change From </a:t>
            </a:r>
            <a:br>
              <a:rPr lang="en-US" sz="1200" b="1" dirty="0">
                <a:solidFill>
                  <a:schemeClr val="bg1"/>
                </a:solidFill>
                <a:latin typeface="Arial" charset="0"/>
              </a:rPr>
            </a:br>
            <a:r>
              <a:rPr lang="en-US" sz="1200" b="1" dirty="0">
                <a:solidFill>
                  <a:schemeClr val="bg1"/>
                </a:solidFill>
                <a:latin typeface="Arial" charset="0"/>
              </a:rPr>
              <a:t>Baseline (mm Hg</a:t>
            </a:r>
            <a:r>
              <a:rPr lang="en-US" sz="1400" b="1" dirty="0">
                <a:solidFill>
                  <a:schemeClr val="bg1"/>
                </a:solidFill>
                <a:latin typeface="Arial" charset="0"/>
              </a:rPr>
              <a:t>)</a:t>
            </a:r>
          </a:p>
        </p:txBody>
      </p:sp>
      <p:sp>
        <p:nvSpPr>
          <p:cNvPr id="3" name="TextBox 2"/>
          <p:cNvSpPr txBox="1"/>
          <p:nvPr/>
        </p:nvSpPr>
        <p:spPr>
          <a:xfrm>
            <a:off x="4004709" y="4648437"/>
            <a:ext cx="286857" cy="338554"/>
          </a:xfrm>
          <a:prstGeom prst="rect">
            <a:avLst/>
          </a:prstGeom>
          <a:noFill/>
        </p:spPr>
        <p:txBody>
          <a:bodyPr wrap="none" rtlCol="0">
            <a:spAutoFit/>
          </a:bodyPr>
          <a:lstStyle/>
          <a:p>
            <a:r>
              <a:rPr lang="en-US" sz="1600" dirty="0" smtClean="0">
                <a:solidFill>
                  <a:schemeClr val="bg1"/>
                </a:solidFill>
              </a:rPr>
              <a:t>*</a:t>
            </a:r>
            <a:endParaRPr lang="en-US" sz="1600" dirty="0">
              <a:solidFill>
                <a:schemeClr val="bg1"/>
              </a:solidFill>
            </a:endParaRPr>
          </a:p>
        </p:txBody>
      </p:sp>
      <p:sp>
        <p:nvSpPr>
          <p:cNvPr id="20" name="TextBox 22"/>
          <p:cNvSpPr txBox="1">
            <a:spLocks noChangeArrowheads="1"/>
          </p:cNvSpPr>
          <p:nvPr/>
        </p:nvSpPr>
        <p:spPr bwMode="auto">
          <a:xfrm>
            <a:off x="2485868" y="2137021"/>
            <a:ext cx="64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dirty="0" smtClean="0">
                <a:solidFill>
                  <a:schemeClr val="bg1"/>
                </a:solidFill>
                <a:latin typeface="Arial" charset="0"/>
              </a:rPr>
              <a:t>N=186</a:t>
            </a:r>
            <a:endParaRPr lang="en-US" sz="1200" b="1" baseline="30000" dirty="0">
              <a:solidFill>
                <a:schemeClr val="bg1"/>
              </a:solidFill>
              <a:latin typeface="Arial" charset="0"/>
            </a:endParaRPr>
          </a:p>
        </p:txBody>
      </p:sp>
      <p:sp>
        <p:nvSpPr>
          <p:cNvPr id="28" name="TextBox 22"/>
          <p:cNvSpPr txBox="1">
            <a:spLocks noChangeArrowheads="1"/>
          </p:cNvSpPr>
          <p:nvPr/>
        </p:nvSpPr>
        <p:spPr bwMode="auto">
          <a:xfrm>
            <a:off x="2455388" y="2380861"/>
            <a:ext cx="770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i="1" dirty="0" smtClean="0">
                <a:solidFill>
                  <a:schemeClr val="bg1"/>
                </a:solidFill>
                <a:latin typeface="Arial" charset="0"/>
              </a:rPr>
              <a:t>P</a:t>
            </a:r>
            <a:r>
              <a:rPr lang="en-US" sz="1200" b="1" dirty="0" smtClean="0">
                <a:solidFill>
                  <a:schemeClr val="bg1"/>
                </a:solidFill>
                <a:latin typeface="Arial" charset="0"/>
              </a:rPr>
              <a:t>&lt;0.001</a:t>
            </a:r>
            <a:endParaRPr lang="en-US" sz="1200" b="1" baseline="30000" dirty="0">
              <a:solidFill>
                <a:schemeClr val="bg1"/>
              </a:solidFill>
              <a:latin typeface="Arial" charset="0"/>
            </a:endParaRPr>
          </a:p>
        </p:txBody>
      </p:sp>
      <p:sp>
        <p:nvSpPr>
          <p:cNvPr id="35" name="TextBox 22"/>
          <p:cNvSpPr txBox="1">
            <a:spLocks noChangeArrowheads="1"/>
          </p:cNvSpPr>
          <p:nvPr/>
        </p:nvSpPr>
        <p:spPr bwMode="auto">
          <a:xfrm>
            <a:off x="5985049" y="4930602"/>
            <a:ext cx="1743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dirty="0" smtClean="0">
                <a:solidFill>
                  <a:schemeClr val="bg1"/>
                </a:solidFill>
                <a:latin typeface="Arial" charset="0"/>
              </a:rPr>
              <a:t>PA-aO</a:t>
            </a:r>
            <a:r>
              <a:rPr lang="en-US" sz="1200" b="1" baseline="-25000" dirty="0" smtClean="0">
                <a:solidFill>
                  <a:schemeClr val="bg1"/>
                </a:solidFill>
                <a:latin typeface="Arial" charset="0"/>
              </a:rPr>
              <a:t>2</a:t>
            </a:r>
            <a:r>
              <a:rPr lang="en-US" sz="1200" b="1" dirty="0" smtClean="0">
                <a:solidFill>
                  <a:schemeClr val="bg1"/>
                </a:solidFill>
                <a:latin typeface="Arial" charset="0"/>
              </a:rPr>
              <a:t> (</a:t>
            </a:r>
            <a:r>
              <a:rPr lang="en-US" sz="1200" b="1" dirty="0" err="1" smtClean="0">
                <a:solidFill>
                  <a:schemeClr val="bg1"/>
                </a:solidFill>
                <a:latin typeface="Arial" charset="0"/>
              </a:rPr>
              <a:t>A:a</a:t>
            </a:r>
            <a:r>
              <a:rPr lang="en-US" sz="1200" b="1" dirty="0" smtClean="0">
                <a:solidFill>
                  <a:schemeClr val="bg1"/>
                </a:solidFill>
                <a:latin typeface="Arial" charset="0"/>
              </a:rPr>
              <a:t> gradient)</a:t>
            </a:r>
            <a:endParaRPr lang="en-US" sz="1200" b="1" baseline="30000" dirty="0">
              <a:solidFill>
                <a:schemeClr val="bg1"/>
              </a:solidFill>
              <a:latin typeface="Arial" charset="0"/>
            </a:endParaRPr>
          </a:p>
        </p:txBody>
      </p:sp>
      <p:sp>
        <p:nvSpPr>
          <p:cNvPr id="36" name="TextBox 22"/>
          <p:cNvSpPr txBox="1">
            <a:spLocks noChangeArrowheads="1"/>
          </p:cNvSpPr>
          <p:nvPr/>
        </p:nvSpPr>
        <p:spPr bwMode="auto">
          <a:xfrm>
            <a:off x="6029564" y="3657515"/>
            <a:ext cx="770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i="1" dirty="0" smtClean="0">
                <a:solidFill>
                  <a:schemeClr val="bg1"/>
                </a:solidFill>
                <a:latin typeface="Arial" charset="0"/>
              </a:rPr>
              <a:t>P</a:t>
            </a:r>
            <a:r>
              <a:rPr lang="en-US" sz="1200" b="1" dirty="0" smtClean="0">
                <a:solidFill>
                  <a:schemeClr val="bg1"/>
                </a:solidFill>
                <a:latin typeface="Arial" charset="0"/>
              </a:rPr>
              <a:t>&lt;0.001</a:t>
            </a:r>
            <a:endParaRPr lang="en-US" sz="1200" b="1" baseline="30000" dirty="0">
              <a:solidFill>
                <a:schemeClr val="bg1"/>
              </a:solidFill>
              <a:latin typeface="Arial" charset="0"/>
            </a:endParaRPr>
          </a:p>
        </p:txBody>
      </p:sp>
      <p:sp>
        <p:nvSpPr>
          <p:cNvPr id="40" name="Text Box 17"/>
          <p:cNvSpPr txBox="1">
            <a:spLocks noChangeArrowheads="1"/>
          </p:cNvSpPr>
          <p:nvPr/>
        </p:nvSpPr>
        <p:spPr bwMode="auto">
          <a:xfrm>
            <a:off x="3442739" y="5604754"/>
            <a:ext cx="842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r>
              <a:rPr lang="en-US" sz="1200" b="1" dirty="0">
                <a:solidFill>
                  <a:schemeClr val="bg1"/>
                </a:solidFill>
              </a:rPr>
              <a:t>Placebo </a:t>
            </a:r>
            <a:endParaRPr lang="en-US" sz="1200" baseline="30000" dirty="0">
              <a:solidFill>
                <a:schemeClr val="bg1"/>
              </a:solidFill>
              <a:latin typeface="Arial"/>
              <a:cs typeface="Arial"/>
            </a:endParaRPr>
          </a:p>
        </p:txBody>
      </p:sp>
      <p:sp>
        <p:nvSpPr>
          <p:cNvPr id="43" name="Rectangle 42"/>
          <p:cNvSpPr/>
          <p:nvPr/>
        </p:nvSpPr>
        <p:spPr>
          <a:xfrm>
            <a:off x="2925626" y="5514632"/>
            <a:ext cx="3390552" cy="369369"/>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 Box 17"/>
          <p:cNvSpPr txBox="1">
            <a:spLocks noChangeArrowheads="1"/>
          </p:cNvSpPr>
          <p:nvPr/>
        </p:nvSpPr>
        <p:spPr bwMode="auto">
          <a:xfrm>
            <a:off x="4561509" y="5604754"/>
            <a:ext cx="1842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r>
              <a:rPr lang="en-US" sz="1200" b="1" dirty="0" smtClean="0">
                <a:solidFill>
                  <a:schemeClr val="bg1"/>
                </a:solidFill>
              </a:rPr>
              <a:t>Inhaled NO</a:t>
            </a:r>
            <a:r>
              <a:rPr lang="en-US" sz="1200" dirty="0" smtClean="0">
                <a:solidFill>
                  <a:schemeClr val="bg1"/>
                </a:solidFill>
              </a:rPr>
              <a:t> </a:t>
            </a:r>
            <a:endParaRPr lang="en-US" sz="1200" b="1" baseline="30000" dirty="0">
              <a:solidFill>
                <a:schemeClr val="bg1"/>
              </a:solidFill>
            </a:endParaRPr>
          </a:p>
        </p:txBody>
      </p:sp>
      <p:sp>
        <p:nvSpPr>
          <p:cNvPr id="38" name="Rectangle 5"/>
          <p:cNvSpPr>
            <a:spLocks noChangeArrowheads="1"/>
          </p:cNvSpPr>
          <p:nvPr/>
        </p:nvSpPr>
        <p:spPr bwMode="auto">
          <a:xfrm>
            <a:off x="4340894" y="5634102"/>
            <a:ext cx="142875" cy="142875"/>
          </a:xfrm>
          <a:prstGeom prst="rect">
            <a:avLst/>
          </a:prstGeom>
          <a:solidFill>
            <a:srgbClr val="FF0000"/>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46" name="Rectangle 7"/>
          <p:cNvSpPr>
            <a:spLocks noChangeArrowheads="1"/>
          </p:cNvSpPr>
          <p:nvPr/>
        </p:nvSpPr>
        <p:spPr bwMode="auto">
          <a:xfrm>
            <a:off x="3225822" y="5634102"/>
            <a:ext cx="142875" cy="142875"/>
          </a:xfrm>
          <a:prstGeom prst="rect">
            <a:avLst/>
          </a:prstGeom>
          <a:solidFill>
            <a:schemeClr val="tx2">
              <a:lumMod val="60000"/>
              <a:lumOff val="40000"/>
            </a:schemeClr>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spTree>
    <p:extLst>
      <p:ext uri="{BB962C8B-B14F-4D97-AF65-F5344CB8AC3E}">
        <p14:creationId xmlns:p14="http://schemas.microsoft.com/office/powerpoint/2010/main" val="6741421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Donald M. Null, M.D.</a:t>
            </a:r>
            <a:endParaRPr lang="en-US" dirty="0"/>
          </a:p>
        </p:txBody>
      </p:sp>
      <p:sp>
        <p:nvSpPr>
          <p:cNvPr id="3" name="Content Placeholder 2"/>
          <p:cNvSpPr>
            <a:spLocks noGrp="1"/>
          </p:cNvSpPr>
          <p:nvPr>
            <p:ph idx="1"/>
          </p:nvPr>
        </p:nvSpPr>
        <p:spPr/>
        <p:txBody>
          <a:bodyPr/>
          <a:lstStyle/>
          <a:p>
            <a:r>
              <a:rPr lang="en-US" dirty="0" smtClean="0"/>
              <a:t>Neonatologist</a:t>
            </a:r>
            <a:r>
              <a:rPr lang="en-US" dirty="0"/>
              <a:t>, Newborn Intensive Care Unit</a:t>
            </a:r>
          </a:p>
          <a:p>
            <a:r>
              <a:rPr lang="en-US" dirty="0"/>
              <a:t>Primary Children’s Medical Center</a:t>
            </a:r>
          </a:p>
          <a:p>
            <a:r>
              <a:rPr lang="en-US" dirty="0"/>
              <a:t>University of Utah Medical Center and Intermountain Medical Center</a:t>
            </a:r>
          </a:p>
          <a:p>
            <a:r>
              <a:rPr lang="en-US" dirty="0"/>
              <a:t>Salt Lake City, UT</a:t>
            </a:r>
          </a:p>
        </p:txBody>
      </p:sp>
    </p:spTree>
    <p:extLst>
      <p:ext uri="{BB962C8B-B14F-4D97-AF65-F5344CB8AC3E}">
        <p14:creationId xmlns:p14="http://schemas.microsoft.com/office/powerpoint/2010/main" val="615295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CINRGI: Retrospective Analysis</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14" name="Text Placeholder 13"/>
          <p:cNvSpPr>
            <a:spLocks noGrp="1"/>
          </p:cNvSpPr>
          <p:nvPr>
            <p:ph type="body" sz="quarter" idx="14"/>
          </p:nvPr>
        </p:nvSpPr>
        <p:spPr>
          <a:xfrm>
            <a:off x="459092" y="6093759"/>
            <a:ext cx="6858000" cy="481013"/>
          </a:xfrm>
        </p:spPr>
        <p:txBody>
          <a:bodyPr/>
          <a:lstStyle/>
          <a:p>
            <a:r>
              <a:rPr lang="en-US" sz="1200" b="1" dirty="0" smtClean="0"/>
              <a:t>1. </a:t>
            </a:r>
            <a:r>
              <a:rPr lang="en-US" sz="1200" dirty="0" smtClean="0"/>
              <a:t>Data on file. Hampton, NJ: Ikaria, Inc.; 1999.</a:t>
            </a:r>
            <a:endParaRPr lang="en-US" sz="1200" dirty="0"/>
          </a:p>
        </p:txBody>
      </p:sp>
      <p:sp>
        <p:nvSpPr>
          <p:cNvPr id="13" name="Content Placeholder 12"/>
          <p:cNvSpPr>
            <a:spLocks noGrp="1"/>
          </p:cNvSpPr>
          <p:nvPr>
            <p:ph sz="quarter" idx="16"/>
          </p:nvPr>
        </p:nvSpPr>
        <p:spPr>
          <a:xfrm>
            <a:off x="468313" y="1493489"/>
            <a:ext cx="8442007" cy="536477"/>
          </a:xfrm>
        </p:spPr>
        <p:txBody>
          <a:bodyPr/>
          <a:lstStyle/>
          <a:p>
            <a:r>
              <a:rPr lang="en-US" sz="1700" dirty="0" smtClean="0"/>
              <a:t>Inhaled nitric oxide shortens median time on oxygen therapy </a:t>
            </a:r>
            <a:r>
              <a:rPr lang="en-US" sz="1700" dirty="0"/>
              <a:t>(</a:t>
            </a:r>
            <a:r>
              <a:rPr lang="en-US" sz="1700" dirty="0" smtClean="0"/>
              <a:t>17 </a:t>
            </a:r>
            <a:r>
              <a:rPr lang="en-US" sz="1700" dirty="0" err="1" smtClean="0"/>
              <a:t>vs</a:t>
            </a:r>
            <a:r>
              <a:rPr lang="en-US" sz="1700" dirty="0" smtClean="0"/>
              <a:t> 34 days)</a:t>
            </a:r>
          </a:p>
          <a:p>
            <a:endParaRPr lang="en-US" sz="1700" dirty="0"/>
          </a:p>
        </p:txBody>
      </p:sp>
      <p:sp>
        <p:nvSpPr>
          <p:cNvPr id="19" name="Text Box 8"/>
          <p:cNvSpPr txBox="1">
            <a:spLocks noChangeArrowheads="1"/>
          </p:cNvSpPr>
          <p:nvPr/>
        </p:nvSpPr>
        <p:spPr bwMode="auto">
          <a:xfrm>
            <a:off x="468314" y="5645794"/>
            <a:ext cx="7905750" cy="70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nSpc>
                <a:spcPct val="90000"/>
              </a:lnSpc>
            </a:pPr>
            <a:r>
              <a:rPr lang="en-US" sz="1250" dirty="0">
                <a:solidFill>
                  <a:srgbClr val="FFFFFF"/>
                </a:solidFill>
                <a:latin typeface="+mn-lt"/>
              </a:rPr>
              <a:t>Time on oxygen therapy shown in a Kaplan-Meier analysis of retrospective data from the CINRGI phase </a:t>
            </a:r>
            <a:r>
              <a:rPr lang="en-US" sz="1250" dirty="0" smtClean="0">
                <a:solidFill>
                  <a:srgbClr val="FFFFFF"/>
                </a:solidFill>
                <a:latin typeface="+mn-lt"/>
              </a:rPr>
              <a:t>III study</a:t>
            </a:r>
            <a:r>
              <a:rPr lang="en-US" sz="1250" dirty="0">
                <a:solidFill>
                  <a:srgbClr val="FFFFFF"/>
                </a:solidFill>
                <a:latin typeface="+mn-lt"/>
              </a:rPr>
              <a:t>. Median oxygen time is defined as the day at which 50% of patients went off oxygen therapy. </a:t>
            </a:r>
            <a:r>
              <a:rPr lang="en-US" sz="1250" dirty="0" smtClean="0">
                <a:solidFill>
                  <a:srgbClr val="FFFFFF"/>
                </a:solidFill>
                <a:latin typeface="+mn-lt"/>
              </a:rPr>
              <a:t>Patients who </a:t>
            </a:r>
            <a:r>
              <a:rPr lang="en-US" sz="1250" dirty="0">
                <a:solidFill>
                  <a:srgbClr val="FFFFFF"/>
                </a:solidFill>
                <a:latin typeface="+mn-lt"/>
              </a:rPr>
              <a:t>died or received extracorporeal membrane oxygenation are censored. Total length of hospital stay </a:t>
            </a:r>
            <a:r>
              <a:rPr lang="en-US" sz="1250" dirty="0" smtClean="0">
                <a:solidFill>
                  <a:srgbClr val="FFFFFF"/>
                </a:solidFill>
                <a:latin typeface="+mn-lt"/>
              </a:rPr>
              <a:t>was not </a:t>
            </a:r>
            <a:r>
              <a:rPr lang="en-US" sz="1250" dirty="0">
                <a:solidFill>
                  <a:srgbClr val="FFFFFF"/>
                </a:solidFill>
                <a:latin typeface="+mn-lt"/>
              </a:rPr>
              <a:t>different between study groups. CINRGI was not sufficiently powered to show significance in this endpoint.</a:t>
            </a:r>
          </a:p>
          <a:p>
            <a:pPr>
              <a:lnSpc>
                <a:spcPct val="90000"/>
              </a:lnSpc>
              <a:spcBef>
                <a:spcPct val="25000"/>
              </a:spcBef>
              <a:buClr>
                <a:srgbClr val="FFCC00"/>
              </a:buClr>
              <a:buSzPct val="125000"/>
            </a:pPr>
            <a:endParaRPr lang="en-US" sz="1250" dirty="0">
              <a:solidFill>
                <a:srgbClr val="FFFFFF"/>
              </a:solidFill>
            </a:endParaRPr>
          </a:p>
        </p:txBody>
      </p:sp>
      <p:sp>
        <p:nvSpPr>
          <p:cNvPr id="6" name="Rectangle 20"/>
          <p:cNvSpPr txBox="1">
            <a:spLocks noChangeArrowheads="1"/>
          </p:cNvSpPr>
          <p:nvPr/>
        </p:nvSpPr>
        <p:spPr>
          <a:xfrm>
            <a:off x="769620" y="1171258"/>
            <a:ext cx="8140700" cy="355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endParaRPr lang="en-US" sz="2200" dirty="0">
              <a:solidFill>
                <a:schemeClr val="bg1"/>
              </a:solidFill>
            </a:endParaRPr>
          </a:p>
        </p:txBody>
      </p:sp>
      <p:grpSp>
        <p:nvGrpSpPr>
          <p:cNvPr id="3" name="Group 9"/>
          <p:cNvGrpSpPr/>
          <p:nvPr/>
        </p:nvGrpSpPr>
        <p:grpSpPr>
          <a:xfrm>
            <a:off x="769620" y="1442937"/>
            <a:ext cx="7604444" cy="4129089"/>
            <a:chOff x="1303698" y="1442937"/>
            <a:chExt cx="6361891" cy="4129089"/>
          </a:xfrm>
        </p:grpSpPr>
        <p:sp>
          <p:nvSpPr>
            <p:cNvPr id="11" name="Rectangle 10"/>
            <p:cNvSpPr/>
            <p:nvPr/>
          </p:nvSpPr>
          <p:spPr>
            <a:xfrm>
              <a:off x="2503589" y="2002170"/>
              <a:ext cx="4942256" cy="3052912"/>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1"/>
            <p:cNvGrpSpPr/>
            <p:nvPr/>
          </p:nvGrpSpPr>
          <p:grpSpPr>
            <a:xfrm>
              <a:off x="1303698" y="1442937"/>
              <a:ext cx="6361891" cy="3889256"/>
              <a:chOff x="1485138" y="1726437"/>
              <a:chExt cx="5767323" cy="3525775"/>
            </a:xfrm>
          </p:grpSpPr>
          <p:graphicFrame>
            <p:nvGraphicFramePr>
              <p:cNvPr id="72" name="Chart 1"/>
              <p:cNvGraphicFramePr>
                <a:graphicFrameLocks/>
              </p:cNvGraphicFramePr>
              <p:nvPr>
                <p:extLst>
                  <p:ext uri="{D42A27DB-BD31-4B8C-83A1-F6EECF244321}">
                    <p14:modId xmlns:p14="http://schemas.microsoft.com/office/powerpoint/2010/main" val="738402027"/>
                  </p:ext>
                </p:extLst>
              </p:nvPr>
            </p:nvGraphicFramePr>
            <p:xfrm>
              <a:off x="1485138" y="1726437"/>
              <a:ext cx="5767323" cy="3525775"/>
            </p:xfrm>
            <a:graphic>
              <a:graphicData uri="http://schemas.openxmlformats.org/drawingml/2006/chart">
                <c:chart xmlns:c="http://schemas.openxmlformats.org/drawingml/2006/chart" xmlns:r="http://schemas.openxmlformats.org/officeDocument/2006/relationships" r:id="rId3"/>
              </a:graphicData>
            </a:graphic>
          </p:graphicFrame>
          <p:sp>
            <p:nvSpPr>
              <p:cNvPr id="73" name="Donut 72"/>
              <p:cNvSpPr/>
              <p:nvPr/>
            </p:nvSpPr>
            <p:spPr>
              <a:xfrm>
                <a:off x="4310063" y="37821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4" name="Donut 73"/>
              <p:cNvSpPr/>
              <p:nvPr/>
            </p:nvSpPr>
            <p:spPr>
              <a:xfrm>
                <a:off x="4368800" y="37821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5" name="Donut 74"/>
              <p:cNvSpPr/>
              <p:nvPr/>
            </p:nvSpPr>
            <p:spPr>
              <a:xfrm>
                <a:off x="4137025" y="37821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6" name="Donut 75"/>
              <p:cNvSpPr/>
              <p:nvPr/>
            </p:nvSpPr>
            <p:spPr>
              <a:xfrm>
                <a:off x="4195763" y="37821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7" name="Donut 76"/>
              <p:cNvSpPr/>
              <p:nvPr/>
            </p:nvSpPr>
            <p:spPr>
              <a:xfrm>
                <a:off x="3619500" y="35242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8" name="Donut 77"/>
              <p:cNvSpPr/>
              <p:nvPr/>
            </p:nvSpPr>
            <p:spPr>
              <a:xfrm>
                <a:off x="3716338" y="35242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9" name="Donut 78"/>
              <p:cNvSpPr/>
              <p:nvPr/>
            </p:nvSpPr>
            <p:spPr>
              <a:xfrm>
                <a:off x="3571875" y="3538542"/>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80" name="Donut 79"/>
              <p:cNvSpPr/>
              <p:nvPr/>
            </p:nvSpPr>
            <p:spPr>
              <a:xfrm>
                <a:off x="3707421" y="3603625"/>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81" name="Donut 80"/>
              <p:cNvSpPr/>
              <p:nvPr/>
            </p:nvSpPr>
            <p:spPr>
              <a:xfrm>
                <a:off x="3479800" y="35242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grpSp>
        <p:grpSp>
          <p:nvGrpSpPr>
            <p:cNvPr id="7" name="Group 14"/>
            <p:cNvGrpSpPr/>
            <p:nvPr/>
          </p:nvGrpSpPr>
          <p:grpSpPr>
            <a:xfrm>
              <a:off x="2584637" y="2141190"/>
              <a:ext cx="614656" cy="978898"/>
              <a:chOff x="2646363" y="2373313"/>
              <a:chExt cx="557212" cy="887412"/>
            </a:xfrm>
          </p:grpSpPr>
          <p:sp>
            <p:nvSpPr>
              <p:cNvPr id="66" name="Donut 65"/>
              <p:cNvSpPr/>
              <p:nvPr/>
            </p:nvSpPr>
            <p:spPr>
              <a:xfrm>
                <a:off x="2646363" y="23733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67" name="Donut 66"/>
              <p:cNvSpPr/>
              <p:nvPr/>
            </p:nvSpPr>
            <p:spPr>
              <a:xfrm>
                <a:off x="2676525" y="23860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68" name="Donut 67"/>
              <p:cNvSpPr/>
              <p:nvPr/>
            </p:nvSpPr>
            <p:spPr>
              <a:xfrm>
                <a:off x="2747963" y="2441575"/>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69" name="Donut 68"/>
              <p:cNvSpPr/>
              <p:nvPr/>
            </p:nvSpPr>
            <p:spPr>
              <a:xfrm>
                <a:off x="2794000" y="2500313"/>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0" name="Donut 69"/>
              <p:cNvSpPr/>
              <p:nvPr/>
            </p:nvSpPr>
            <p:spPr>
              <a:xfrm>
                <a:off x="2908300" y="2695575"/>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71" name="Donut 70"/>
              <p:cNvSpPr/>
              <p:nvPr/>
            </p:nvSpPr>
            <p:spPr>
              <a:xfrm>
                <a:off x="3121025" y="3178175"/>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grpSp>
        <p:sp>
          <p:nvSpPr>
            <p:cNvPr id="16" name="TextBox 22"/>
            <p:cNvSpPr txBox="1">
              <a:spLocks noChangeArrowheads="1"/>
            </p:cNvSpPr>
            <p:nvPr/>
          </p:nvSpPr>
          <p:spPr bwMode="auto">
            <a:xfrm>
              <a:off x="5197798" y="3007576"/>
              <a:ext cx="14580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000" b="1" i="1" dirty="0">
                  <a:solidFill>
                    <a:srgbClr val="FFFFFF"/>
                  </a:solidFill>
                  <a:latin typeface="Arial" charset="0"/>
                </a:rPr>
                <a:t>P=</a:t>
              </a:r>
              <a:r>
                <a:rPr lang="en-US" sz="1000" b="1" dirty="0">
                  <a:solidFill>
                    <a:srgbClr val="FFFFFF"/>
                  </a:solidFill>
                  <a:latin typeface="Arial" charset="0"/>
                </a:rPr>
                <a:t>0.0264 </a:t>
              </a:r>
              <a:r>
                <a:rPr lang="en-US" sz="1000" b="1">
                  <a:solidFill>
                    <a:srgbClr val="FFFFFF"/>
                  </a:solidFill>
                  <a:latin typeface="Arial" charset="0"/>
                </a:rPr>
                <a:t>for </a:t>
              </a:r>
              <a:r>
                <a:rPr lang="en-US" sz="1000" b="1" smtClean="0">
                  <a:solidFill>
                    <a:srgbClr val="FFFFFF"/>
                  </a:solidFill>
                  <a:latin typeface="Arial" charset="0"/>
                </a:rPr>
                <a:t>log-rank </a:t>
              </a:r>
              <a:r>
                <a:rPr lang="en-US" sz="1000" b="1" dirty="0">
                  <a:solidFill>
                    <a:srgbClr val="FFFFFF"/>
                  </a:solidFill>
                  <a:latin typeface="Arial" charset="0"/>
                </a:rPr>
                <a:t>test</a:t>
              </a:r>
              <a:endParaRPr lang="en-US" sz="1000" b="1" baseline="30000" dirty="0">
                <a:solidFill>
                  <a:srgbClr val="FFFFFF"/>
                </a:solidFill>
                <a:latin typeface="Arial" charset="0"/>
              </a:endParaRPr>
            </a:p>
          </p:txBody>
        </p:sp>
        <p:cxnSp>
          <p:nvCxnSpPr>
            <p:cNvPr id="17" name="Straight Connector 16"/>
            <p:cNvCxnSpPr/>
            <p:nvPr/>
          </p:nvCxnSpPr>
          <p:spPr bwMode="auto">
            <a:xfrm>
              <a:off x="3184754" y="3564433"/>
              <a:ext cx="0" cy="1462218"/>
            </a:xfrm>
            <a:prstGeom prst="line">
              <a:avLst/>
            </a:prstGeom>
            <a:ln w="12700">
              <a:solidFill>
                <a:srgbClr val="FFFFFF"/>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891639" y="3564433"/>
              <a:ext cx="0" cy="1462218"/>
            </a:xfrm>
            <a:prstGeom prst="line">
              <a:avLst/>
            </a:prstGeom>
            <a:ln w="12700">
              <a:solidFill>
                <a:srgbClr val="FFFFFF"/>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2591640" y="4800452"/>
              <a:ext cx="698817" cy="2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900" b="1" dirty="0">
                  <a:solidFill>
                    <a:srgbClr val="FFFFFF"/>
                  </a:solidFill>
                  <a:latin typeface="Arial" charset="0"/>
                </a:rPr>
                <a:t>17 Days</a:t>
              </a:r>
              <a:endParaRPr lang="en-US" sz="900" b="1" baseline="30000" dirty="0">
                <a:solidFill>
                  <a:srgbClr val="FFFFFF"/>
                </a:solidFill>
                <a:latin typeface="Arial" charset="0"/>
              </a:endParaRPr>
            </a:p>
          </p:txBody>
        </p:sp>
        <p:cxnSp>
          <p:nvCxnSpPr>
            <p:cNvPr id="21" name="Straight Connector 20"/>
            <p:cNvCxnSpPr/>
            <p:nvPr/>
          </p:nvCxnSpPr>
          <p:spPr bwMode="auto">
            <a:xfrm flipH="1" flipV="1">
              <a:off x="2461155" y="3550642"/>
              <a:ext cx="1432448" cy="0"/>
            </a:xfrm>
            <a:prstGeom prst="line">
              <a:avLst/>
            </a:prstGeom>
            <a:ln w="12700">
              <a:solidFill>
                <a:srgbClr val="FFFFFF"/>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2"/>
            <p:cNvSpPr txBox="1">
              <a:spLocks noChangeArrowheads="1"/>
            </p:cNvSpPr>
            <p:nvPr/>
          </p:nvSpPr>
          <p:spPr bwMode="auto">
            <a:xfrm>
              <a:off x="3870626" y="4792401"/>
              <a:ext cx="698817" cy="2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900" b="1" dirty="0">
                  <a:solidFill>
                    <a:srgbClr val="FFFFFF"/>
                  </a:solidFill>
                  <a:latin typeface="Arial" charset="0"/>
                </a:rPr>
                <a:t>34 Days</a:t>
              </a:r>
              <a:endParaRPr lang="en-US" sz="900" b="1" baseline="30000" dirty="0">
                <a:solidFill>
                  <a:srgbClr val="FFFFFF"/>
                </a:solidFill>
                <a:latin typeface="Arial" charset="0"/>
              </a:endParaRPr>
            </a:p>
          </p:txBody>
        </p:sp>
        <p:grpSp>
          <p:nvGrpSpPr>
            <p:cNvPr id="8" name="Group 22"/>
            <p:cNvGrpSpPr/>
            <p:nvPr/>
          </p:nvGrpSpPr>
          <p:grpSpPr>
            <a:xfrm>
              <a:off x="3205218" y="3613845"/>
              <a:ext cx="1111986" cy="903598"/>
              <a:chOff x="3275013" y="3722688"/>
              <a:chExt cx="1008062" cy="819150"/>
            </a:xfrm>
            <a:solidFill>
              <a:srgbClr val="E46C0A"/>
            </a:solidFill>
          </p:grpSpPr>
          <p:sp>
            <p:nvSpPr>
              <p:cNvPr id="54" name="Donut 53"/>
              <p:cNvSpPr/>
              <p:nvPr/>
            </p:nvSpPr>
            <p:spPr>
              <a:xfrm>
                <a:off x="3275013" y="3722688"/>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5" name="Donut 54"/>
              <p:cNvSpPr/>
              <p:nvPr/>
            </p:nvSpPr>
            <p:spPr>
              <a:xfrm>
                <a:off x="3376613" y="3908425"/>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6" name="Donut 55"/>
              <p:cNvSpPr/>
              <p:nvPr/>
            </p:nvSpPr>
            <p:spPr>
              <a:xfrm>
                <a:off x="3409950" y="39719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7" name="Donut 56"/>
              <p:cNvSpPr/>
              <p:nvPr/>
            </p:nvSpPr>
            <p:spPr>
              <a:xfrm>
                <a:off x="3451225" y="40354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8" name="Donut 57"/>
              <p:cNvSpPr/>
              <p:nvPr/>
            </p:nvSpPr>
            <p:spPr>
              <a:xfrm>
                <a:off x="3519488" y="40735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9" name="Donut 58"/>
              <p:cNvSpPr/>
              <p:nvPr/>
            </p:nvSpPr>
            <p:spPr>
              <a:xfrm>
                <a:off x="3554413" y="4124325"/>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0" name="Donut 59"/>
              <p:cNvSpPr/>
              <p:nvPr/>
            </p:nvSpPr>
            <p:spPr>
              <a:xfrm>
                <a:off x="3773488" y="43275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1" name="Donut 60"/>
              <p:cNvSpPr/>
              <p:nvPr/>
            </p:nvSpPr>
            <p:spPr>
              <a:xfrm>
                <a:off x="3900488" y="44545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2" name="Donut 61"/>
              <p:cNvSpPr/>
              <p:nvPr/>
            </p:nvSpPr>
            <p:spPr>
              <a:xfrm>
                <a:off x="3673475" y="426243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3" name="Donut 62"/>
              <p:cNvSpPr/>
              <p:nvPr/>
            </p:nvSpPr>
            <p:spPr>
              <a:xfrm>
                <a:off x="3736975" y="4292600"/>
                <a:ext cx="82550"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4" name="Donut 63"/>
              <p:cNvSpPr/>
              <p:nvPr/>
            </p:nvSpPr>
            <p:spPr>
              <a:xfrm>
                <a:off x="4111625" y="44592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5" name="Donut 64"/>
              <p:cNvSpPr/>
              <p:nvPr/>
            </p:nvSpPr>
            <p:spPr>
              <a:xfrm>
                <a:off x="4200525" y="44592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grpSp>
        <p:sp>
          <p:nvSpPr>
            <p:cNvPr id="24" name="Donut 23"/>
            <p:cNvSpPr/>
            <p:nvPr/>
          </p:nvSpPr>
          <p:spPr>
            <a:xfrm>
              <a:off x="5283173" y="4725660"/>
              <a:ext cx="91060" cy="9106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25" name="Donut 24"/>
            <p:cNvSpPr/>
            <p:nvPr/>
          </p:nvSpPr>
          <p:spPr>
            <a:xfrm>
              <a:off x="6330366" y="4035706"/>
              <a:ext cx="91060" cy="9106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26" name="Donut 25"/>
            <p:cNvSpPr/>
            <p:nvPr/>
          </p:nvSpPr>
          <p:spPr>
            <a:xfrm>
              <a:off x="5789258" y="4046160"/>
              <a:ext cx="91060" cy="9106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grpSp>
          <p:nvGrpSpPr>
            <p:cNvPr id="9" name="Group 26"/>
            <p:cNvGrpSpPr/>
            <p:nvPr/>
          </p:nvGrpSpPr>
          <p:grpSpPr>
            <a:xfrm>
              <a:off x="3075388" y="3039987"/>
              <a:ext cx="423781" cy="357237"/>
              <a:chOff x="3149600" y="3206750"/>
              <a:chExt cx="384175" cy="323850"/>
            </a:xfrm>
          </p:grpSpPr>
          <p:sp>
            <p:nvSpPr>
              <p:cNvPr id="48" name="Donut 47"/>
              <p:cNvSpPr/>
              <p:nvPr/>
            </p:nvSpPr>
            <p:spPr>
              <a:xfrm>
                <a:off x="3149600" y="32067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49" name="Donut 48"/>
              <p:cNvSpPr/>
              <p:nvPr/>
            </p:nvSpPr>
            <p:spPr>
              <a:xfrm>
                <a:off x="3222625" y="3254375"/>
                <a:ext cx="82550" cy="80963"/>
              </a:xfrm>
              <a:prstGeom prst="don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50" name="Donut 49"/>
              <p:cNvSpPr/>
              <p:nvPr/>
            </p:nvSpPr>
            <p:spPr>
              <a:xfrm>
                <a:off x="3289300" y="32702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51" name="Donut 50"/>
              <p:cNvSpPr/>
              <p:nvPr/>
            </p:nvSpPr>
            <p:spPr>
              <a:xfrm>
                <a:off x="3332163" y="3368675"/>
                <a:ext cx="82550" cy="80963"/>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52" name="Donut 51"/>
              <p:cNvSpPr/>
              <p:nvPr/>
            </p:nvSpPr>
            <p:spPr>
              <a:xfrm>
                <a:off x="3451225" y="3448050"/>
                <a:ext cx="82550" cy="82550"/>
              </a:xfrm>
              <a:prstGeom prst="donu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sp>
            <p:nvSpPr>
              <p:cNvPr id="53" name="Donut 52"/>
              <p:cNvSpPr/>
              <p:nvPr/>
            </p:nvSpPr>
            <p:spPr>
              <a:xfrm>
                <a:off x="3387725" y="3422650"/>
                <a:ext cx="82550" cy="82550"/>
              </a:xfrm>
              <a:prstGeom prst="donu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 </a:t>
                </a:r>
              </a:p>
            </p:txBody>
          </p:sp>
        </p:grpSp>
        <p:grpSp>
          <p:nvGrpSpPr>
            <p:cNvPr id="10" name="Group 28"/>
            <p:cNvGrpSpPr/>
            <p:nvPr/>
          </p:nvGrpSpPr>
          <p:grpSpPr>
            <a:xfrm>
              <a:off x="2466062" y="1967919"/>
              <a:ext cx="749496" cy="1372909"/>
              <a:chOff x="2635250" y="2327275"/>
              <a:chExt cx="679450" cy="1244600"/>
            </a:xfrm>
            <a:solidFill>
              <a:schemeClr val="accent6"/>
            </a:solidFill>
          </p:grpSpPr>
          <p:sp>
            <p:nvSpPr>
              <p:cNvPr id="31" name="Donut 30"/>
              <p:cNvSpPr/>
              <p:nvPr/>
            </p:nvSpPr>
            <p:spPr>
              <a:xfrm>
                <a:off x="2635250" y="232727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2" name="Donut 31"/>
              <p:cNvSpPr/>
              <p:nvPr/>
            </p:nvSpPr>
            <p:spPr>
              <a:xfrm>
                <a:off x="2732088" y="23637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3" name="Donut 32"/>
              <p:cNvSpPr/>
              <p:nvPr/>
            </p:nvSpPr>
            <p:spPr>
              <a:xfrm>
                <a:off x="2805113" y="2435225"/>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4" name="Donut 33"/>
              <p:cNvSpPr/>
              <p:nvPr/>
            </p:nvSpPr>
            <p:spPr>
              <a:xfrm>
                <a:off x="2851150" y="24860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5" name="Donut 34"/>
              <p:cNvSpPr/>
              <p:nvPr/>
            </p:nvSpPr>
            <p:spPr>
              <a:xfrm>
                <a:off x="2869356" y="2568580"/>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 name="Donut 35"/>
              <p:cNvSpPr/>
              <p:nvPr/>
            </p:nvSpPr>
            <p:spPr>
              <a:xfrm>
                <a:off x="2874017" y="2622550"/>
                <a:ext cx="82550"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7" name="Donut 36"/>
              <p:cNvSpPr/>
              <p:nvPr/>
            </p:nvSpPr>
            <p:spPr>
              <a:xfrm>
                <a:off x="2952750" y="27701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8" name="Donut 37"/>
              <p:cNvSpPr/>
              <p:nvPr/>
            </p:nvSpPr>
            <p:spPr>
              <a:xfrm>
                <a:off x="2973388" y="28336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9" name="Donut 38"/>
              <p:cNvSpPr/>
              <p:nvPr/>
            </p:nvSpPr>
            <p:spPr>
              <a:xfrm>
                <a:off x="2995613" y="2905125"/>
                <a:ext cx="80962"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0" name="Donut 39"/>
              <p:cNvSpPr/>
              <p:nvPr/>
            </p:nvSpPr>
            <p:spPr>
              <a:xfrm>
                <a:off x="3011488" y="2978150"/>
                <a:ext cx="82550"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1" name="Donut 40"/>
              <p:cNvSpPr/>
              <p:nvPr/>
            </p:nvSpPr>
            <p:spPr>
              <a:xfrm>
                <a:off x="3024188" y="3054350"/>
                <a:ext cx="82550"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2" name="Donut 41"/>
              <p:cNvSpPr/>
              <p:nvPr/>
            </p:nvSpPr>
            <p:spPr>
              <a:xfrm>
                <a:off x="3049588" y="31257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3" name="Donut 42"/>
              <p:cNvSpPr/>
              <p:nvPr/>
            </p:nvSpPr>
            <p:spPr>
              <a:xfrm>
                <a:off x="3067050" y="3189288"/>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4" name="Donut 43"/>
              <p:cNvSpPr/>
              <p:nvPr/>
            </p:nvSpPr>
            <p:spPr>
              <a:xfrm>
                <a:off x="3109913" y="3346450"/>
                <a:ext cx="80962"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5" name="Donut 44"/>
              <p:cNvSpPr/>
              <p:nvPr/>
            </p:nvSpPr>
            <p:spPr>
              <a:xfrm>
                <a:off x="3160713" y="3384550"/>
                <a:ext cx="80962"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6" name="Donut 45"/>
              <p:cNvSpPr/>
              <p:nvPr/>
            </p:nvSpPr>
            <p:spPr>
              <a:xfrm>
                <a:off x="3186113" y="3448050"/>
                <a:ext cx="80962" cy="80963"/>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7" name="Donut 46"/>
              <p:cNvSpPr/>
              <p:nvPr/>
            </p:nvSpPr>
            <p:spPr>
              <a:xfrm>
                <a:off x="3232150" y="3489325"/>
                <a:ext cx="82550" cy="82550"/>
              </a:xfrm>
              <a:prstGeom prst="donu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
          <p:nvSpPr>
            <p:cNvPr id="30" name="TextBox 22"/>
            <p:cNvSpPr txBox="1">
              <a:spLocks noChangeArrowheads="1"/>
            </p:cNvSpPr>
            <p:nvPr/>
          </p:nvSpPr>
          <p:spPr bwMode="auto">
            <a:xfrm>
              <a:off x="4730618" y="5295027"/>
              <a:ext cx="552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dirty="0" smtClean="0">
                  <a:solidFill>
                    <a:srgbClr val="FFFFFF"/>
                  </a:solidFill>
                  <a:latin typeface="Arial" charset="0"/>
                </a:rPr>
                <a:t>Days</a:t>
              </a:r>
              <a:endParaRPr lang="en-US" sz="1200" b="1" baseline="30000" dirty="0">
                <a:solidFill>
                  <a:srgbClr val="FFFFFF"/>
                </a:solidFill>
                <a:latin typeface="Arial" charset="0"/>
              </a:endParaRPr>
            </a:p>
          </p:txBody>
        </p:sp>
      </p:grpSp>
    </p:spTree>
    <p:extLst>
      <p:ext uri="{BB962C8B-B14F-4D97-AF65-F5344CB8AC3E}">
        <p14:creationId xmlns:p14="http://schemas.microsoft.com/office/powerpoint/2010/main" val="295553075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5"/>
          <p:cNvSpPr txBox="1">
            <a:spLocks noChangeArrowheads="1"/>
          </p:cNvSpPr>
          <p:nvPr/>
        </p:nvSpPr>
        <p:spPr bwMode="auto">
          <a:xfrm>
            <a:off x="4607989" y="1573799"/>
            <a:ext cx="3953399" cy="3744766"/>
          </a:xfrm>
          <a:prstGeom prst="rect">
            <a:avLst/>
          </a:prstGeom>
          <a:solidFill>
            <a:schemeClr val="bg1">
              <a:alpha val="5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sp>
        <p:nvSpPr>
          <p:cNvPr id="32" name="Text Box 15"/>
          <p:cNvSpPr txBox="1">
            <a:spLocks noChangeArrowheads="1"/>
          </p:cNvSpPr>
          <p:nvPr/>
        </p:nvSpPr>
        <p:spPr bwMode="auto">
          <a:xfrm>
            <a:off x="457200" y="1573799"/>
            <a:ext cx="4073740" cy="3744766"/>
          </a:xfrm>
          <a:prstGeom prst="rect">
            <a:avLst/>
          </a:prstGeom>
          <a:solidFill>
            <a:schemeClr val="bg1">
              <a:alpha val="5000"/>
            </a:schemeClr>
          </a:solidFill>
          <a:ln>
            <a:noFill/>
          </a:ln>
          <a:extLst/>
        </p:spPr>
        <p:txBody>
          <a:bodyPr wrap="square" lIns="274320" tIns="1965960" rIns="274320" bIns="182880" anchor="b"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a:spcBef>
                <a:spcPct val="25000"/>
              </a:spcBef>
              <a:spcAft>
                <a:spcPct val="25000"/>
              </a:spcAft>
              <a:buClr>
                <a:schemeClr val="bg1"/>
              </a:buClr>
              <a:buSzPct val="125000"/>
            </a:pPr>
            <a:endParaRPr lang="en-US" sz="1400" baseline="30000" dirty="0">
              <a:solidFill>
                <a:srgbClr val="FFFFFF"/>
              </a:solidFill>
            </a:endParaRPr>
          </a:p>
        </p:txBody>
      </p:sp>
      <p:sp>
        <p:nvSpPr>
          <p:cNvPr id="33" name="Text Box 5"/>
          <p:cNvSpPr txBox="1">
            <a:spLocks noChangeArrowheads="1"/>
          </p:cNvSpPr>
          <p:nvPr/>
        </p:nvSpPr>
        <p:spPr bwMode="auto">
          <a:xfrm>
            <a:off x="1219200" y="1738483"/>
            <a:ext cx="2928938" cy="1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20000"/>
              </a:spcBef>
              <a:buClr>
                <a:srgbClr val="FFFF00"/>
              </a:buClr>
              <a:buFont typeface="Wingdings" charset="0"/>
              <a:buNone/>
            </a:pPr>
            <a:r>
              <a:rPr lang="en-US" sz="2000" b="1" dirty="0">
                <a:solidFill>
                  <a:schemeClr val="bg1"/>
                </a:solidFill>
                <a:latin typeface="+mj-lt"/>
              </a:rPr>
              <a:t>Primary Outcome</a:t>
            </a:r>
          </a:p>
        </p:txBody>
      </p:sp>
      <p:sp>
        <p:nvSpPr>
          <p:cNvPr id="34" name="Text Placeholder 22"/>
          <p:cNvSpPr>
            <a:spLocks/>
          </p:cNvSpPr>
          <p:nvPr/>
        </p:nvSpPr>
        <p:spPr bwMode="auto">
          <a:xfrm>
            <a:off x="4781550" y="1677418"/>
            <a:ext cx="404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p>
            <a:pPr algn="ctr" eaLnBrk="0" hangingPunct="0">
              <a:spcBef>
                <a:spcPct val="20000"/>
              </a:spcBef>
              <a:buClr>
                <a:srgbClr val="FFFF00"/>
              </a:buClr>
              <a:buFont typeface="Wingdings" charset="0"/>
              <a:buNone/>
            </a:pPr>
            <a:r>
              <a:rPr lang="en-US" sz="2000" b="1" dirty="0">
                <a:solidFill>
                  <a:schemeClr val="bg1"/>
                </a:solidFill>
                <a:latin typeface="+mj-lt"/>
              </a:rPr>
              <a:t>Secondary </a:t>
            </a:r>
            <a:r>
              <a:rPr lang="en-US" sz="2000" b="1" dirty="0" smtClean="0">
                <a:solidFill>
                  <a:schemeClr val="bg1"/>
                </a:solidFill>
                <a:latin typeface="+mj-lt"/>
              </a:rPr>
              <a:t>Outcome</a:t>
            </a:r>
            <a:endParaRPr lang="en-US" sz="2000" b="1" dirty="0">
              <a:solidFill>
                <a:schemeClr val="bg1"/>
              </a:solidFill>
            </a:endParaRPr>
          </a:p>
        </p:txBody>
      </p:sp>
      <p:sp>
        <p:nvSpPr>
          <p:cNvPr id="2" name="Title 1"/>
          <p:cNvSpPr>
            <a:spLocks noGrp="1"/>
          </p:cNvSpPr>
          <p:nvPr>
            <p:ph type="title"/>
          </p:nvPr>
        </p:nvSpPr>
        <p:spPr/>
        <p:txBody>
          <a:bodyPr>
            <a:normAutofit/>
          </a:bodyPr>
          <a:lstStyle/>
          <a:p>
            <a:pPr>
              <a:lnSpc>
                <a:spcPct val="85000"/>
              </a:lnSpc>
            </a:pPr>
            <a:r>
              <a:rPr lang="en-US" dirty="0">
                <a:solidFill>
                  <a:schemeClr val="accent1">
                    <a:lumMod val="75000"/>
                  </a:schemeClr>
                </a:solidFill>
              </a:rPr>
              <a:t>NINOS: Efficacy </a:t>
            </a:r>
            <a:r>
              <a:rPr lang="en-US" dirty="0" smtClean="0">
                <a:solidFill>
                  <a:schemeClr val="accent1">
                    <a:lumMod val="75000"/>
                  </a:schemeClr>
                </a:solidFill>
              </a:rPr>
              <a:t>Outcomes</a:t>
            </a:r>
            <a:r>
              <a:rPr lang="en-US" baseline="30000" dirty="0" smtClean="0">
                <a:solidFill>
                  <a:schemeClr val="accent1">
                    <a:lumMod val="75000"/>
                  </a:schemeClr>
                </a:solidFill>
              </a:rPr>
              <a:t>1,2</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a:xfrm>
            <a:off x="467559" y="6085292"/>
            <a:ext cx="6344386" cy="481013"/>
          </a:xfrm>
        </p:spPr>
        <p:txBody>
          <a:bodyPr/>
          <a:lstStyle/>
          <a:p>
            <a:r>
              <a:rPr lang="en-US" dirty="0"/>
              <a:t>*Primary outcome</a:t>
            </a:r>
            <a:r>
              <a:rPr lang="en-US" dirty="0" smtClean="0"/>
              <a:t>.</a:t>
            </a:r>
            <a:br>
              <a:rPr lang="en-US" dirty="0" smtClean="0"/>
            </a:br>
            <a:r>
              <a:rPr lang="en-US" b="1" dirty="0" smtClean="0"/>
              <a:t>1. </a:t>
            </a:r>
            <a:r>
              <a:rPr lang="en-US" dirty="0" smtClean="0"/>
              <a:t>INOMAX </a:t>
            </a:r>
            <a:r>
              <a:rPr lang="en-US" dirty="0"/>
              <a:t>[package insert]. Hampton, NJ: Ikaria, Inc.; </a:t>
            </a:r>
            <a:r>
              <a:rPr lang="en-US" dirty="0" smtClean="0"/>
              <a:t>2013. </a:t>
            </a:r>
            <a:r>
              <a:rPr lang="en-US" b="1" dirty="0" smtClean="0"/>
              <a:t>2. </a:t>
            </a:r>
            <a:r>
              <a:rPr lang="en-US" dirty="0" smtClean="0"/>
              <a:t>The </a:t>
            </a:r>
            <a:r>
              <a:rPr lang="en-US" dirty="0"/>
              <a:t>Neonatal Inhaled Nitric Oxide Study Group. </a:t>
            </a:r>
            <a:r>
              <a:rPr lang="en-US" i="1" dirty="0"/>
              <a:t>N </a:t>
            </a:r>
            <a:r>
              <a:rPr lang="en-US" i="1" dirty="0" err="1"/>
              <a:t>Engl</a:t>
            </a:r>
            <a:r>
              <a:rPr lang="en-US" i="1" dirty="0"/>
              <a:t> J Med</a:t>
            </a:r>
            <a:r>
              <a:rPr lang="en-US" dirty="0"/>
              <a:t>. 1997;336:597-604</a:t>
            </a:r>
            <a:r>
              <a:rPr lang="en-US" dirty="0" smtClean="0"/>
              <a:t>.</a:t>
            </a:r>
            <a:endParaRPr lang="en-US" dirty="0"/>
          </a:p>
        </p:txBody>
      </p:sp>
      <p:sp>
        <p:nvSpPr>
          <p:cNvPr id="46" name="TextBox 22"/>
          <p:cNvSpPr txBox="1">
            <a:spLocks noChangeArrowheads="1"/>
          </p:cNvSpPr>
          <p:nvPr/>
        </p:nvSpPr>
        <p:spPr bwMode="auto">
          <a:xfrm>
            <a:off x="2341964" y="3633327"/>
            <a:ext cx="666994" cy="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000" b="1" i="1" dirty="0">
                <a:solidFill>
                  <a:schemeClr val="bg1"/>
                </a:solidFill>
                <a:latin typeface="Arial" charset="0"/>
              </a:rPr>
              <a:t>P=</a:t>
            </a:r>
            <a:r>
              <a:rPr lang="en-US" sz="1000" b="1" dirty="0">
                <a:solidFill>
                  <a:schemeClr val="bg1"/>
                </a:solidFill>
                <a:latin typeface="Arial" charset="0"/>
              </a:rPr>
              <a:t>0.60</a:t>
            </a:r>
            <a:endParaRPr lang="en-US" sz="1000" b="1" baseline="30000" dirty="0">
              <a:solidFill>
                <a:schemeClr val="bg1"/>
              </a:solidFill>
              <a:latin typeface="Arial" charset="0"/>
            </a:endParaRPr>
          </a:p>
        </p:txBody>
      </p:sp>
      <p:sp>
        <p:nvSpPr>
          <p:cNvPr id="47" name="TextBox 22"/>
          <p:cNvSpPr txBox="1">
            <a:spLocks noChangeArrowheads="1"/>
          </p:cNvSpPr>
          <p:nvPr/>
        </p:nvSpPr>
        <p:spPr bwMode="auto">
          <a:xfrm>
            <a:off x="3465964" y="2422496"/>
            <a:ext cx="744464" cy="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000" b="1" i="1" dirty="0">
                <a:solidFill>
                  <a:schemeClr val="bg1"/>
                </a:solidFill>
                <a:latin typeface="Arial" charset="0"/>
              </a:rPr>
              <a:t>P=</a:t>
            </a:r>
            <a:r>
              <a:rPr lang="en-US" sz="1000" b="1" dirty="0">
                <a:solidFill>
                  <a:schemeClr val="bg1"/>
                </a:solidFill>
                <a:latin typeface="Arial" charset="0"/>
              </a:rPr>
              <a:t>0.014</a:t>
            </a:r>
            <a:endParaRPr lang="en-US" sz="1000" b="1" baseline="30000" dirty="0">
              <a:solidFill>
                <a:schemeClr val="bg1"/>
              </a:solidFill>
              <a:latin typeface="Arial" charset="0"/>
            </a:endParaRPr>
          </a:p>
        </p:txBody>
      </p:sp>
      <p:sp>
        <p:nvSpPr>
          <p:cNvPr id="48" name="TextBox 22"/>
          <p:cNvSpPr txBox="1">
            <a:spLocks noChangeArrowheads="1"/>
          </p:cNvSpPr>
          <p:nvPr/>
        </p:nvSpPr>
        <p:spPr bwMode="auto">
          <a:xfrm>
            <a:off x="1244822" y="2184851"/>
            <a:ext cx="744464" cy="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000" b="1" i="1" dirty="0">
                <a:solidFill>
                  <a:schemeClr val="bg1"/>
                </a:solidFill>
                <a:latin typeface="Arial" charset="0"/>
              </a:rPr>
              <a:t>P=</a:t>
            </a:r>
            <a:r>
              <a:rPr lang="en-US" sz="1000" b="1" dirty="0">
                <a:solidFill>
                  <a:schemeClr val="bg1"/>
                </a:solidFill>
                <a:latin typeface="Arial" charset="0"/>
              </a:rPr>
              <a:t>0.006</a:t>
            </a:r>
            <a:endParaRPr lang="en-US" sz="1000" b="1" baseline="30000" dirty="0">
              <a:solidFill>
                <a:schemeClr val="bg1"/>
              </a:solidFill>
              <a:latin typeface="Arial" charset="0"/>
            </a:endParaRPr>
          </a:p>
        </p:txBody>
      </p:sp>
      <p:sp>
        <p:nvSpPr>
          <p:cNvPr id="49" name="Text Box 28"/>
          <p:cNvSpPr txBox="1">
            <a:spLocks noChangeArrowheads="1"/>
          </p:cNvSpPr>
          <p:nvPr/>
        </p:nvSpPr>
        <p:spPr bwMode="auto">
          <a:xfrm>
            <a:off x="2101091" y="4744784"/>
            <a:ext cx="254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dirty="0">
                <a:solidFill>
                  <a:schemeClr val="bg1"/>
                </a:solidFill>
                <a:latin typeface="Arial" charset="0"/>
              </a:rPr>
              <a:t>*</a:t>
            </a:r>
          </a:p>
        </p:txBody>
      </p:sp>
      <p:sp>
        <p:nvSpPr>
          <p:cNvPr id="50" name="TextBox 19"/>
          <p:cNvSpPr txBox="1">
            <a:spLocks noChangeArrowheads="1"/>
          </p:cNvSpPr>
          <p:nvPr/>
        </p:nvSpPr>
        <p:spPr bwMode="auto">
          <a:xfrm rot="16200000">
            <a:off x="-1769" y="3332896"/>
            <a:ext cx="1207391" cy="32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Events ( %)  </a:t>
            </a:r>
          </a:p>
        </p:txBody>
      </p:sp>
      <p:sp>
        <p:nvSpPr>
          <p:cNvPr id="51" name="TextBox 17"/>
          <p:cNvSpPr txBox="1">
            <a:spLocks noChangeArrowheads="1"/>
          </p:cNvSpPr>
          <p:nvPr/>
        </p:nvSpPr>
        <p:spPr bwMode="auto">
          <a:xfrm>
            <a:off x="2217018" y="2099733"/>
            <a:ext cx="712343" cy="3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N=235</a:t>
            </a:r>
          </a:p>
        </p:txBody>
      </p:sp>
      <p:graphicFrame>
        <p:nvGraphicFramePr>
          <p:cNvPr id="52" name="Object 22"/>
          <p:cNvGraphicFramePr>
            <a:graphicFrameLocks noChangeAspect="1"/>
          </p:cNvGraphicFramePr>
          <p:nvPr>
            <p:extLst>
              <p:ext uri="{D42A27DB-BD31-4B8C-83A1-F6EECF244321}">
                <p14:modId xmlns:p14="http://schemas.microsoft.com/office/powerpoint/2010/main" val="1086406328"/>
              </p:ext>
            </p:extLst>
          </p:nvPr>
        </p:nvGraphicFramePr>
        <p:xfrm>
          <a:off x="5168900" y="2456939"/>
          <a:ext cx="2944813" cy="2062163"/>
        </p:xfrm>
        <a:graphic>
          <a:graphicData uri="http://schemas.openxmlformats.org/presentationml/2006/ole">
            <mc:AlternateContent xmlns:mc="http://schemas.openxmlformats.org/markup-compatibility/2006">
              <mc:Choice xmlns:v="urn:schemas-microsoft-com:vml" Requires="v">
                <p:oleObj spid="_x0000_s207912" name="Worksheet" r:id="rId5" imgW="11810871" imgH="9144000" progId="Excel.Sheet.8">
                  <p:embed/>
                </p:oleObj>
              </mc:Choice>
              <mc:Fallback>
                <p:oleObj name="Worksheet" r:id="rId5" imgW="11810871" imgH="9144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900" y="2456939"/>
                        <a:ext cx="2944813" cy="206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20"/>
          <p:cNvSpPr>
            <a:spLocks noChangeArrowheads="1"/>
          </p:cNvSpPr>
          <p:nvPr/>
        </p:nvSpPr>
        <p:spPr bwMode="auto">
          <a:xfrm>
            <a:off x="6085822" y="4843754"/>
            <a:ext cx="1729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b="1" dirty="0" smtClean="0">
                <a:solidFill>
                  <a:schemeClr val="bg1"/>
                </a:solidFill>
                <a:latin typeface="Arial" charset="0"/>
                <a:cs typeface="Arial" charset="0"/>
              </a:rPr>
              <a:t>PA-aO</a:t>
            </a:r>
            <a:r>
              <a:rPr lang="en-US" sz="1200" b="1" baseline="-25000" dirty="0" smtClean="0">
                <a:solidFill>
                  <a:schemeClr val="bg1"/>
                </a:solidFill>
                <a:latin typeface="Arial" charset="0"/>
                <a:cs typeface="Arial" charset="0"/>
              </a:rPr>
              <a:t>2 </a:t>
            </a:r>
            <a:r>
              <a:rPr lang="en-US" sz="1200" b="1" dirty="0">
                <a:solidFill>
                  <a:schemeClr val="bg1"/>
                </a:solidFill>
                <a:latin typeface="Arial" charset="0"/>
                <a:cs typeface="Arial" charset="0"/>
              </a:rPr>
              <a:t>(A-a gradient)</a:t>
            </a:r>
            <a:endParaRPr lang="en-US" sz="1200" b="1" baseline="-25000" dirty="0">
              <a:solidFill>
                <a:schemeClr val="bg1"/>
              </a:solidFill>
              <a:latin typeface="Arial" charset="0"/>
              <a:cs typeface="Arial" charset="0"/>
            </a:endParaRPr>
          </a:p>
        </p:txBody>
      </p:sp>
      <p:sp>
        <p:nvSpPr>
          <p:cNvPr id="54" name="TextBox 22"/>
          <p:cNvSpPr txBox="1">
            <a:spLocks noChangeArrowheads="1"/>
          </p:cNvSpPr>
          <p:nvPr/>
        </p:nvSpPr>
        <p:spPr bwMode="auto">
          <a:xfrm>
            <a:off x="6055781" y="2803058"/>
            <a:ext cx="582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800" b="1" dirty="0">
                <a:solidFill>
                  <a:schemeClr val="bg1"/>
                </a:solidFill>
                <a:latin typeface="Arial" charset="0"/>
              </a:rPr>
              <a:t>-6.7</a:t>
            </a:r>
            <a:endParaRPr lang="en-US" sz="1800" b="1" baseline="30000" dirty="0">
              <a:solidFill>
                <a:schemeClr val="bg1"/>
              </a:solidFill>
              <a:latin typeface="Arial" charset="0"/>
            </a:endParaRPr>
          </a:p>
        </p:txBody>
      </p:sp>
      <p:sp>
        <p:nvSpPr>
          <p:cNvPr id="55" name="TextBox 22"/>
          <p:cNvSpPr txBox="1">
            <a:spLocks noChangeArrowheads="1"/>
          </p:cNvSpPr>
          <p:nvPr/>
        </p:nvSpPr>
        <p:spPr bwMode="auto">
          <a:xfrm>
            <a:off x="6449931" y="2099733"/>
            <a:ext cx="916409" cy="32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200" b="1" i="1" dirty="0">
                <a:solidFill>
                  <a:schemeClr val="bg1"/>
                </a:solidFill>
                <a:latin typeface="Arial" charset="0"/>
              </a:rPr>
              <a:t>P&lt;</a:t>
            </a:r>
            <a:r>
              <a:rPr lang="en-US" sz="1200" b="1" dirty="0">
                <a:solidFill>
                  <a:schemeClr val="bg1"/>
                </a:solidFill>
                <a:latin typeface="Arial" charset="0"/>
              </a:rPr>
              <a:t>0.001</a:t>
            </a:r>
            <a:endParaRPr lang="en-US" sz="1200" b="1" baseline="30000" dirty="0">
              <a:solidFill>
                <a:schemeClr val="bg1"/>
              </a:solidFill>
              <a:latin typeface="Arial" charset="0"/>
            </a:endParaRPr>
          </a:p>
        </p:txBody>
      </p:sp>
      <p:sp>
        <p:nvSpPr>
          <p:cNvPr id="56" name="TextBox 22"/>
          <p:cNvSpPr txBox="1">
            <a:spLocks noChangeArrowheads="1"/>
          </p:cNvSpPr>
          <p:nvPr/>
        </p:nvSpPr>
        <p:spPr bwMode="auto">
          <a:xfrm>
            <a:off x="6631855" y="4127092"/>
            <a:ext cx="51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800" b="1" dirty="0">
                <a:solidFill>
                  <a:schemeClr val="bg1"/>
                </a:solidFill>
                <a:latin typeface="Arial" charset="0"/>
              </a:rPr>
              <a:t>-60</a:t>
            </a:r>
            <a:endParaRPr lang="en-US" sz="1800" b="1" baseline="30000" dirty="0">
              <a:solidFill>
                <a:schemeClr val="bg1"/>
              </a:solidFill>
              <a:latin typeface="Arial" charset="0"/>
            </a:endParaRPr>
          </a:p>
        </p:txBody>
      </p:sp>
      <p:sp>
        <p:nvSpPr>
          <p:cNvPr id="57" name="Text Box 10"/>
          <p:cNvSpPr txBox="1">
            <a:spLocks noChangeArrowheads="1"/>
          </p:cNvSpPr>
          <p:nvPr/>
        </p:nvSpPr>
        <p:spPr bwMode="auto">
          <a:xfrm rot="16200000">
            <a:off x="3915214" y="3274057"/>
            <a:ext cx="2318418" cy="58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200" b="1" dirty="0">
                <a:solidFill>
                  <a:schemeClr val="bg1"/>
                </a:solidFill>
                <a:latin typeface="Arial" charset="0"/>
              </a:rPr>
              <a:t>30-Minute Change From </a:t>
            </a:r>
            <a:br>
              <a:rPr lang="en-US" sz="1200" b="1" dirty="0">
                <a:solidFill>
                  <a:schemeClr val="bg1"/>
                </a:solidFill>
                <a:latin typeface="Arial" charset="0"/>
              </a:rPr>
            </a:br>
            <a:r>
              <a:rPr lang="en-US" sz="1200" b="1" dirty="0">
                <a:solidFill>
                  <a:schemeClr val="bg1"/>
                </a:solidFill>
                <a:latin typeface="Arial" charset="0"/>
              </a:rPr>
              <a:t>Baseline (mm Hg</a:t>
            </a:r>
            <a:r>
              <a:rPr lang="en-US" sz="1400" b="1" dirty="0">
                <a:solidFill>
                  <a:schemeClr val="bg1"/>
                </a:solidFill>
                <a:latin typeface="Arial" charset="0"/>
              </a:rPr>
              <a:t>)</a:t>
            </a:r>
          </a:p>
        </p:txBody>
      </p:sp>
      <p:cxnSp>
        <p:nvCxnSpPr>
          <p:cNvPr id="11" name="Straight Connector 10"/>
          <p:cNvCxnSpPr/>
          <p:nvPr/>
        </p:nvCxnSpPr>
        <p:spPr>
          <a:xfrm>
            <a:off x="5737856" y="2551550"/>
            <a:ext cx="257409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Text Box 17"/>
          <p:cNvSpPr txBox="1">
            <a:spLocks noChangeArrowheads="1"/>
          </p:cNvSpPr>
          <p:nvPr/>
        </p:nvSpPr>
        <p:spPr bwMode="auto">
          <a:xfrm>
            <a:off x="3368024" y="5560814"/>
            <a:ext cx="842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r>
              <a:rPr lang="en-US" sz="1200" b="1" dirty="0">
                <a:solidFill>
                  <a:schemeClr val="bg1"/>
                </a:solidFill>
              </a:rPr>
              <a:t>Placebo </a:t>
            </a:r>
            <a:endParaRPr lang="en-US" sz="1200" baseline="30000" dirty="0">
              <a:solidFill>
                <a:schemeClr val="bg1"/>
              </a:solidFill>
              <a:latin typeface="Arial"/>
              <a:cs typeface="Arial"/>
            </a:endParaRPr>
          </a:p>
        </p:txBody>
      </p:sp>
      <p:sp>
        <p:nvSpPr>
          <p:cNvPr id="43" name="Rectangle 42"/>
          <p:cNvSpPr/>
          <p:nvPr/>
        </p:nvSpPr>
        <p:spPr>
          <a:xfrm>
            <a:off x="2925626" y="5514632"/>
            <a:ext cx="2243274" cy="369369"/>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 Box 17"/>
          <p:cNvSpPr txBox="1">
            <a:spLocks noChangeArrowheads="1"/>
          </p:cNvSpPr>
          <p:nvPr/>
        </p:nvSpPr>
        <p:spPr bwMode="auto">
          <a:xfrm>
            <a:off x="4473609" y="5560814"/>
            <a:ext cx="12642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r>
              <a:rPr lang="en-US" sz="1200" b="1" dirty="0" smtClean="0">
                <a:solidFill>
                  <a:schemeClr val="bg1"/>
                </a:solidFill>
              </a:rPr>
              <a:t>iNO</a:t>
            </a:r>
            <a:r>
              <a:rPr lang="en-US" sz="1200" dirty="0" smtClean="0">
                <a:solidFill>
                  <a:schemeClr val="bg1"/>
                </a:solidFill>
              </a:rPr>
              <a:t> </a:t>
            </a:r>
            <a:endParaRPr lang="en-US" sz="1200" b="1" baseline="30000" dirty="0">
              <a:solidFill>
                <a:schemeClr val="bg1"/>
              </a:solidFill>
            </a:endParaRPr>
          </a:p>
        </p:txBody>
      </p:sp>
      <p:sp>
        <p:nvSpPr>
          <p:cNvPr id="58" name="Rectangle 5"/>
          <p:cNvSpPr>
            <a:spLocks noChangeArrowheads="1"/>
          </p:cNvSpPr>
          <p:nvPr/>
        </p:nvSpPr>
        <p:spPr bwMode="auto">
          <a:xfrm>
            <a:off x="4340894" y="5634102"/>
            <a:ext cx="142875" cy="142875"/>
          </a:xfrm>
          <a:prstGeom prst="rect">
            <a:avLst/>
          </a:prstGeom>
          <a:solidFill>
            <a:srgbClr val="FF0000"/>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59" name="Rectangle 7"/>
          <p:cNvSpPr>
            <a:spLocks noChangeArrowheads="1"/>
          </p:cNvSpPr>
          <p:nvPr/>
        </p:nvSpPr>
        <p:spPr bwMode="auto">
          <a:xfrm>
            <a:off x="3225822" y="5634102"/>
            <a:ext cx="142875" cy="142875"/>
          </a:xfrm>
          <a:prstGeom prst="rect">
            <a:avLst/>
          </a:prstGeom>
          <a:solidFill>
            <a:srgbClr val="0070C0"/>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graphicFrame>
        <p:nvGraphicFramePr>
          <p:cNvPr id="45" name="Chart 16"/>
          <p:cNvGraphicFramePr>
            <a:graphicFrameLocks noChangeAspect="1"/>
          </p:cNvGraphicFramePr>
          <p:nvPr>
            <p:extLst>
              <p:ext uri="{D42A27DB-BD31-4B8C-83A1-F6EECF244321}">
                <p14:modId xmlns:p14="http://schemas.microsoft.com/office/powerpoint/2010/main" val="3536326284"/>
              </p:ext>
            </p:extLst>
          </p:nvPr>
        </p:nvGraphicFramePr>
        <p:xfrm>
          <a:off x="596900" y="2273300"/>
          <a:ext cx="5051425" cy="2720975"/>
        </p:xfrm>
        <a:graphic>
          <a:graphicData uri="http://schemas.openxmlformats.org/presentationml/2006/ole">
            <mc:AlternateContent xmlns:mc="http://schemas.openxmlformats.org/markup-compatibility/2006">
              <mc:Choice xmlns:v="urn:schemas-microsoft-com:vml" Requires="v">
                <p:oleObj spid="_x0000_s207913" name="Worksheet" r:id="rId8" imgW="11468109" imgH="6172149" progId="Excel.Sheet.8">
                  <p:embed/>
                </p:oleObj>
              </mc:Choice>
              <mc:Fallback>
                <p:oleObj name="Worksheet" r:id="rId8" imgW="11468109" imgH="6172149"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900" y="2273300"/>
                        <a:ext cx="5051425"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14267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Safety Outcomes From Phase III Studies</a:t>
            </a:r>
            <a:endParaRPr lang="en-US" dirty="0">
              <a:solidFill>
                <a:schemeClr val="accent1">
                  <a:lumMod val="75000"/>
                </a:schemeClr>
              </a:solidFill>
            </a:endParaRPr>
          </a:p>
        </p:txBody>
      </p:sp>
      <p:sp>
        <p:nvSpPr>
          <p:cNvPr id="12" name="Text Placeholder 11"/>
          <p:cNvSpPr>
            <a:spLocks noGrp="1"/>
          </p:cNvSpPr>
          <p:nvPr>
            <p:ph type="body" sz="quarter" idx="14"/>
          </p:nvPr>
        </p:nvSpPr>
        <p:spPr/>
        <p:txBody>
          <a:bodyPr/>
          <a:lstStyle/>
          <a:p>
            <a:r>
              <a:rPr lang="en-US" sz="1200" b="1" dirty="0" smtClean="0"/>
              <a:t>1.</a:t>
            </a:r>
            <a:r>
              <a:rPr lang="en-US" sz="1200" dirty="0" smtClean="0"/>
              <a:t> INOMAX [package insert]. Hampton, NJ: Ikaria, Inc.; 2013.</a:t>
            </a:r>
            <a:endParaRPr lang="en-US" sz="1200" dirty="0"/>
          </a:p>
        </p:txBody>
      </p:sp>
      <p:sp>
        <p:nvSpPr>
          <p:cNvPr id="3" name="Content Placeholder 2"/>
          <p:cNvSpPr>
            <a:spLocks noGrp="1"/>
          </p:cNvSpPr>
          <p:nvPr>
            <p:ph sz="quarter" idx="16"/>
          </p:nvPr>
        </p:nvSpPr>
        <p:spPr>
          <a:xfrm>
            <a:off x="468313" y="1493489"/>
            <a:ext cx="8093075" cy="3681832"/>
          </a:xfrm>
        </p:spPr>
        <p:txBody>
          <a:bodyPr/>
          <a:lstStyle/>
          <a:p>
            <a:r>
              <a:rPr lang="en-US" dirty="0" smtClean="0"/>
              <a:t>Results from NINOS and CINRGI studies</a:t>
            </a:r>
            <a:r>
              <a:rPr lang="en-US" baseline="30000" dirty="0" smtClean="0"/>
              <a:t>1</a:t>
            </a:r>
          </a:p>
          <a:p>
            <a:pPr lvl="1"/>
            <a:r>
              <a:rPr lang="en-US" dirty="0" smtClean="0"/>
              <a:t>Combined mortality: placebo (11%); inhaled NO (9%)</a:t>
            </a:r>
          </a:p>
          <a:p>
            <a:pPr lvl="1"/>
            <a:r>
              <a:rPr lang="en-US" dirty="0" smtClean="0"/>
              <a:t>In CINRGI, the only adverse reaction (&gt;2% higher incidence on INOmax than placebo) was hypotension (14% vs. 11%)</a:t>
            </a:r>
          </a:p>
          <a:p>
            <a:pPr lvl="1"/>
            <a:r>
              <a:rPr lang="en-US" dirty="0" smtClean="0"/>
              <a:t>Treatment groups were similar with respect to incidence and severity of intracranial hemorrhage, periventricular leukomalacia, cerebral infarction, seizures requiring anticonvulsant therapy, and pulmonary or gastrointestinal hemorrhage</a:t>
            </a:r>
          </a:p>
          <a:p>
            <a:pPr lvl="1"/>
            <a:r>
              <a:rPr lang="en-US" dirty="0" smtClean="0"/>
              <a:t>6-month follow-up: inhaled NO (n=278); control (n=212)</a:t>
            </a:r>
          </a:p>
          <a:p>
            <a:pPr lvl="2"/>
            <a:r>
              <a:rPr lang="en-US" dirty="0" smtClean="0"/>
              <a:t>No differences in pulmonary disease or neurological </a:t>
            </a:r>
            <a:r>
              <a:rPr lang="en-US" dirty="0" err="1" smtClean="0"/>
              <a:t>sequelae</a:t>
            </a:r>
            <a:r>
              <a:rPr lang="en-US" dirty="0" smtClean="0"/>
              <a:t>, </a:t>
            </a:r>
            <a:br>
              <a:rPr lang="en-US" dirty="0" smtClean="0"/>
            </a:br>
            <a:r>
              <a:rPr lang="en-US" dirty="0" smtClean="0"/>
              <a:t>or in the need for </a:t>
            </a:r>
            <a:r>
              <a:rPr lang="en-US" dirty="0" err="1" smtClean="0"/>
              <a:t>rehospitalization</a:t>
            </a:r>
            <a:r>
              <a:rPr lang="en-US" dirty="0" smtClean="0"/>
              <a:t> or special medical services</a:t>
            </a:r>
            <a:endParaRPr lang="en-US" dirty="0"/>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77146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lumMod val="75000"/>
                  </a:schemeClr>
                </a:solidFill>
              </a:rPr>
              <a:t>Golombek</a:t>
            </a:r>
            <a:r>
              <a:rPr lang="en-US" dirty="0" smtClean="0">
                <a:solidFill>
                  <a:schemeClr val="accent1">
                    <a:lumMod val="75000"/>
                  </a:schemeClr>
                </a:solidFill>
              </a:rPr>
              <a:t> et al: Study Design</a:t>
            </a:r>
            <a:r>
              <a:rPr lang="en-US" baseline="30000" dirty="0" smtClean="0">
                <a:solidFill>
                  <a:schemeClr val="accent1">
                    <a:lumMod val="75000"/>
                  </a:schemeClr>
                </a:solidFill>
              </a:rPr>
              <a:t>1</a:t>
            </a:r>
            <a:r>
              <a:rPr lang="en-US" dirty="0" smtClean="0">
                <a:solidFill>
                  <a:schemeClr val="accent1">
                    <a:lumMod val="75000"/>
                  </a:schemeClr>
                </a:solidFill>
              </a:rPr>
              <a:t> </a:t>
            </a:r>
            <a:endParaRPr lang="en-US" dirty="0">
              <a:solidFill>
                <a:schemeClr val="accent1">
                  <a:lumMod val="75000"/>
                </a:schemeClr>
              </a:solidFill>
            </a:endParaRPr>
          </a:p>
        </p:txBody>
      </p:sp>
      <p:sp>
        <p:nvSpPr>
          <p:cNvPr id="8" name="Text Placeholder 7"/>
          <p:cNvSpPr>
            <a:spLocks noGrp="1"/>
          </p:cNvSpPr>
          <p:nvPr>
            <p:ph type="body" sz="quarter" idx="14"/>
          </p:nvPr>
        </p:nvSpPr>
        <p:spPr>
          <a:xfrm>
            <a:off x="654566" y="5989637"/>
            <a:ext cx="6858000" cy="481013"/>
          </a:xfrm>
        </p:spPr>
        <p:txBody>
          <a:bodyPr/>
          <a:lstStyle/>
          <a:p>
            <a:r>
              <a:rPr lang="en-US" sz="1200" b="1" dirty="0"/>
              <a:t>1. </a:t>
            </a:r>
            <a:r>
              <a:rPr lang="en-US" sz="1200" dirty="0" smtClean="0"/>
              <a:t>Golombek </a:t>
            </a:r>
            <a:r>
              <a:rPr lang="en-US" sz="1200" dirty="0"/>
              <a:t>SG, et al. </a:t>
            </a:r>
            <a:r>
              <a:rPr lang="en-US" sz="1200" i="1" dirty="0" err="1"/>
              <a:t>Clin</a:t>
            </a:r>
            <a:r>
              <a:rPr lang="en-US" sz="1200" i="1" dirty="0"/>
              <a:t> </a:t>
            </a:r>
            <a:r>
              <a:rPr lang="en-US" sz="1200" i="1" dirty="0" err="1"/>
              <a:t>Ther</a:t>
            </a:r>
            <a:r>
              <a:rPr lang="en-US" sz="1200" i="1" dirty="0"/>
              <a:t>.</a:t>
            </a:r>
            <a:r>
              <a:rPr lang="en-US" sz="1200" dirty="0"/>
              <a:t> </a:t>
            </a:r>
            <a:r>
              <a:rPr lang="en-US" sz="1200" dirty="0" smtClean="0"/>
              <a:t>2010;32:939-948</a:t>
            </a:r>
            <a:endParaRPr lang="en-US" sz="1200" dirty="0"/>
          </a:p>
        </p:txBody>
      </p:sp>
      <p:sp>
        <p:nvSpPr>
          <p:cNvPr id="3" name="Content Placeholder 2"/>
          <p:cNvSpPr>
            <a:spLocks noGrp="1"/>
          </p:cNvSpPr>
          <p:nvPr>
            <p:ph sz="quarter" idx="15"/>
          </p:nvPr>
        </p:nvSpPr>
        <p:spPr>
          <a:xfrm>
            <a:off x="5041282" y="1680936"/>
            <a:ext cx="3931920" cy="3681192"/>
          </a:xfrm>
        </p:spPr>
        <p:txBody>
          <a:bodyPr/>
          <a:lstStyle/>
          <a:p>
            <a:r>
              <a:rPr lang="en-US" u="sng" dirty="0" smtClean="0"/>
              <a:t>Methods</a:t>
            </a:r>
          </a:p>
          <a:p>
            <a:pPr lvl="1"/>
            <a:r>
              <a:rPr lang="en-US" dirty="0" smtClean="0"/>
              <a:t>A retrospective pooled analysis of all subjects receiving 20 ppm inhaled nitric oxide in the CINRGI, NINOS, and I-NO/PPHN Phase III trials</a:t>
            </a:r>
          </a:p>
          <a:p>
            <a:pPr lvl="1"/>
            <a:r>
              <a:rPr lang="en-US" dirty="0" smtClean="0"/>
              <a:t>No censoring based on underlying diagnosis or baseline characteristics</a:t>
            </a:r>
            <a:endParaRPr lang="en-US" dirty="0"/>
          </a:p>
        </p:txBody>
      </p:sp>
      <p:sp>
        <p:nvSpPr>
          <p:cNvPr id="34" name="Content Placeholder 33"/>
          <p:cNvSpPr>
            <a:spLocks noGrp="1"/>
          </p:cNvSpPr>
          <p:nvPr>
            <p:ph sz="quarter" idx="16"/>
          </p:nvPr>
        </p:nvSpPr>
        <p:spPr>
          <a:xfrm>
            <a:off x="467559" y="1661886"/>
            <a:ext cx="3931920" cy="4265612"/>
          </a:xfrm>
        </p:spPr>
        <p:txBody>
          <a:bodyPr/>
          <a:lstStyle/>
          <a:p>
            <a:r>
              <a:rPr lang="en-US" u="sng" dirty="0" smtClean="0"/>
              <a:t>Objectives</a:t>
            </a:r>
          </a:p>
          <a:p>
            <a:pPr lvl="1"/>
            <a:r>
              <a:rPr lang="en-US" dirty="0" smtClean="0"/>
              <a:t>To analyze the effects of inhaled nitric oxide on measures of oxygenation</a:t>
            </a:r>
          </a:p>
          <a:p>
            <a:pPr lvl="1"/>
            <a:r>
              <a:rPr lang="en-US" dirty="0" smtClean="0"/>
              <a:t>To analyze the effects of inhaled nitric oxide across a range of illness severity strata</a:t>
            </a:r>
          </a:p>
          <a:p>
            <a:pPr lvl="1"/>
            <a:r>
              <a:rPr lang="en-US" dirty="0" smtClean="0"/>
              <a:t>To analyze the effects of inhaled nitric oxide on the duration of mechanical ventilation</a:t>
            </a:r>
          </a:p>
          <a:p>
            <a:endParaRPr lang="en-US" dirty="0"/>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cxnSp>
        <p:nvCxnSpPr>
          <p:cNvPr id="10" name="Straight Connector 9"/>
          <p:cNvCxnSpPr/>
          <p:nvPr/>
        </p:nvCxnSpPr>
        <p:spPr>
          <a:xfrm>
            <a:off x="4475679" y="2190750"/>
            <a:ext cx="0" cy="35052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01775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55642" y="2064072"/>
            <a:ext cx="1577129"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025707" y="2064072"/>
            <a:ext cx="1531064"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343871" y="2064072"/>
            <a:ext cx="1577129"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928047" y="2064072"/>
            <a:ext cx="1531064"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solidFill>
                  <a:schemeClr val="accent1">
                    <a:lumMod val="75000"/>
                  </a:schemeClr>
                </a:solidFill>
                <a:cs typeface="Arial" charset="0"/>
              </a:rPr>
              <a:t>Golombek et al: Oxygenation </a:t>
            </a:r>
            <a:r>
              <a:rPr lang="en-US" dirty="0" smtClean="0">
                <a:solidFill>
                  <a:schemeClr val="accent1">
                    <a:lumMod val="75000"/>
                  </a:schemeClr>
                </a:solidFill>
                <a:cs typeface="Arial" charset="0"/>
              </a:rPr>
              <a:t>Results</a:t>
            </a:r>
            <a:r>
              <a:rPr lang="en-US" baseline="30000" dirty="0" smtClean="0">
                <a:solidFill>
                  <a:schemeClr val="accent1">
                    <a:lumMod val="75000"/>
                  </a:schemeClr>
                </a:solidFill>
                <a:cs typeface="Arial" charset="0"/>
              </a:rPr>
              <a:t>1</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p:txBody>
          <a:bodyPr/>
          <a:lstStyle/>
          <a:p>
            <a:r>
              <a:rPr lang="en-US" sz="1200" b="1" dirty="0"/>
              <a:t>1. </a:t>
            </a:r>
            <a:r>
              <a:rPr lang="en-US" sz="1200" dirty="0" err="1"/>
              <a:t>Golombek</a:t>
            </a:r>
            <a:r>
              <a:rPr lang="en-US" sz="1200" dirty="0"/>
              <a:t> SG, et al. </a:t>
            </a:r>
            <a:r>
              <a:rPr lang="en-US" sz="1200" i="1" dirty="0" err="1"/>
              <a:t>Clin</a:t>
            </a:r>
            <a:r>
              <a:rPr lang="en-US" sz="1200" i="1" dirty="0"/>
              <a:t> </a:t>
            </a:r>
            <a:r>
              <a:rPr lang="en-US" sz="1200" i="1" dirty="0" err="1"/>
              <a:t>Ther</a:t>
            </a:r>
            <a:r>
              <a:rPr lang="en-US" sz="1200" i="1" dirty="0"/>
              <a:t>.</a:t>
            </a:r>
            <a:r>
              <a:rPr lang="en-US" sz="1200" dirty="0"/>
              <a:t> 2010;32:939-948. </a:t>
            </a:r>
          </a:p>
        </p:txBody>
      </p:sp>
      <p:graphicFrame>
        <p:nvGraphicFramePr>
          <p:cNvPr id="8" name="Object 3"/>
          <p:cNvGraphicFramePr>
            <a:graphicFrameLocks noGrp="1" noChangeAspect="1"/>
          </p:cNvGraphicFramePr>
          <p:nvPr>
            <p:ph sz="quarter" idx="16"/>
            <p:extLst>
              <p:ext uri="{D42A27DB-BD31-4B8C-83A1-F6EECF244321}">
                <p14:modId xmlns:p14="http://schemas.microsoft.com/office/powerpoint/2010/main" val="1053967778"/>
              </p:ext>
            </p:extLst>
          </p:nvPr>
        </p:nvGraphicFramePr>
        <p:xfrm>
          <a:off x="1022350" y="2579688"/>
          <a:ext cx="6619875" cy="2895600"/>
        </p:xfrm>
        <a:graphic>
          <a:graphicData uri="http://schemas.openxmlformats.org/presentationml/2006/ole">
            <mc:AlternateContent xmlns:mc="http://schemas.openxmlformats.org/markup-compatibility/2006">
              <mc:Choice xmlns:v="urn:schemas-microsoft-com:vml" Requires="v">
                <p:oleObj spid="_x0000_s208917" name="Worksheet" r:id="rId5" imgW="20461680" imgH="8950680" progId="Excel.Sheet.8">
                  <p:embed/>
                </p:oleObj>
              </mc:Choice>
              <mc:Fallback>
                <p:oleObj name="Worksheet" r:id="rId5" imgW="20461680" imgH="895068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350" y="2579688"/>
                        <a:ext cx="6619875"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sp>
        <p:nvSpPr>
          <p:cNvPr id="7" name="Rectangle 20"/>
          <p:cNvSpPr txBox="1">
            <a:spLocks noChangeArrowheads="1"/>
          </p:cNvSpPr>
          <p:nvPr/>
        </p:nvSpPr>
        <p:spPr>
          <a:xfrm>
            <a:off x="450626" y="1341733"/>
            <a:ext cx="8110762" cy="36004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b="1" dirty="0" smtClean="0">
                <a:solidFill>
                  <a:srgbClr val="FFFFFF"/>
                </a:solidFill>
                <a:cs typeface="Arial" charset="0"/>
              </a:rPr>
              <a:t>Inhaled nitric oxide causes rapid improvement (at 30 min) in oxygenation</a:t>
            </a:r>
            <a:endParaRPr lang="en-US" sz="1700" b="1" dirty="0">
              <a:solidFill>
                <a:srgbClr val="FFFFFF"/>
              </a:solidFill>
              <a:cs typeface="Arial" charset="0"/>
            </a:endParaRPr>
          </a:p>
        </p:txBody>
      </p:sp>
      <p:sp>
        <p:nvSpPr>
          <p:cNvPr id="14" name="Text Box 9"/>
          <p:cNvSpPr txBox="1">
            <a:spLocks noChangeArrowheads="1"/>
          </p:cNvSpPr>
          <p:nvPr/>
        </p:nvSpPr>
        <p:spPr bwMode="auto">
          <a:xfrm rot="16200000">
            <a:off x="-575699" y="3396199"/>
            <a:ext cx="26103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r>
              <a:rPr lang="en-US" sz="1400" dirty="0">
                <a:solidFill>
                  <a:schemeClr val="bg1"/>
                </a:solidFill>
                <a:latin typeface="+mn-lt"/>
              </a:rPr>
              <a:t>Change in mean PaO</a:t>
            </a:r>
            <a:r>
              <a:rPr lang="en-US" sz="1400" baseline="-25000" dirty="0">
                <a:solidFill>
                  <a:schemeClr val="bg1"/>
                </a:solidFill>
                <a:latin typeface="+mn-lt"/>
              </a:rPr>
              <a:t>2</a:t>
            </a:r>
            <a:r>
              <a:rPr lang="en-US" sz="1400" dirty="0">
                <a:solidFill>
                  <a:schemeClr val="bg1"/>
                </a:solidFill>
                <a:latin typeface="+mn-lt"/>
              </a:rPr>
              <a:t> at</a:t>
            </a:r>
            <a:br>
              <a:rPr lang="en-US" sz="1400" dirty="0">
                <a:solidFill>
                  <a:schemeClr val="bg1"/>
                </a:solidFill>
                <a:latin typeface="+mn-lt"/>
              </a:rPr>
            </a:br>
            <a:r>
              <a:rPr lang="en-US" sz="1400" dirty="0">
                <a:solidFill>
                  <a:schemeClr val="bg1"/>
                </a:solidFill>
                <a:latin typeface="+mn-lt"/>
              </a:rPr>
              <a:t> 30 Minutes (mm Hg [kPa])</a:t>
            </a:r>
          </a:p>
        </p:txBody>
      </p:sp>
      <p:sp>
        <p:nvSpPr>
          <p:cNvPr id="16" name="Text Box 19"/>
          <p:cNvSpPr txBox="1">
            <a:spLocks noChangeArrowheads="1"/>
          </p:cNvSpPr>
          <p:nvPr/>
        </p:nvSpPr>
        <p:spPr bwMode="auto">
          <a:xfrm>
            <a:off x="6353175" y="2182008"/>
            <a:ext cx="974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400" i="1" dirty="0">
                <a:solidFill>
                  <a:schemeClr val="bg1"/>
                </a:solidFill>
              </a:rPr>
              <a:t>P</a:t>
            </a:r>
            <a:r>
              <a:rPr lang="en-US" sz="1400" dirty="0">
                <a:solidFill>
                  <a:schemeClr val="bg1"/>
                </a:solidFill>
              </a:rPr>
              <a:t>&lt;0.001</a:t>
            </a:r>
            <a:endParaRPr lang="en-US" sz="1400" i="1" dirty="0">
              <a:solidFill>
                <a:schemeClr val="bg1"/>
              </a:solidFill>
            </a:endParaRPr>
          </a:p>
        </p:txBody>
      </p:sp>
      <p:sp>
        <p:nvSpPr>
          <p:cNvPr id="17" name="Text Box 22"/>
          <p:cNvSpPr txBox="1">
            <a:spLocks noChangeArrowheads="1"/>
          </p:cNvSpPr>
          <p:nvPr/>
        </p:nvSpPr>
        <p:spPr bwMode="auto">
          <a:xfrm>
            <a:off x="4787340" y="5617599"/>
            <a:ext cx="844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200" b="1" dirty="0">
                <a:solidFill>
                  <a:schemeClr val="bg1"/>
                </a:solidFill>
                <a:latin typeface="+mn-lt"/>
              </a:rPr>
              <a:t>(N=186)</a:t>
            </a:r>
          </a:p>
        </p:txBody>
      </p:sp>
      <p:sp>
        <p:nvSpPr>
          <p:cNvPr id="18" name="Text Box 23"/>
          <p:cNvSpPr txBox="1">
            <a:spLocks noChangeArrowheads="1"/>
          </p:cNvSpPr>
          <p:nvPr/>
        </p:nvSpPr>
        <p:spPr bwMode="auto">
          <a:xfrm>
            <a:off x="3289480" y="5617599"/>
            <a:ext cx="800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200" b="1" dirty="0">
                <a:solidFill>
                  <a:schemeClr val="bg1"/>
                </a:solidFill>
                <a:latin typeface="+mn-lt"/>
              </a:rPr>
              <a:t>(N=75)</a:t>
            </a:r>
          </a:p>
        </p:txBody>
      </p:sp>
      <p:sp>
        <p:nvSpPr>
          <p:cNvPr id="19" name="Text Box 21"/>
          <p:cNvSpPr txBox="1">
            <a:spLocks noChangeArrowheads="1"/>
          </p:cNvSpPr>
          <p:nvPr/>
        </p:nvSpPr>
        <p:spPr bwMode="auto">
          <a:xfrm>
            <a:off x="1775535" y="5617599"/>
            <a:ext cx="768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200" b="1" dirty="0">
                <a:solidFill>
                  <a:schemeClr val="bg1"/>
                </a:solidFill>
                <a:latin typeface="+mn-lt"/>
              </a:rPr>
              <a:t>(N=227)</a:t>
            </a:r>
          </a:p>
        </p:txBody>
      </p:sp>
      <p:sp>
        <p:nvSpPr>
          <p:cNvPr id="20" name="Text Box 24"/>
          <p:cNvSpPr txBox="1">
            <a:spLocks noChangeArrowheads="1"/>
          </p:cNvSpPr>
          <p:nvPr/>
        </p:nvSpPr>
        <p:spPr bwMode="auto">
          <a:xfrm>
            <a:off x="6444055" y="5617599"/>
            <a:ext cx="755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200" b="1" dirty="0">
                <a:solidFill>
                  <a:schemeClr val="bg1"/>
                </a:solidFill>
                <a:latin typeface="+mn-lt"/>
              </a:rPr>
              <a:t>(N=493)</a:t>
            </a:r>
          </a:p>
        </p:txBody>
      </p:sp>
      <p:sp>
        <p:nvSpPr>
          <p:cNvPr id="21" name="Text Box 17"/>
          <p:cNvSpPr txBox="1">
            <a:spLocks noChangeArrowheads="1"/>
          </p:cNvSpPr>
          <p:nvPr/>
        </p:nvSpPr>
        <p:spPr bwMode="auto">
          <a:xfrm>
            <a:off x="4840910" y="2182008"/>
            <a:ext cx="974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400" i="1" dirty="0">
                <a:solidFill>
                  <a:schemeClr val="bg1"/>
                </a:solidFill>
              </a:rPr>
              <a:t>P</a:t>
            </a:r>
            <a:r>
              <a:rPr lang="en-US" sz="1400" dirty="0">
                <a:solidFill>
                  <a:schemeClr val="bg1"/>
                </a:solidFill>
              </a:rPr>
              <a:t>&lt;0.001</a:t>
            </a:r>
            <a:endParaRPr lang="en-US" sz="1400" i="1" dirty="0">
              <a:solidFill>
                <a:schemeClr val="bg1"/>
              </a:solidFill>
            </a:endParaRPr>
          </a:p>
        </p:txBody>
      </p:sp>
      <p:sp>
        <p:nvSpPr>
          <p:cNvPr id="22" name="Text Box 18"/>
          <p:cNvSpPr txBox="1">
            <a:spLocks noChangeArrowheads="1"/>
          </p:cNvSpPr>
          <p:nvPr/>
        </p:nvSpPr>
        <p:spPr bwMode="auto">
          <a:xfrm>
            <a:off x="1719442" y="2182008"/>
            <a:ext cx="974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400" i="1" dirty="0">
                <a:solidFill>
                  <a:schemeClr val="bg1"/>
                </a:solidFill>
              </a:rPr>
              <a:t>P</a:t>
            </a:r>
            <a:r>
              <a:rPr lang="en-US" sz="1400" dirty="0">
                <a:solidFill>
                  <a:schemeClr val="bg1"/>
                </a:solidFill>
              </a:rPr>
              <a:t>&lt;0.001</a:t>
            </a:r>
            <a:endParaRPr lang="en-US" sz="1400" i="1" dirty="0">
              <a:solidFill>
                <a:schemeClr val="bg1"/>
              </a:solidFill>
            </a:endParaRPr>
          </a:p>
        </p:txBody>
      </p:sp>
      <p:sp>
        <p:nvSpPr>
          <p:cNvPr id="23" name="Text Box 20"/>
          <p:cNvSpPr txBox="1">
            <a:spLocks noChangeArrowheads="1"/>
          </p:cNvSpPr>
          <p:nvPr/>
        </p:nvSpPr>
        <p:spPr bwMode="auto">
          <a:xfrm>
            <a:off x="3202167" y="2182008"/>
            <a:ext cx="974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a:spcBef>
                <a:spcPct val="50000"/>
              </a:spcBef>
            </a:pPr>
            <a:r>
              <a:rPr lang="en-US" sz="1400" i="1" dirty="0">
                <a:solidFill>
                  <a:schemeClr val="bg1"/>
                </a:solidFill>
              </a:rPr>
              <a:t>P</a:t>
            </a:r>
            <a:r>
              <a:rPr lang="en-US" sz="1400" dirty="0">
                <a:solidFill>
                  <a:schemeClr val="bg1"/>
                </a:solidFill>
              </a:rPr>
              <a:t>=0.046</a:t>
            </a:r>
            <a:endParaRPr lang="en-US" sz="1400" i="1" dirty="0">
              <a:solidFill>
                <a:schemeClr val="bg1"/>
              </a:solidFill>
            </a:endParaRPr>
          </a:p>
        </p:txBody>
      </p:sp>
      <p:sp>
        <p:nvSpPr>
          <p:cNvPr id="26" name="Rectangle 6"/>
          <p:cNvSpPr>
            <a:spLocks noChangeArrowheads="1"/>
          </p:cNvSpPr>
          <p:nvPr/>
        </p:nvSpPr>
        <p:spPr bwMode="auto">
          <a:xfrm>
            <a:off x="7977852" y="3410018"/>
            <a:ext cx="7229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a:solidFill>
                  <a:schemeClr val="bg1"/>
                </a:solidFill>
              </a:rPr>
              <a:t>Ventilation</a:t>
            </a:r>
          </a:p>
        </p:txBody>
      </p:sp>
      <p:sp>
        <p:nvSpPr>
          <p:cNvPr id="28" name="Rectangle 8"/>
          <p:cNvSpPr>
            <a:spLocks noChangeArrowheads="1"/>
          </p:cNvSpPr>
          <p:nvPr/>
        </p:nvSpPr>
        <p:spPr bwMode="auto">
          <a:xfrm>
            <a:off x="7986104" y="3944058"/>
            <a:ext cx="70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smtClean="0">
                <a:solidFill>
                  <a:srgbClr val="FFFFFF"/>
                </a:solidFill>
              </a:rPr>
              <a:t>Ventilation</a:t>
            </a:r>
            <a:br>
              <a:rPr lang="en-US" sz="1200" dirty="0" smtClean="0">
                <a:solidFill>
                  <a:srgbClr val="FFFFFF"/>
                </a:solidFill>
              </a:rPr>
            </a:br>
            <a:r>
              <a:rPr lang="en-US" sz="1200" dirty="0" smtClean="0">
                <a:solidFill>
                  <a:srgbClr val="FFFFFF"/>
                </a:solidFill>
              </a:rPr>
              <a:t> + iNO</a:t>
            </a:r>
            <a:endParaRPr lang="en-US" sz="1200" baseline="30000" dirty="0">
              <a:solidFill>
                <a:srgbClr val="FFFFFF"/>
              </a:solidFill>
            </a:endParaRPr>
          </a:p>
        </p:txBody>
      </p:sp>
      <p:sp>
        <p:nvSpPr>
          <p:cNvPr id="29" name="Rectangle 28"/>
          <p:cNvSpPr/>
          <p:nvPr/>
        </p:nvSpPr>
        <p:spPr>
          <a:xfrm>
            <a:off x="7869696" y="3000572"/>
            <a:ext cx="939290" cy="1608835"/>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Box 50"/>
          <p:cNvSpPr txBox="1">
            <a:spLocks noChangeArrowheads="1"/>
          </p:cNvSpPr>
          <p:nvPr/>
        </p:nvSpPr>
        <p:spPr bwMode="auto">
          <a:xfrm>
            <a:off x="439738" y="5345744"/>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200" b="1" dirty="0" smtClean="0">
                <a:solidFill>
                  <a:schemeClr val="bg1"/>
                </a:solidFill>
              </a:rPr>
              <a:t>Baseline</a:t>
            </a:r>
            <a:endParaRPr lang="en-US" sz="1200" b="1" dirty="0">
              <a:solidFill>
                <a:schemeClr val="bg1"/>
              </a:solidFill>
            </a:endParaRPr>
          </a:p>
        </p:txBody>
      </p:sp>
      <p:sp>
        <p:nvSpPr>
          <p:cNvPr id="31" name="Rectangle 5"/>
          <p:cNvSpPr>
            <a:spLocks noChangeArrowheads="1"/>
          </p:cNvSpPr>
          <p:nvPr/>
        </p:nvSpPr>
        <p:spPr bwMode="auto">
          <a:xfrm>
            <a:off x="8267904" y="3758851"/>
            <a:ext cx="142875" cy="142875"/>
          </a:xfrm>
          <a:prstGeom prst="rect">
            <a:avLst/>
          </a:prstGeom>
          <a:solidFill>
            <a:schemeClr val="accent6">
              <a:lumMod val="60000"/>
              <a:lumOff val="40000"/>
            </a:schemeClr>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36" name="Rectangle 7"/>
          <p:cNvSpPr>
            <a:spLocks noChangeArrowheads="1"/>
          </p:cNvSpPr>
          <p:nvPr/>
        </p:nvSpPr>
        <p:spPr bwMode="auto">
          <a:xfrm>
            <a:off x="8267904" y="3222413"/>
            <a:ext cx="142875" cy="142875"/>
          </a:xfrm>
          <a:prstGeom prst="rect">
            <a:avLst/>
          </a:prstGeom>
          <a:solidFill>
            <a:schemeClr val="accent6">
              <a:lumMod val="20000"/>
              <a:lumOff val="80000"/>
            </a:schemeClr>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spTree>
    <p:extLst>
      <p:ext uri="{BB962C8B-B14F-4D97-AF65-F5344CB8AC3E}">
        <p14:creationId xmlns:p14="http://schemas.microsoft.com/office/powerpoint/2010/main" val="18213663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chemeClr val="accent1">
                    <a:lumMod val="75000"/>
                  </a:schemeClr>
                </a:solidFill>
              </a:rPr>
              <a:t>Golombek</a:t>
            </a:r>
            <a:r>
              <a:rPr lang="en-US" dirty="0">
                <a:solidFill>
                  <a:schemeClr val="accent1">
                    <a:lumMod val="75000"/>
                  </a:schemeClr>
                </a:solidFill>
              </a:rPr>
              <a:t> et al: Oxygenation Results</a:t>
            </a:r>
            <a:r>
              <a:rPr lang="en-US" baseline="30000" dirty="0">
                <a:solidFill>
                  <a:schemeClr val="accent1">
                    <a:lumMod val="75000"/>
                  </a:schemeClr>
                </a:solidFill>
              </a:rPr>
              <a:t>1</a:t>
            </a:r>
            <a:endParaRPr lang="en-US" dirty="0">
              <a:solidFill>
                <a:schemeClr val="accent1">
                  <a:lumMod val="75000"/>
                </a:schemeClr>
              </a:solidFill>
            </a:endParaRPr>
          </a:p>
        </p:txBody>
      </p:sp>
      <p:sp>
        <p:nvSpPr>
          <p:cNvPr id="3" name="Text Placeholder 2"/>
          <p:cNvSpPr>
            <a:spLocks noGrp="1"/>
          </p:cNvSpPr>
          <p:nvPr>
            <p:ph type="body" sz="quarter" idx="14"/>
          </p:nvPr>
        </p:nvSpPr>
        <p:spPr/>
        <p:txBody>
          <a:bodyPr/>
          <a:lstStyle/>
          <a:p>
            <a:r>
              <a:rPr lang="en-US" sz="1200" b="1" dirty="0"/>
              <a:t>1. </a:t>
            </a:r>
            <a:r>
              <a:rPr lang="en-US" sz="1200" dirty="0" err="1"/>
              <a:t>Golombek</a:t>
            </a:r>
            <a:r>
              <a:rPr lang="en-US" sz="1200" dirty="0"/>
              <a:t> SG, et al. </a:t>
            </a:r>
            <a:r>
              <a:rPr lang="en-US" sz="1200" i="1" dirty="0" err="1"/>
              <a:t>Clin</a:t>
            </a:r>
            <a:r>
              <a:rPr lang="en-US" sz="1200" i="1" dirty="0"/>
              <a:t> </a:t>
            </a:r>
            <a:r>
              <a:rPr lang="en-US" sz="1200" i="1" dirty="0" err="1"/>
              <a:t>Ther</a:t>
            </a:r>
            <a:r>
              <a:rPr lang="en-US" sz="1200" i="1" dirty="0"/>
              <a:t>.</a:t>
            </a:r>
            <a:r>
              <a:rPr lang="en-US" sz="1200" dirty="0"/>
              <a:t> 2010;32:939-948. </a:t>
            </a:r>
          </a:p>
        </p:txBody>
      </p:sp>
      <p:sp>
        <p:nvSpPr>
          <p:cNvPr id="37" name="Rectangle 20"/>
          <p:cNvSpPr txBox="1">
            <a:spLocks noChangeArrowheads="1"/>
          </p:cNvSpPr>
          <p:nvPr/>
        </p:nvSpPr>
        <p:spPr>
          <a:xfrm>
            <a:off x="1009817" y="321204"/>
            <a:ext cx="8140700" cy="355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endParaRPr lang="en-US" sz="2200" dirty="0">
              <a:solidFill>
                <a:srgbClr val="FFFFFF"/>
              </a:solidFill>
            </a:endParaRPr>
          </a:p>
        </p:txBody>
      </p:sp>
      <p:sp>
        <p:nvSpPr>
          <p:cNvPr id="5" name="TextBox 4"/>
          <p:cNvSpPr txBox="1"/>
          <p:nvPr/>
        </p:nvSpPr>
        <p:spPr>
          <a:xfrm>
            <a:off x="10947400" y="5422900"/>
            <a:ext cx="184666" cy="369332"/>
          </a:xfrm>
          <a:prstGeom prst="rect">
            <a:avLst/>
          </a:prstGeom>
          <a:noFill/>
        </p:spPr>
        <p:txBody>
          <a:bodyPr wrap="none" rtlCol="0">
            <a:spAutoFit/>
          </a:bodyPr>
          <a:lstStyle/>
          <a:p>
            <a:endParaRPr lang="en-US" dirty="0"/>
          </a:p>
        </p:txBody>
      </p:sp>
      <p:sp>
        <p:nvSpPr>
          <p:cNvPr id="28" name="Rectangle 20"/>
          <p:cNvSpPr txBox="1">
            <a:spLocks noChangeArrowheads="1"/>
          </p:cNvSpPr>
          <p:nvPr/>
        </p:nvSpPr>
        <p:spPr>
          <a:xfrm>
            <a:off x="463550" y="1455738"/>
            <a:ext cx="8140700" cy="35560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b="1" dirty="0" smtClean="0">
                <a:solidFill>
                  <a:srgbClr val="FFFFFF"/>
                </a:solidFill>
              </a:rPr>
              <a:t>Inhaled NO improves oxygenation in severe and very severe HRF</a:t>
            </a:r>
            <a:endParaRPr lang="en-US" sz="1700" b="1" dirty="0">
              <a:solidFill>
                <a:srgbClr val="FFFFFF"/>
              </a:solidFill>
            </a:endParaRPr>
          </a:p>
        </p:txBody>
      </p:sp>
      <p:sp>
        <p:nvSpPr>
          <p:cNvPr id="31" name="Rectangle 30"/>
          <p:cNvSpPr/>
          <p:nvPr/>
        </p:nvSpPr>
        <p:spPr>
          <a:xfrm>
            <a:off x="1395236" y="2233404"/>
            <a:ext cx="1571751"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27398" y="2233404"/>
            <a:ext cx="1571751"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64955" y="2233404"/>
            <a:ext cx="1571751"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097117" y="2233404"/>
            <a:ext cx="1571751"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 Box 9"/>
          <p:cNvSpPr txBox="1">
            <a:spLocks noChangeArrowheads="1"/>
          </p:cNvSpPr>
          <p:nvPr/>
        </p:nvSpPr>
        <p:spPr bwMode="auto">
          <a:xfrm rot="16200000">
            <a:off x="-884888" y="3673997"/>
            <a:ext cx="324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200" dirty="0">
                <a:solidFill>
                  <a:schemeClr val="bg1"/>
                </a:solidFill>
                <a:latin typeface="+mn-lt"/>
              </a:rPr>
              <a:t>Change in mean  PaO</a:t>
            </a:r>
            <a:r>
              <a:rPr lang="en-US" sz="1200" baseline="-25000" dirty="0">
                <a:solidFill>
                  <a:schemeClr val="bg1"/>
                </a:solidFill>
                <a:latin typeface="+mn-lt"/>
              </a:rPr>
              <a:t>2</a:t>
            </a:r>
            <a:r>
              <a:rPr lang="en-US" sz="1200" dirty="0">
                <a:solidFill>
                  <a:schemeClr val="bg1"/>
                </a:solidFill>
                <a:latin typeface="+mn-lt"/>
              </a:rPr>
              <a:t> at 30 Minutes </a:t>
            </a:r>
            <a:br>
              <a:rPr lang="en-US" sz="1200" dirty="0">
                <a:solidFill>
                  <a:schemeClr val="bg1"/>
                </a:solidFill>
                <a:latin typeface="+mn-lt"/>
              </a:rPr>
            </a:br>
            <a:r>
              <a:rPr lang="en-US" sz="1200" dirty="0">
                <a:solidFill>
                  <a:schemeClr val="bg1"/>
                </a:solidFill>
                <a:latin typeface="+mn-lt"/>
              </a:rPr>
              <a:t>by Baseline OI (mm Hg [kPa])</a:t>
            </a:r>
          </a:p>
        </p:txBody>
      </p:sp>
      <p:sp>
        <p:nvSpPr>
          <p:cNvPr id="42" name="Text Box 25"/>
          <p:cNvSpPr txBox="1">
            <a:spLocks noChangeArrowheads="1"/>
          </p:cNvSpPr>
          <p:nvPr/>
        </p:nvSpPr>
        <p:spPr bwMode="auto">
          <a:xfrm>
            <a:off x="1243688" y="5838512"/>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endParaRPr lang="en-US" sz="1400" b="1" dirty="0">
              <a:solidFill>
                <a:schemeClr val="bg1"/>
              </a:solidFill>
            </a:endParaRPr>
          </a:p>
        </p:txBody>
      </p:sp>
      <p:sp>
        <p:nvSpPr>
          <p:cNvPr id="43" name="Rectangle 6"/>
          <p:cNvSpPr>
            <a:spLocks noChangeArrowheads="1"/>
          </p:cNvSpPr>
          <p:nvPr/>
        </p:nvSpPr>
        <p:spPr bwMode="auto">
          <a:xfrm>
            <a:off x="7977852" y="3466462"/>
            <a:ext cx="7229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a:solidFill>
                  <a:schemeClr val="bg1"/>
                </a:solidFill>
              </a:rPr>
              <a:t>Ventilation</a:t>
            </a:r>
          </a:p>
        </p:txBody>
      </p:sp>
      <p:sp>
        <p:nvSpPr>
          <p:cNvPr id="44" name="Rectangle 8"/>
          <p:cNvSpPr>
            <a:spLocks noChangeArrowheads="1"/>
          </p:cNvSpPr>
          <p:nvPr/>
        </p:nvSpPr>
        <p:spPr bwMode="auto">
          <a:xfrm>
            <a:off x="7986104" y="4000502"/>
            <a:ext cx="70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smtClean="0">
                <a:solidFill>
                  <a:schemeClr val="bg1"/>
                </a:solidFill>
              </a:rPr>
              <a:t>Ventilation</a:t>
            </a:r>
            <a:br>
              <a:rPr lang="en-US" sz="1200" dirty="0" smtClean="0">
                <a:solidFill>
                  <a:schemeClr val="bg1"/>
                </a:solidFill>
              </a:rPr>
            </a:br>
            <a:r>
              <a:rPr lang="en-US" sz="1200" dirty="0" smtClean="0">
                <a:solidFill>
                  <a:schemeClr val="bg1"/>
                </a:solidFill>
              </a:rPr>
              <a:t> </a:t>
            </a:r>
            <a:r>
              <a:rPr lang="en-US" sz="1200" dirty="0">
                <a:solidFill>
                  <a:schemeClr val="bg1"/>
                </a:solidFill>
              </a:rPr>
              <a:t>+ </a:t>
            </a:r>
            <a:r>
              <a:rPr lang="en-US" sz="1200" dirty="0" smtClean="0">
                <a:solidFill>
                  <a:schemeClr val="bg1"/>
                </a:solidFill>
              </a:rPr>
              <a:t>iNO</a:t>
            </a:r>
            <a:endParaRPr lang="en-US" sz="1200" baseline="30000" dirty="0">
              <a:solidFill>
                <a:schemeClr val="bg1"/>
              </a:solidFill>
            </a:endParaRPr>
          </a:p>
        </p:txBody>
      </p:sp>
      <p:grpSp>
        <p:nvGrpSpPr>
          <p:cNvPr id="2" name="Group 44"/>
          <p:cNvGrpSpPr/>
          <p:nvPr/>
        </p:nvGrpSpPr>
        <p:grpSpPr>
          <a:xfrm>
            <a:off x="4628997" y="2339665"/>
            <a:ext cx="2953678" cy="184666"/>
            <a:chOff x="4483442" y="2293100"/>
            <a:chExt cx="2953678" cy="184666"/>
          </a:xfrm>
        </p:grpSpPr>
        <p:sp>
          <p:nvSpPr>
            <p:cNvPr id="46" name="Text Box 49"/>
            <p:cNvSpPr txBox="1">
              <a:spLocks noChangeArrowheads="1"/>
            </p:cNvSpPr>
            <p:nvPr/>
          </p:nvSpPr>
          <p:spPr bwMode="auto">
            <a:xfrm>
              <a:off x="6065520"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a:solidFill>
                    <a:schemeClr val="bg1"/>
                  </a:solidFill>
                  <a:latin typeface="+mn-lt"/>
                </a:rPr>
                <a:t>P</a:t>
              </a:r>
              <a:r>
                <a:rPr lang="en-US" sz="1200" b="1" dirty="0">
                  <a:solidFill>
                    <a:schemeClr val="bg1"/>
                  </a:solidFill>
                  <a:latin typeface="+mn-lt"/>
                </a:rPr>
                <a:t>&lt;0.001</a:t>
              </a:r>
              <a:endParaRPr lang="en-US" sz="1200" b="1" i="1" dirty="0">
                <a:solidFill>
                  <a:schemeClr val="bg1"/>
                </a:solidFill>
                <a:latin typeface="+mn-lt"/>
              </a:endParaRPr>
            </a:p>
          </p:txBody>
        </p:sp>
        <p:sp>
          <p:nvSpPr>
            <p:cNvPr id="47" name="Text Box 50"/>
            <p:cNvSpPr txBox="1">
              <a:spLocks noChangeArrowheads="1"/>
            </p:cNvSpPr>
            <p:nvPr/>
          </p:nvSpPr>
          <p:spPr bwMode="auto">
            <a:xfrm>
              <a:off x="4483442"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a:solidFill>
                    <a:schemeClr val="bg1"/>
                  </a:solidFill>
                  <a:latin typeface="+mn-lt"/>
                </a:rPr>
                <a:t>P</a:t>
              </a:r>
              <a:r>
                <a:rPr lang="en-US" sz="1200" b="1" dirty="0">
                  <a:solidFill>
                    <a:schemeClr val="bg1"/>
                  </a:solidFill>
                  <a:latin typeface="+mn-lt"/>
                </a:rPr>
                <a:t>&lt;0.001</a:t>
              </a:r>
              <a:endParaRPr lang="en-US" sz="1200" b="1" i="1" dirty="0">
                <a:solidFill>
                  <a:schemeClr val="bg1"/>
                </a:solidFill>
                <a:latin typeface="+mn-lt"/>
              </a:endParaRPr>
            </a:p>
          </p:txBody>
        </p:sp>
      </p:grpSp>
      <p:sp>
        <p:nvSpPr>
          <p:cNvPr id="52" name="Text Box 49"/>
          <p:cNvSpPr txBox="1">
            <a:spLocks noChangeArrowheads="1"/>
          </p:cNvSpPr>
          <p:nvPr/>
        </p:nvSpPr>
        <p:spPr bwMode="auto">
          <a:xfrm>
            <a:off x="6211075"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(n=186) </a:t>
            </a:r>
            <a:endParaRPr lang="en-US" sz="1200" b="1" i="1" dirty="0">
              <a:solidFill>
                <a:schemeClr val="bg1"/>
              </a:solidFill>
              <a:latin typeface="+mn-lt"/>
            </a:endParaRPr>
          </a:p>
        </p:txBody>
      </p:sp>
      <p:sp>
        <p:nvSpPr>
          <p:cNvPr id="53" name="Text Box 50"/>
          <p:cNvSpPr txBox="1">
            <a:spLocks noChangeArrowheads="1"/>
          </p:cNvSpPr>
          <p:nvPr/>
        </p:nvSpPr>
        <p:spPr bwMode="auto">
          <a:xfrm>
            <a:off x="4700117"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(n=170)</a:t>
            </a:r>
            <a:endParaRPr lang="en-US" sz="1200" b="1" i="1" dirty="0">
              <a:solidFill>
                <a:schemeClr val="bg1"/>
              </a:solidFill>
              <a:latin typeface="+mn-lt"/>
            </a:endParaRPr>
          </a:p>
        </p:txBody>
      </p:sp>
      <p:sp>
        <p:nvSpPr>
          <p:cNvPr id="56" name="Text Box 50"/>
          <p:cNvSpPr txBox="1">
            <a:spLocks noChangeArrowheads="1"/>
          </p:cNvSpPr>
          <p:nvPr/>
        </p:nvSpPr>
        <p:spPr bwMode="auto">
          <a:xfrm>
            <a:off x="441179" y="5594106"/>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200" b="1" dirty="0">
                <a:solidFill>
                  <a:schemeClr val="bg1"/>
                </a:solidFill>
              </a:rPr>
              <a:t>Baseline OI =	</a:t>
            </a:r>
          </a:p>
        </p:txBody>
      </p:sp>
      <p:sp>
        <p:nvSpPr>
          <p:cNvPr id="69" name="Rectangle 68"/>
          <p:cNvSpPr/>
          <p:nvPr/>
        </p:nvSpPr>
        <p:spPr>
          <a:xfrm>
            <a:off x="7869696" y="3057017"/>
            <a:ext cx="939290" cy="1455314"/>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0" name="Object 69"/>
          <p:cNvGraphicFramePr>
            <a:graphicFrameLocks noChangeAspect="1"/>
          </p:cNvGraphicFramePr>
          <p:nvPr>
            <p:extLst>
              <p:ext uri="{D42A27DB-BD31-4B8C-83A1-F6EECF244321}">
                <p14:modId xmlns:p14="http://schemas.microsoft.com/office/powerpoint/2010/main" val="300834381"/>
              </p:ext>
            </p:extLst>
          </p:nvPr>
        </p:nvGraphicFramePr>
        <p:xfrm>
          <a:off x="963613" y="2525713"/>
          <a:ext cx="6789737" cy="3313112"/>
        </p:xfrm>
        <a:graphic>
          <a:graphicData uri="http://schemas.openxmlformats.org/presentationml/2006/ole">
            <mc:AlternateContent xmlns:mc="http://schemas.openxmlformats.org/markup-compatibility/2006">
              <mc:Choice xmlns:v="urn:schemas-microsoft-com:vml" Requires="v">
                <p:oleObj spid="_x0000_s209941" name="Worksheet" r:id="rId5" imgW="17298000" imgH="7707240" progId="Excel.Sheet.8">
                  <p:embed/>
                </p:oleObj>
              </mc:Choice>
              <mc:Fallback>
                <p:oleObj name="Worksheet" r:id="rId5" imgW="17298000" imgH="77072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13" y="2525713"/>
                        <a:ext cx="6789737" cy="331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Rectangle 5"/>
          <p:cNvSpPr>
            <a:spLocks noChangeArrowheads="1"/>
          </p:cNvSpPr>
          <p:nvPr/>
        </p:nvSpPr>
        <p:spPr bwMode="auto">
          <a:xfrm>
            <a:off x="8267904" y="3822351"/>
            <a:ext cx="142875" cy="142875"/>
          </a:xfrm>
          <a:prstGeom prst="rect">
            <a:avLst/>
          </a:prstGeom>
          <a:solidFill>
            <a:schemeClr val="accent6">
              <a:lumMod val="60000"/>
              <a:lumOff val="40000"/>
            </a:schemeClr>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72" name="Rectangle 7"/>
          <p:cNvSpPr>
            <a:spLocks noChangeArrowheads="1"/>
          </p:cNvSpPr>
          <p:nvPr/>
        </p:nvSpPr>
        <p:spPr bwMode="auto">
          <a:xfrm>
            <a:off x="8267904" y="3222413"/>
            <a:ext cx="142875" cy="142875"/>
          </a:xfrm>
          <a:prstGeom prst="rect">
            <a:avLst/>
          </a:prstGeom>
          <a:solidFill>
            <a:schemeClr val="accent6">
              <a:lumMod val="20000"/>
              <a:lumOff val="80000"/>
            </a:schemeClr>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sp>
        <p:nvSpPr>
          <p:cNvPr id="29" name="Pentagon 28"/>
          <p:cNvSpPr>
            <a:spLocks noChangeArrowheads="1"/>
          </p:cNvSpPr>
          <p:nvPr/>
        </p:nvSpPr>
        <p:spPr bwMode="auto">
          <a:xfrm>
            <a:off x="6210953" y="1763131"/>
            <a:ext cx="1475370" cy="447716"/>
          </a:xfrm>
          <a:prstGeom prst="homePlate">
            <a:avLst>
              <a:gd name="adj" fmla="val 50017"/>
            </a:avLst>
          </a:prstGeom>
          <a:solidFill>
            <a:srgbClr val="800000"/>
          </a:solidFill>
          <a:ln w="9525">
            <a:noFill/>
            <a:round/>
            <a:headEnd/>
            <a:tailEnd/>
          </a:ln>
        </p:spPr>
        <p:txBody>
          <a:bodyPr rIns="182880" anchor="ctr"/>
          <a:lstStyle/>
          <a:p>
            <a:pPr algn="ctr" eaLnBrk="0" hangingPunct="0"/>
            <a:r>
              <a:rPr lang="en-US" sz="1400" b="1" dirty="0" smtClean="0"/>
              <a:t>Very Severe</a:t>
            </a:r>
            <a:endParaRPr lang="en-US" sz="2000" b="1" dirty="0"/>
          </a:p>
        </p:txBody>
      </p:sp>
      <p:sp>
        <p:nvSpPr>
          <p:cNvPr id="30" name="Pentagon 19"/>
          <p:cNvSpPr>
            <a:spLocks noChangeArrowheads="1"/>
          </p:cNvSpPr>
          <p:nvPr/>
        </p:nvSpPr>
        <p:spPr bwMode="auto">
          <a:xfrm>
            <a:off x="4581197" y="1763131"/>
            <a:ext cx="1525353" cy="424665"/>
          </a:xfrm>
          <a:prstGeom prst="homePlate">
            <a:avLst>
              <a:gd name="adj" fmla="val 50017"/>
            </a:avLst>
          </a:prstGeom>
          <a:solidFill>
            <a:srgbClr val="CC0000"/>
          </a:solidFill>
          <a:ln w="9525">
            <a:noFill/>
            <a:round/>
            <a:headEnd/>
            <a:tailEnd/>
          </a:ln>
        </p:spPr>
        <p:txBody>
          <a:bodyPr anchor="ctr" anchorCtr="1"/>
          <a:lstStyle/>
          <a:p>
            <a:pPr algn="ctr" eaLnBrk="0" hangingPunct="0"/>
            <a:r>
              <a:rPr lang="en-US" sz="1400" b="1" dirty="0" smtClean="0"/>
              <a:t>Severe</a:t>
            </a:r>
            <a:endParaRPr lang="en-US" sz="2000" b="1" dirty="0"/>
          </a:p>
        </p:txBody>
      </p:sp>
    </p:spTree>
    <p:extLst>
      <p:ext uri="{BB962C8B-B14F-4D97-AF65-F5344CB8AC3E}">
        <p14:creationId xmlns:p14="http://schemas.microsoft.com/office/powerpoint/2010/main" val="28973635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395236" y="2233404"/>
            <a:ext cx="1571751"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527398" y="2233404"/>
            <a:ext cx="1571751" cy="3912885"/>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964955" y="2233404"/>
            <a:ext cx="1571751"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6097117" y="2233404"/>
            <a:ext cx="1571751" cy="3912885"/>
          </a:xfrm>
          <a:prstGeom prst="rect">
            <a:avLst/>
          </a:prstGeom>
          <a:solidFill>
            <a:srgbClr val="FFFFFF">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solidFill>
                  <a:schemeClr val="accent1">
                    <a:lumMod val="75000"/>
                  </a:schemeClr>
                </a:solidFill>
              </a:rPr>
              <a:t>Golombek</a:t>
            </a:r>
            <a:r>
              <a:rPr lang="en-US" dirty="0">
                <a:solidFill>
                  <a:schemeClr val="accent1">
                    <a:lumMod val="75000"/>
                  </a:schemeClr>
                </a:solidFill>
              </a:rPr>
              <a:t> et al: Oxygenation Results</a:t>
            </a:r>
            <a:r>
              <a:rPr lang="en-US" baseline="30000" dirty="0">
                <a:solidFill>
                  <a:schemeClr val="accent1">
                    <a:lumMod val="75000"/>
                  </a:schemeClr>
                </a:solidFill>
              </a:rPr>
              <a:t>1</a:t>
            </a:r>
          </a:p>
        </p:txBody>
      </p:sp>
      <p:sp>
        <p:nvSpPr>
          <p:cNvPr id="6" name="Text Placeholder 5"/>
          <p:cNvSpPr>
            <a:spLocks noGrp="1"/>
          </p:cNvSpPr>
          <p:nvPr>
            <p:ph type="body" sz="quarter" idx="14"/>
          </p:nvPr>
        </p:nvSpPr>
        <p:spPr>
          <a:xfrm>
            <a:off x="450625" y="6161492"/>
            <a:ext cx="6858000" cy="481013"/>
          </a:xfrm>
        </p:spPr>
        <p:txBody>
          <a:bodyPr/>
          <a:lstStyle/>
          <a:p>
            <a:r>
              <a:rPr lang="en-US" sz="1200" b="1" dirty="0"/>
              <a:t>1.</a:t>
            </a:r>
            <a:r>
              <a:rPr lang="en-US" sz="1200" dirty="0"/>
              <a:t> </a:t>
            </a:r>
            <a:r>
              <a:rPr lang="en-US" sz="1200" dirty="0" err="1"/>
              <a:t>Golombek</a:t>
            </a:r>
            <a:r>
              <a:rPr lang="en-US" sz="1200" dirty="0"/>
              <a:t> SG, et al. </a:t>
            </a:r>
            <a:r>
              <a:rPr lang="en-US" sz="1200" i="1" dirty="0" err="1"/>
              <a:t>Clin</a:t>
            </a:r>
            <a:r>
              <a:rPr lang="en-US" sz="1200" i="1" dirty="0"/>
              <a:t> </a:t>
            </a:r>
            <a:r>
              <a:rPr lang="en-US" sz="1200" i="1" dirty="0" err="1"/>
              <a:t>Ther</a:t>
            </a:r>
            <a:r>
              <a:rPr lang="en-US" sz="1200" i="1" dirty="0"/>
              <a:t>.</a:t>
            </a:r>
            <a:r>
              <a:rPr lang="en-US" sz="1200" dirty="0"/>
              <a:t> 2010;32:939-948. </a:t>
            </a:r>
          </a:p>
        </p:txBody>
      </p:sp>
      <p:sp>
        <p:nvSpPr>
          <p:cNvPr id="37" name="Rectangle 20"/>
          <p:cNvSpPr txBox="1">
            <a:spLocks noChangeArrowheads="1"/>
          </p:cNvSpPr>
          <p:nvPr/>
        </p:nvSpPr>
        <p:spPr>
          <a:xfrm>
            <a:off x="466356" y="1350381"/>
            <a:ext cx="8140700" cy="355600"/>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b="1" dirty="0" smtClean="0">
                <a:solidFill>
                  <a:srgbClr val="FFFFFF"/>
                </a:solidFill>
              </a:rPr>
              <a:t>Inhaled NO improves </a:t>
            </a:r>
            <a:r>
              <a:rPr lang="en-US" sz="1700" b="1" dirty="0">
                <a:solidFill>
                  <a:srgbClr val="FFFFFF"/>
                </a:solidFill>
              </a:rPr>
              <a:t>oxygenation even in mild and moderate HRF </a:t>
            </a:r>
          </a:p>
        </p:txBody>
      </p:sp>
      <p:sp>
        <p:nvSpPr>
          <p:cNvPr id="38" name="Text Box 9"/>
          <p:cNvSpPr txBox="1">
            <a:spLocks noChangeArrowheads="1"/>
          </p:cNvSpPr>
          <p:nvPr/>
        </p:nvSpPr>
        <p:spPr bwMode="auto">
          <a:xfrm rot="16200000">
            <a:off x="-884888" y="3673997"/>
            <a:ext cx="324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200" dirty="0">
                <a:solidFill>
                  <a:schemeClr val="bg1"/>
                </a:solidFill>
                <a:latin typeface="+mn-lt"/>
              </a:rPr>
              <a:t>Change in mean  PaO</a:t>
            </a:r>
            <a:r>
              <a:rPr lang="en-US" sz="1200" baseline="-25000" dirty="0">
                <a:solidFill>
                  <a:schemeClr val="bg1"/>
                </a:solidFill>
                <a:latin typeface="+mn-lt"/>
              </a:rPr>
              <a:t>2</a:t>
            </a:r>
            <a:r>
              <a:rPr lang="en-US" sz="1200" dirty="0">
                <a:solidFill>
                  <a:schemeClr val="bg1"/>
                </a:solidFill>
                <a:latin typeface="+mn-lt"/>
              </a:rPr>
              <a:t> at 30 Minutes </a:t>
            </a:r>
            <a:br>
              <a:rPr lang="en-US" sz="1200" dirty="0">
                <a:solidFill>
                  <a:schemeClr val="bg1"/>
                </a:solidFill>
                <a:latin typeface="+mn-lt"/>
              </a:rPr>
            </a:br>
            <a:r>
              <a:rPr lang="en-US" sz="1200" dirty="0">
                <a:solidFill>
                  <a:schemeClr val="bg1"/>
                </a:solidFill>
                <a:latin typeface="+mn-lt"/>
              </a:rPr>
              <a:t>by Baseline OI (mm Hg [kPa])</a:t>
            </a:r>
          </a:p>
        </p:txBody>
      </p:sp>
      <p:sp>
        <p:nvSpPr>
          <p:cNvPr id="40" name="Text Box 25"/>
          <p:cNvSpPr txBox="1">
            <a:spLocks noChangeArrowheads="1"/>
          </p:cNvSpPr>
          <p:nvPr/>
        </p:nvSpPr>
        <p:spPr bwMode="auto">
          <a:xfrm>
            <a:off x="1243688" y="5838512"/>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endParaRPr lang="en-US" sz="1400" b="1" dirty="0">
              <a:solidFill>
                <a:schemeClr val="bg1"/>
              </a:solidFill>
            </a:endParaRPr>
          </a:p>
        </p:txBody>
      </p:sp>
      <p:sp>
        <p:nvSpPr>
          <p:cNvPr id="46" name="Rectangle 6"/>
          <p:cNvSpPr>
            <a:spLocks noChangeArrowheads="1"/>
          </p:cNvSpPr>
          <p:nvPr/>
        </p:nvSpPr>
        <p:spPr bwMode="auto">
          <a:xfrm>
            <a:off x="7977852" y="3466462"/>
            <a:ext cx="7229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a:solidFill>
                  <a:schemeClr val="bg1"/>
                </a:solidFill>
              </a:rPr>
              <a:t>Ventilation</a:t>
            </a:r>
          </a:p>
        </p:txBody>
      </p:sp>
      <p:sp>
        <p:nvSpPr>
          <p:cNvPr id="48" name="Rectangle 8"/>
          <p:cNvSpPr>
            <a:spLocks noChangeArrowheads="1"/>
          </p:cNvSpPr>
          <p:nvPr/>
        </p:nvSpPr>
        <p:spPr bwMode="auto">
          <a:xfrm>
            <a:off x="7986104" y="4000502"/>
            <a:ext cx="70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smtClean="0">
                <a:solidFill>
                  <a:schemeClr val="bg1"/>
                </a:solidFill>
              </a:rPr>
              <a:t>Ventilation</a:t>
            </a:r>
            <a:br>
              <a:rPr lang="en-US" sz="1200" dirty="0" smtClean="0">
                <a:solidFill>
                  <a:schemeClr val="bg1"/>
                </a:solidFill>
              </a:rPr>
            </a:br>
            <a:r>
              <a:rPr lang="en-US" sz="1200" dirty="0" smtClean="0">
                <a:solidFill>
                  <a:schemeClr val="bg1"/>
                </a:solidFill>
              </a:rPr>
              <a:t> </a:t>
            </a:r>
            <a:r>
              <a:rPr lang="en-US" sz="1200" dirty="0">
                <a:solidFill>
                  <a:schemeClr val="bg1"/>
                </a:solidFill>
              </a:rPr>
              <a:t>+ </a:t>
            </a:r>
            <a:r>
              <a:rPr lang="en-US" sz="1200" dirty="0" smtClean="0">
                <a:solidFill>
                  <a:schemeClr val="bg1"/>
                </a:solidFill>
              </a:rPr>
              <a:t>iNO</a:t>
            </a:r>
            <a:endParaRPr lang="en-US" sz="1200" baseline="30000" dirty="0">
              <a:solidFill>
                <a:schemeClr val="bg1"/>
              </a:solidFill>
            </a:endParaRPr>
          </a:p>
        </p:txBody>
      </p:sp>
      <p:sp>
        <p:nvSpPr>
          <p:cNvPr id="5" name="TextBox 4"/>
          <p:cNvSpPr txBox="1"/>
          <p:nvPr/>
        </p:nvSpPr>
        <p:spPr>
          <a:xfrm>
            <a:off x="10947400" y="5422900"/>
            <a:ext cx="184666" cy="369332"/>
          </a:xfrm>
          <a:prstGeom prst="rect">
            <a:avLst/>
          </a:prstGeom>
          <a:noFill/>
        </p:spPr>
        <p:txBody>
          <a:bodyPr wrap="none" rtlCol="0">
            <a:spAutoFit/>
          </a:bodyPr>
          <a:lstStyle/>
          <a:p>
            <a:endParaRPr lang="en-US" dirty="0"/>
          </a:p>
        </p:txBody>
      </p:sp>
      <p:grpSp>
        <p:nvGrpSpPr>
          <p:cNvPr id="3" name="Group 73"/>
          <p:cNvGrpSpPr/>
          <p:nvPr/>
        </p:nvGrpSpPr>
        <p:grpSpPr>
          <a:xfrm>
            <a:off x="1446035" y="2339665"/>
            <a:ext cx="6136640" cy="184666"/>
            <a:chOff x="1300480" y="2293100"/>
            <a:chExt cx="6136640" cy="184666"/>
          </a:xfrm>
        </p:grpSpPr>
        <p:sp>
          <p:nvSpPr>
            <p:cNvPr id="41" name="Text Box 49"/>
            <p:cNvSpPr txBox="1">
              <a:spLocks noChangeArrowheads="1"/>
            </p:cNvSpPr>
            <p:nvPr/>
          </p:nvSpPr>
          <p:spPr bwMode="auto">
            <a:xfrm>
              <a:off x="6065520"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a:solidFill>
                    <a:schemeClr val="bg1"/>
                  </a:solidFill>
                  <a:latin typeface="+mn-lt"/>
                </a:rPr>
                <a:t>P</a:t>
              </a:r>
              <a:r>
                <a:rPr lang="en-US" sz="1200" b="1" dirty="0">
                  <a:solidFill>
                    <a:schemeClr val="bg1"/>
                  </a:solidFill>
                  <a:latin typeface="+mn-lt"/>
                </a:rPr>
                <a:t>&lt;0.001</a:t>
              </a:r>
              <a:endParaRPr lang="en-US" sz="1200" b="1" i="1" dirty="0">
                <a:solidFill>
                  <a:schemeClr val="bg1"/>
                </a:solidFill>
                <a:latin typeface="+mn-lt"/>
              </a:endParaRPr>
            </a:p>
          </p:txBody>
        </p:sp>
        <p:sp>
          <p:nvSpPr>
            <p:cNvPr id="42" name="Text Box 50"/>
            <p:cNvSpPr txBox="1">
              <a:spLocks noChangeArrowheads="1"/>
            </p:cNvSpPr>
            <p:nvPr/>
          </p:nvSpPr>
          <p:spPr bwMode="auto">
            <a:xfrm>
              <a:off x="4483442"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a:solidFill>
                    <a:schemeClr val="bg1"/>
                  </a:solidFill>
                  <a:latin typeface="+mn-lt"/>
                </a:rPr>
                <a:t>P</a:t>
              </a:r>
              <a:r>
                <a:rPr lang="en-US" sz="1200" b="1" dirty="0">
                  <a:solidFill>
                    <a:schemeClr val="bg1"/>
                  </a:solidFill>
                  <a:latin typeface="+mn-lt"/>
                </a:rPr>
                <a:t>&lt;0.001</a:t>
              </a:r>
              <a:endParaRPr lang="en-US" sz="1200" b="1" i="1" dirty="0">
                <a:solidFill>
                  <a:schemeClr val="bg1"/>
                </a:solidFill>
                <a:latin typeface="+mn-lt"/>
              </a:endParaRPr>
            </a:p>
          </p:txBody>
        </p:sp>
        <p:sp>
          <p:nvSpPr>
            <p:cNvPr id="22" name="Text Box 50"/>
            <p:cNvSpPr txBox="1">
              <a:spLocks noChangeArrowheads="1"/>
            </p:cNvSpPr>
            <p:nvPr/>
          </p:nvSpPr>
          <p:spPr bwMode="auto">
            <a:xfrm>
              <a:off x="2897477"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smtClean="0">
                  <a:solidFill>
                    <a:schemeClr val="bg1"/>
                  </a:solidFill>
                  <a:latin typeface="+mn-lt"/>
                </a:rPr>
                <a:t>P</a:t>
              </a:r>
              <a:r>
                <a:rPr lang="en-US" sz="1200" b="1" dirty="0">
                  <a:solidFill>
                    <a:schemeClr val="bg1"/>
                  </a:solidFill>
                  <a:latin typeface="+mn-lt"/>
                </a:rPr>
                <a:t>=</a:t>
              </a:r>
              <a:r>
                <a:rPr lang="en-US" sz="1200" b="1" dirty="0" smtClean="0">
                  <a:solidFill>
                    <a:schemeClr val="bg1"/>
                  </a:solidFill>
                  <a:latin typeface="+mn-lt"/>
                </a:rPr>
                <a:t>0.004</a:t>
              </a:r>
              <a:endParaRPr lang="en-US" sz="1200" b="1" i="1" dirty="0">
                <a:solidFill>
                  <a:schemeClr val="bg1"/>
                </a:solidFill>
                <a:latin typeface="+mn-lt"/>
              </a:endParaRPr>
            </a:p>
          </p:txBody>
        </p:sp>
        <p:sp>
          <p:nvSpPr>
            <p:cNvPr id="23" name="Text Box 50"/>
            <p:cNvSpPr txBox="1">
              <a:spLocks noChangeArrowheads="1"/>
            </p:cNvSpPr>
            <p:nvPr/>
          </p:nvSpPr>
          <p:spPr bwMode="auto">
            <a:xfrm>
              <a:off x="1300480" y="2293100"/>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i="1" dirty="0" smtClean="0">
                  <a:solidFill>
                    <a:schemeClr val="bg1"/>
                  </a:solidFill>
                  <a:latin typeface="+mn-lt"/>
                </a:rPr>
                <a:t>P</a:t>
              </a:r>
              <a:r>
                <a:rPr lang="en-US" sz="1200" b="1" dirty="0">
                  <a:solidFill>
                    <a:schemeClr val="bg1"/>
                  </a:solidFill>
                  <a:latin typeface="+mn-lt"/>
                </a:rPr>
                <a:t>=</a:t>
              </a:r>
              <a:r>
                <a:rPr lang="en-US" sz="1200" b="1" dirty="0" smtClean="0">
                  <a:solidFill>
                    <a:schemeClr val="bg1"/>
                  </a:solidFill>
                  <a:latin typeface="+mn-lt"/>
                </a:rPr>
                <a:t>0.003</a:t>
              </a:r>
              <a:endParaRPr lang="en-US" sz="1200" b="1" i="1" dirty="0">
                <a:solidFill>
                  <a:schemeClr val="bg1"/>
                </a:solidFill>
                <a:latin typeface="+mn-lt"/>
              </a:endParaRPr>
            </a:p>
          </p:txBody>
        </p:sp>
      </p:grpSp>
      <p:sp>
        <p:nvSpPr>
          <p:cNvPr id="64" name="Text Box 49"/>
          <p:cNvSpPr txBox="1">
            <a:spLocks noChangeArrowheads="1"/>
          </p:cNvSpPr>
          <p:nvPr/>
        </p:nvSpPr>
        <p:spPr bwMode="auto">
          <a:xfrm>
            <a:off x="6211075"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(n=186) </a:t>
            </a:r>
            <a:endParaRPr lang="en-US" sz="1200" b="1" i="1" dirty="0">
              <a:solidFill>
                <a:schemeClr val="bg1"/>
              </a:solidFill>
              <a:latin typeface="+mn-lt"/>
            </a:endParaRPr>
          </a:p>
        </p:txBody>
      </p:sp>
      <p:sp>
        <p:nvSpPr>
          <p:cNvPr id="65" name="Text Box 50"/>
          <p:cNvSpPr txBox="1">
            <a:spLocks noChangeArrowheads="1"/>
          </p:cNvSpPr>
          <p:nvPr/>
        </p:nvSpPr>
        <p:spPr bwMode="auto">
          <a:xfrm>
            <a:off x="4700117"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(n=170)</a:t>
            </a:r>
            <a:endParaRPr lang="en-US" sz="1200" b="1" i="1" dirty="0">
              <a:solidFill>
                <a:schemeClr val="bg1"/>
              </a:solidFill>
              <a:latin typeface="+mn-lt"/>
            </a:endParaRPr>
          </a:p>
        </p:txBody>
      </p:sp>
      <p:sp>
        <p:nvSpPr>
          <p:cNvPr id="66" name="Text Box 50"/>
          <p:cNvSpPr txBox="1">
            <a:spLocks noChangeArrowheads="1"/>
          </p:cNvSpPr>
          <p:nvPr/>
        </p:nvSpPr>
        <p:spPr bwMode="auto">
          <a:xfrm>
            <a:off x="3043032"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(n=91) </a:t>
            </a:r>
            <a:endParaRPr lang="en-US" sz="1200" b="1" i="1" dirty="0">
              <a:solidFill>
                <a:schemeClr val="bg1"/>
              </a:solidFill>
              <a:latin typeface="+mn-lt"/>
            </a:endParaRPr>
          </a:p>
        </p:txBody>
      </p:sp>
      <p:sp>
        <p:nvSpPr>
          <p:cNvPr id="67" name="Text Box 50"/>
          <p:cNvSpPr txBox="1">
            <a:spLocks noChangeArrowheads="1"/>
          </p:cNvSpPr>
          <p:nvPr/>
        </p:nvSpPr>
        <p:spPr bwMode="auto">
          <a:xfrm>
            <a:off x="1446035" y="5809255"/>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1200" b="1" dirty="0">
                <a:solidFill>
                  <a:schemeClr val="bg1"/>
                </a:solidFill>
              </a:rPr>
              <a:t> (n=40)</a:t>
            </a:r>
            <a:endParaRPr lang="en-US" sz="1200" b="1" i="1" dirty="0">
              <a:solidFill>
                <a:schemeClr val="bg1"/>
              </a:solidFill>
              <a:latin typeface="+mn-lt"/>
            </a:endParaRPr>
          </a:p>
        </p:txBody>
      </p:sp>
      <p:sp>
        <p:nvSpPr>
          <p:cNvPr id="68" name="Text Box 50"/>
          <p:cNvSpPr txBox="1">
            <a:spLocks noChangeArrowheads="1"/>
          </p:cNvSpPr>
          <p:nvPr/>
        </p:nvSpPr>
        <p:spPr bwMode="auto">
          <a:xfrm>
            <a:off x="441179" y="5594106"/>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200" b="1" dirty="0">
                <a:solidFill>
                  <a:schemeClr val="bg1"/>
                </a:solidFill>
              </a:rPr>
              <a:t>Baseline OI =	</a:t>
            </a:r>
          </a:p>
        </p:txBody>
      </p:sp>
      <p:sp>
        <p:nvSpPr>
          <p:cNvPr id="55" name="Rectangle 54"/>
          <p:cNvSpPr/>
          <p:nvPr/>
        </p:nvSpPr>
        <p:spPr>
          <a:xfrm>
            <a:off x="7869696" y="3057017"/>
            <a:ext cx="939290" cy="1455314"/>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1" name="Object 60"/>
          <p:cNvGraphicFramePr>
            <a:graphicFrameLocks noChangeAspect="1"/>
          </p:cNvGraphicFramePr>
          <p:nvPr>
            <p:extLst>
              <p:ext uri="{D42A27DB-BD31-4B8C-83A1-F6EECF244321}">
                <p14:modId xmlns:p14="http://schemas.microsoft.com/office/powerpoint/2010/main" val="3820417465"/>
              </p:ext>
            </p:extLst>
          </p:nvPr>
        </p:nvGraphicFramePr>
        <p:xfrm>
          <a:off x="963613" y="2524125"/>
          <a:ext cx="6791325" cy="3314700"/>
        </p:xfrm>
        <a:graphic>
          <a:graphicData uri="http://schemas.openxmlformats.org/presentationml/2006/ole">
            <mc:AlternateContent xmlns:mc="http://schemas.openxmlformats.org/markup-compatibility/2006">
              <mc:Choice xmlns:v="urn:schemas-microsoft-com:vml" Requires="v">
                <p:oleObj spid="_x0000_s210965" name="Worksheet" r:id="rId5" imgW="17298000" imgH="7707240" progId="Excel.Sheet.8">
                  <p:embed/>
                </p:oleObj>
              </mc:Choice>
              <mc:Fallback>
                <p:oleObj name="Worksheet" r:id="rId5" imgW="17298000" imgH="77072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13" y="2524125"/>
                        <a:ext cx="6791325"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5"/>
          <p:cNvSpPr>
            <a:spLocks noChangeArrowheads="1"/>
          </p:cNvSpPr>
          <p:nvPr/>
        </p:nvSpPr>
        <p:spPr bwMode="auto">
          <a:xfrm>
            <a:off x="8267904" y="3822351"/>
            <a:ext cx="142875" cy="142875"/>
          </a:xfrm>
          <a:prstGeom prst="rect">
            <a:avLst/>
          </a:prstGeom>
          <a:solidFill>
            <a:schemeClr val="accent6">
              <a:lumMod val="60000"/>
              <a:lumOff val="40000"/>
            </a:schemeClr>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36" name="Rectangle 7"/>
          <p:cNvSpPr>
            <a:spLocks noChangeArrowheads="1"/>
          </p:cNvSpPr>
          <p:nvPr/>
        </p:nvSpPr>
        <p:spPr bwMode="auto">
          <a:xfrm>
            <a:off x="8267904" y="3222413"/>
            <a:ext cx="142875" cy="142875"/>
          </a:xfrm>
          <a:prstGeom prst="rect">
            <a:avLst/>
          </a:prstGeom>
          <a:solidFill>
            <a:schemeClr val="accent6">
              <a:lumMod val="20000"/>
              <a:lumOff val="80000"/>
            </a:schemeClr>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sp>
        <p:nvSpPr>
          <p:cNvPr id="39" name="Pentagon 38"/>
          <p:cNvSpPr>
            <a:spLocks noChangeArrowheads="1"/>
          </p:cNvSpPr>
          <p:nvPr/>
        </p:nvSpPr>
        <p:spPr bwMode="auto">
          <a:xfrm>
            <a:off x="6191903" y="1782181"/>
            <a:ext cx="1475370" cy="447716"/>
          </a:xfrm>
          <a:prstGeom prst="homePlate">
            <a:avLst>
              <a:gd name="adj" fmla="val 50017"/>
            </a:avLst>
          </a:prstGeom>
          <a:solidFill>
            <a:srgbClr val="800000"/>
          </a:solidFill>
          <a:ln w="9525">
            <a:noFill/>
            <a:round/>
            <a:headEnd/>
            <a:tailEnd/>
          </a:ln>
        </p:spPr>
        <p:txBody>
          <a:bodyPr rIns="182880" anchor="ctr"/>
          <a:lstStyle/>
          <a:p>
            <a:pPr algn="ctr" eaLnBrk="0" hangingPunct="0"/>
            <a:r>
              <a:rPr lang="en-US" sz="1400" b="1" dirty="0" smtClean="0"/>
              <a:t>Very Severe</a:t>
            </a:r>
            <a:endParaRPr lang="en-US" sz="2000" b="1" dirty="0"/>
          </a:p>
        </p:txBody>
      </p:sp>
      <p:sp>
        <p:nvSpPr>
          <p:cNvPr id="43" name="Pentagon 19"/>
          <p:cNvSpPr>
            <a:spLocks noChangeArrowheads="1"/>
          </p:cNvSpPr>
          <p:nvPr/>
        </p:nvSpPr>
        <p:spPr bwMode="auto">
          <a:xfrm>
            <a:off x="4562147" y="1782181"/>
            <a:ext cx="1525353" cy="424665"/>
          </a:xfrm>
          <a:prstGeom prst="homePlate">
            <a:avLst>
              <a:gd name="adj" fmla="val 50017"/>
            </a:avLst>
          </a:prstGeom>
          <a:solidFill>
            <a:srgbClr val="CC0000"/>
          </a:solidFill>
          <a:ln w="9525">
            <a:noFill/>
            <a:round/>
            <a:headEnd/>
            <a:tailEnd/>
          </a:ln>
        </p:spPr>
        <p:txBody>
          <a:bodyPr anchor="ctr" anchorCtr="1"/>
          <a:lstStyle/>
          <a:p>
            <a:pPr algn="ctr" eaLnBrk="0" hangingPunct="0"/>
            <a:r>
              <a:rPr lang="en-US" sz="1400" b="1" dirty="0" smtClean="0"/>
              <a:t>Severe</a:t>
            </a:r>
            <a:endParaRPr lang="en-US" sz="2000" b="1" dirty="0"/>
          </a:p>
        </p:txBody>
      </p:sp>
      <p:sp>
        <p:nvSpPr>
          <p:cNvPr id="44" name="Pentagon 18"/>
          <p:cNvSpPr>
            <a:spLocks noChangeArrowheads="1"/>
          </p:cNvSpPr>
          <p:nvPr/>
        </p:nvSpPr>
        <p:spPr bwMode="auto">
          <a:xfrm>
            <a:off x="2983997" y="1782181"/>
            <a:ext cx="1525353" cy="424665"/>
          </a:xfrm>
          <a:prstGeom prst="homePlate">
            <a:avLst>
              <a:gd name="adj" fmla="val 50017"/>
            </a:avLst>
          </a:prstGeom>
          <a:solidFill>
            <a:srgbClr val="FF3300"/>
          </a:solidFill>
          <a:ln w="9525">
            <a:noFill/>
            <a:round/>
            <a:headEnd/>
            <a:tailEnd/>
          </a:ln>
        </p:spPr>
        <p:txBody>
          <a:bodyPr anchor="ctr" anchorCtr="1"/>
          <a:lstStyle/>
          <a:p>
            <a:pPr algn="ctr" eaLnBrk="0" hangingPunct="0"/>
            <a:r>
              <a:rPr lang="en-US" sz="2000" b="1" dirty="0" smtClean="0"/>
              <a:t> </a:t>
            </a:r>
            <a:r>
              <a:rPr lang="en-US" sz="1400" b="1" dirty="0" smtClean="0"/>
              <a:t>Moderate</a:t>
            </a:r>
            <a:endParaRPr lang="en-US" sz="1400" b="1" dirty="0"/>
          </a:p>
        </p:txBody>
      </p:sp>
      <p:sp>
        <p:nvSpPr>
          <p:cNvPr id="45" name="Pentagon 17"/>
          <p:cNvSpPr>
            <a:spLocks noChangeArrowheads="1"/>
          </p:cNvSpPr>
          <p:nvPr/>
        </p:nvSpPr>
        <p:spPr bwMode="auto">
          <a:xfrm>
            <a:off x="1415722" y="1782181"/>
            <a:ext cx="1525353" cy="424665"/>
          </a:xfrm>
          <a:prstGeom prst="homePlate">
            <a:avLst>
              <a:gd name="adj" fmla="val 50017"/>
            </a:avLst>
          </a:prstGeom>
          <a:gradFill rotWithShape="1">
            <a:gsLst>
              <a:gs pos="0">
                <a:srgbClr val="FFDADA"/>
              </a:gs>
              <a:gs pos="50000">
                <a:srgbClr val="FFB3B3"/>
              </a:gs>
              <a:gs pos="100000">
                <a:srgbClr val="FF8080"/>
              </a:gs>
            </a:gsLst>
            <a:lin ang="0" scaled="1"/>
          </a:gradFill>
          <a:ln w="9525">
            <a:noFill/>
            <a:round/>
            <a:headEnd/>
            <a:tailEnd/>
          </a:ln>
        </p:spPr>
        <p:txBody>
          <a:bodyPr anchor="ctr"/>
          <a:lstStyle/>
          <a:p>
            <a:pPr algn="ctr" eaLnBrk="0" hangingPunct="0"/>
            <a:r>
              <a:rPr lang="en-US" sz="1400" b="1" dirty="0"/>
              <a:t>Mild</a:t>
            </a:r>
          </a:p>
        </p:txBody>
      </p:sp>
    </p:spTree>
    <p:extLst>
      <p:ext uri="{BB962C8B-B14F-4D97-AF65-F5344CB8AC3E}">
        <p14:creationId xmlns:p14="http://schemas.microsoft.com/office/powerpoint/2010/main" val="208359670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781174" y="2170464"/>
            <a:ext cx="5629275" cy="2979946"/>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3" descr="modified-km-of-mechanical-venitlati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0688" y="2136437"/>
            <a:ext cx="573881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solidFill>
                  <a:schemeClr val="accent1">
                    <a:lumMod val="75000"/>
                  </a:schemeClr>
                </a:solidFill>
              </a:rPr>
              <a:t>Golombek</a:t>
            </a:r>
            <a:r>
              <a:rPr lang="en-US" dirty="0" smtClean="0">
                <a:solidFill>
                  <a:schemeClr val="accent1">
                    <a:lumMod val="75000"/>
                  </a:schemeClr>
                </a:solidFill>
              </a:rPr>
              <a:t> et al: Time on Vent Results</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3" name="Text Placeholder 2"/>
          <p:cNvSpPr>
            <a:spLocks noGrp="1"/>
          </p:cNvSpPr>
          <p:nvPr>
            <p:ph type="body" sz="quarter" idx="14"/>
          </p:nvPr>
        </p:nvSpPr>
        <p:spPr>
          <a:xfrm>
            <a:off x="467559" y="6199592"/>
            <a:ext cx="7325314" cy="481013"/>
          </a:xfrm>
        </p:spPr>
        <p:txBody>
          <a:bodyPr/>
          <a:lstStyle/>
          <a:p>
            <a:r>
              <a:rPr lang="en-US" sz="1200" dirty="0" smtClean="0"/>
              <a:t>This is a Kaplan-Meier analysis of pooled data from 3 independent controlled studies, NINOS, CINRGI, </a:t>
            </a:r>
            <a:r>
              <a:rPr lang="en-US" sz="1200" dirty="0"/>
              <a:t>a</a:t>
            </a:r>
            <a:r>
              <a:rPr lang="en-US" sz="1200" dirty="0" smtClean="0"/>
              <a:t>nd  I-NO/PPHN</a:t>
            </a:r>
            <a:r>
              <a:rPr lang="en-US" sz="1200" dirty="0"/>
              <a:t> </a:t>
            </a:r>
            <a:r>
              <a:rPr lang="en-US" sz="1200" dirty="0" smtClean="0"/>
              <a:t>(N=243). Outliers are removed for visual purposes.</a:t>
            </a:r>
          </a:p>
          <a:p>
            <a:r>
              <a:rPr lang="en-US" sz="1200" b="1" dirty="0"/>
              <a:t>1. </a:t>
            </a:r>
            <a:r>
              <a:rPr lang="en-US" sz="1200" dirty="0" err="1"/>
              <a:t>Golombek</a:t>
            </a:r>
            <a:r>
              <a:rPr lang="en-US" sz="1200" dirty="0"/>
              <a:t> SG, et al. </a:t>
            </a:r>
            <a:r>
              <a:rPr lang="en-US" sz="1200" i="1" dirty="0" err="1"/>
              <a:t>Clin</a:t>
            </a:r>
            <a:r>
              <a:rPr lang="en-US" sz="1200" i="1" dirty="0"/>
              <a:t> </a:t>
            </a:r>
            <a:r>
              <a:rPr lang="en-US" sz="1200" i="1" dirty="0" err="1"/>
              <a:t>Ther</a:t>
            </a:r>
            <a:r>
              <a:rPr lang="en-US" sz="1200" i="1" dirty="0"/>
              <a:t>.</a:t>
            </a:r>
            <a:r>
              <a:rPr lang="en-US" sz="1200" dirty="0"/>
              <a:t> 2010;32:939-948. </a:t>
            </a:r>
          </a:p>
        </p:txBody>
      </p:sp>
      <p:sp>
        <p:nvSpPr>
          <p:cNvPr id="6" name="Content Placeholder 5"/>
          <p:cNvSpPr>
            <a:spLocks noGrp="1"/>
          </p:cNvSpPr>
          <p:nvPr>
            <p:ph sz="quarter" idx="16"/>
          </p:nvPr>
        </p:nvSpPr>
        <p:spPr/>
        <p:txBody>
          <a:bodyPr/>
          <a:lstStyle/>
          <a:p>
            <a:r>
              <a:rPr lang="en-US" sz="1700" dirty="0" smtClean="0"/>
              <a:t>Inhaled NO reduces median days on mechanical ventilation (11 vs. 14 days)</a:t>
            </a:r>
            <a:endParaRPr lang="en-US" sz="1700" dirty="0"/>
          </a:p>
        </p:txBody>
      </p:sp>
      <p:sp>
        <p:nvSpPr>
          <p:cNvPr id="5" name="TextBox 4"/>
          <p:cNvSpPr txBox="1"/>
          <p:nvPr/>
        </p:nvSpPr>
        <p:spPr>
          <a:xfrm>
            <a:off x="10947400" y="5422900"/>
            <a:ext cx="184666" cy="369332"/>
          </a:xfrm>
          <a:prstGeom prst="rect">
            <a:avLst/>
          </a:prstGeom>
          <a:noFill/>
        </p:spPr>
        <p:txBody>
          <a:bodyPr wrap="none" rtlCol="0">
            <a:spAutoFit/>
          </a:bodyPr>
          <a:lstStyle/>
          <a:p>
            <a:endParaRPr lang="en-US" dirty="0"/>
          </a:p>
        </p:txBody>
      </p:sp>
      <p:sp>
        <p:nvSpPr>
          <p:cNvPr id="22" name="Text Box 3"/>
          <p:cNvSpPr txBox="1">
            <a:spLocks noChangeArrowheads="1"/>
          </p:cNvSpPr>
          <p:nvPr/>
        </p:nvSpPr>
        <p:spPr bwMode="auto">
          <a:xfrm>
            <a:off x="1185863" y="3508037"/>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US" sz="1400" dirty="0">
                <a:solidFill>
                  <a:schemeClr val="bg1"/>
                </a:solidFill>
              </a:rPr>
              <a:t>0.50</a:t>
            </a:r>
          </a:p>
        </p:txBody>
      </p:sp>
      <p:sp>
        <p:nvSpPr>
          <p:cNvPr id="23" name="Text Box 4"/>
          <p:cNvSpPr txBox="1">
            <a:spLocks noChangeArrowheads="1"/>
          </p:cNvSpPr>
          <p:nvPr/>
        </p:nvSpPr>
        <p:spPr bwMode="auto">
          <a:xfrm>
            <a:off x="1185863" y="4239875"/>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US" sz="1400" dirty="0">
                <a:solidFill>
                  <a:schemeClr val="bg1"/>
                </a:solidFill>
              </a:rPr>
              <a:t>0.25</a:t>
            </a:r>
          </a:p>
        </p:txBody>
      </p:sp>
      <p:sp>
        <p:nvSpPr>
          <p:cNvPr id="24" name="Text Box 5"/>
          <p:cNvSpPr txBox="1">
            <a:spLocks noChangeArrowheads="1"/>
          </p:cNvSpPr>
          <p:nvPr/>
        </p:nvSpPr>
        <p:spPr bwMode="auto">
          <a:xfrm>
            <a:off x="1185863" y="4962187"/>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US" sz="1400" dirty="0">
                <a:solidFill>
                  <a:schemeClr val="bg1"/>
                </a:solidFill>
              </a:rPr>
              <a:t>0.00</a:t>
            </a:r>
          </a:p>
        </p:txBody>
      </p:sp>
      <p:sp>
        <p:nvSpPr>
          <p:cNvPr id="25" name="Text Box 6"/>
          <p:cNvSpPr txBox="1">
            <a:spLocks noChangeArrowheads="1"/>
          </p:cNvSpPr>
          <p:nvPr/>
        </p:nvSpPr>
        <p:spPr bwMode="auto">
          <a:xfrm>
            <a:off x="1185863" y="2053887"/>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US" sz="1400" dirty="0">
                <a:solidFill>
                  <a:schemeClr val="bg1"/>
                </a:solidFill>
              </a:rPr>
              <a:t>1.00</a:t>
            </a:r>
          </a:p>
        </p:txBody>
      </p:sp>
      <p:sp>
        <p:nvSpPr>
          <p:cNvPr id="26" name="Text Box 7"/>
          <p:cNvSpPr txBox="1">
            <a:spLocks noChangeArrowheads="1"/>
          </p:cNvSpPr>
          <p:nvPr/>
        </p:nvSpPr>
        <p:spPr bwMode="auto">
          <a:xfrm>
            <a:off x="1171575" y="2771437"/>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eaLnBrk="1" hangingPunct="1"/>
            <a:r>
              <a:rPr lang="en-US" sz="1400" dirty="0">
                <a:solidFill>
                  <a:schemeClr val="bg1"/>
                </a:solidFill>
              </a:rPr>
              <a:t>0.75</a:t>
            </a:r>
          </a:p>
        </p:txBody>
      </p:sp>
      <p:sp>
        <p:nvSpPr>
          <p:cNvPr id="27" name="Text Box 8"/>
          <p:cNvSpPr txBox="1">
            <a:spLocks noChangeArrowheads="1"/>
          </p:cNvSpPr>
          <p:nvPr/>
        </p:nvSpPr>
        <p:spPr bwMode="auto">
          <a:xfrm>
            <a:off x="1706563" y="52828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0</a:t>
            </a:r>
          </a:p>
        </p:txBody>
      </p:sp>
      <p:sp>
        <p:nvSpPr>
          <p:cNvPr id="28" name="Text Box 9"/>
          <p:cNvSpPr txBox="1">
            <a:spLocks noChangeArrowheads="1"/>
          </p:cNvSpPr>
          <p:nvPr/>
        </p:nvSpPr>
        <p:spPr bwMode="auto">
          <a:xfrm>
            <a:off x="2746375" y="5282862"/>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10</a:t>
            </a:r>
          </a:p>
        </p:txBody>
      </p:sp>
      <p:sp>
        <p:nvSpPr>
          <p:cNvPr id="29" name="Text Box 10"/>
          <p:cNvSpPr txBox="1">
            <a:spLocks noChangeArrowheads="1"/>
          </p:cNvSpPr>
          <p:nvPr/>
        </p:nvSpPr>
        <p:spPr bwMode="auto">
          <a:xfrm>
            <a:off x="3829050" y="5254287"/>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20</a:t>
            </a:r>
          </a:p>
        </p:txBody>
      </p:sp>
      <p:sp>
        <p:nvSpPr>
          <p:cNvPr id="30" name="Text Box 11"/>
          <p:cNvSpPr txBox="1">
            <a:spLocks noChangeArrowheads="1"/>
          </p:cNvSpPr>
          <p:nvPr/>
        </p:nvSpPr>
        <p:spPr bwMode="auto">
          <a:xfrm>
            <a:off x="4970463" y="5266987"/>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30</a:t>
            </a:r>
          </a:p>
        </p:txBody>
      </p:sp>
      <p:sp>
        <p:nvSpPr>
          <p:cNvPr id="31" name="Text Box 12"/>
          <p:cNvSpPr txBox="1">
            <a:spLocks noChangeArrowheads="1"/>
          </p:cNvSpPr>
          <p:nvPr/>
        </p:nvSpPr>
        <p:spPr bwMode="auto">
          <a:xfrm>
            <a:off x="6067425" y="52685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40</a:t>
            </a:r>
          </a:p>
        </p:txBody>
      </p:sp>
      <p:sp>
        <p:nvSpPr>
          <p:cNvPr id="32" name="Text Box 13"/>
          <p:cNvSpPr txBox="1">
            <a:spLocks noChangeArrowheads="1"/>
          </p:cNvSpPr>
          <p:nvPr/>
        </p:nvSpPr>
        <p:spPr bwMode="auto">
          <a:xfrm>
            <a:off x="7134225" y="5254287"/>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rPr>
              <a:t>50</a:t>
            </a:r>
          </a:p>
        </p:txBody>
      </p:sp>
      <p:sp>
        <p:nvSpPr>
          <p:cNvPr id="33" name="Text Box 14"/>
          <p:cNvSpPr txBox="1">
            <a:spLocks noChangeArrowheads="1"/>
          </p:cNvSpPr>
          <p:nvPr/>
        </p:nvSpPr>
        <p:spPr bwMode="auto">
          <a:xfrm>
            <a:off x="3571603" y="5509875"/>
            <a:ext cx="2542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400" dirty="0">
                <a:solidFill>
                  <a:schemeClr val="bg1"/>
                </a:solidFill>
                <a:latin typeface="+mn-lt"/>
              </a:rPr>
              <a:t>Days on Mechanical Ventilation</a:t>
            </a:r>
          </a:p>
        </p:txBody>
      </p:sp>
      <p:sp>
        <p:nvSpPr>
          <p:cNvPr id="34" name="Text Box 15"/>
          <p:cNvSpPr txBox="1">
            <a:spLocks noChangeArrowheads="1"/>
          </p:cNvSpPr>
          <p:nvPr/>
        </p:nvSpPr>
        <p:spPr bwMode="auto">
          <a:xfrm>
            <a:off x="5516563" y="2333287"/>
            <a:ext cx="2568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0" algn="l"/>
              </a:tabLst>
              <a:defRPr sz="1000">
                <a:solidFill>
                  <a:schemeClr val="tx1"/>
                </a:solidFill>
                <a:latin typeface="Arial" charset="0"/>
                <a:ea typeface="ＭＳ Ｐゴシック" charset="0"/>
                <a:cs typeface="ＭＳ Ｐゴシック" charset="0"/>
              </a:defRPr>
            </a:lvl1pPr>
            <a:lvl2pPr marL="742950" indent="-285750" eaLnBrk="0" hangingPunct="0">
              <a:tabLst>
                <a:tab pos="2286000" algn="l"/>
              </a:tabLst>
              <a:defRPr sz="1000">
                <a:solidFill>
                  <a:schemeClr val="tx1"/>
                </a:solidFill>
                <a:latin typeface="Arial" charset="0"/>
                <a:ea typeface="ＭＳ Ｐゴシック" charset="0"/>
              </a:defRPr>
            </a:lvl2pPr>
            <a:lvl3pPr marL="1143000" indent="-228600" eaLnBrk="0" hangingPunct="0">
              <a:tabLst>
                <a:tab pos="2286000" algn="l"/>
              </a:tabLst>
              <a:defRPr sz="1000">
                <a:solidFill>
                  <a:schemeClr val="tx1"/>
                </a:solidFill>
                <a:latin typeface="Arial" charset="0"/>
                <a:ea typeface="ＭＳ Ｐゴシック" charset="0"/>
              </a:defRPr>
            </a:lvl3pPr>
            <a:lvl4pPr marL="1600200" indent="-228600" eaLnBrk="0" hangingPunct="0">
              <a:tabLst>
                <a:tab pos="2286000" algn="l"/>
              </a:tabLst>
              <a:defRPr sz="1000">
                <a:solidFill>
                  <a:schemeClr val="tx1"/>
                </a:solidFill>
                <a:latin typeface="Arial" charset="0"/>
                <a:ea typeface="ＭＳ Ｐゴシック" charset="0"/>
              </a:defRPr>
            </a:lvl4pPr>
            <a:lvl5pPr marL="2057400" indent="-228600" eaLnBrk="0" hangingPunct="0">
              <a:tabLst>
                <a:tab pos="2286000" algn="l"/>
              </a:tabLst>
              <a:defRPr sz="1000">
                <a:solidFill>
                  <a:schemeClr val="tx1"/>
                </a:solidFill>
                <a:latin typeface="Arial" charset="0"/>
                <a:ea typeface="ＭＳ Ｐゴシック" charset="0"/>
              </a:defRPr>
            </a:lvl5pPr>
            <a:lvl6pPr marL="2514600" indent="-228600" eaLnBrk="0" fontAlgn="base" hangingPunct="0">
              <a:spcBef>
                <a:spcPct val="0"/>
              </a:spcBef>
              <a:spcAft>
                <a:spcPct val="0"/>
              </a:spcAft>
              <a:tabLst>
                <a:tab pos="2286000" algn="l"/>
              </a:tabLst>
              <a:defRPr sz="1000">
                <a:solidFill>
                  <a:schemeClr val="tx1"/>
                </a:solidFill>
                <a:latin typeface="Arial" charset="0"/>
                <a:ea typeface="ＭＳ Ｐゴシック" charset="0"/>
              </a:defRPr>
            </a:lvl6pPr>
            <a:lvl7pPr marL="2971800" indent="-228600" eaLnBrk="0" fontAlgn="base" hangingPunct="0">
              <a:spcBef>
                <a:spcPct val="0"/>
              </a:spcBef>
              <a:spcAft>
                <a:spcPct val="0"/>
              </a:spcAft>
              <a:tabLst>
                <a:tab pos="2286000" algn="l"/>
              </a:tabLst>
              <a:defRPr sz="1000">
                <a:solidFill>
                  <a:schemeClr val="tx1"/>
                </a:solidFill>
                <a:latin typeface="Arial" charset="0"/>
                <a:ea typeface="ＭＳ Ｐゴシック" charset="0"/>
              </a:defRPr>
            </a:lvl7pPr>
            <a:lvl8pPr marL="3429000" indent="-228600" eaLnBrk="0" fontAlgn="base" hangingPunct="0">
              <a:spcBef>
                <a:spcPct val="0"/>
              </a:spcBef>
              <a:spcAft>
                <a:spcPct val="0"/>
              </a:spcAft>
              <a:tabLst>
                <a:tab pos="2286000" algn="l"/>
              </a:tabLst>
              <a:defRPr sz="1000">
                <a:solidFill>
                  <a:schemeClr val="tx1"/>
                </a:solidFill>
                <a:latin typeface="Arial" charset="0"/>
                <a:ea typeface="ＭＳ Ｐゴシック" charset="0"/>
              </a:defRPr>
            </a:lvl8pPr>
            <a:lvl9pPr marL="3886200" indent="-228600" eaLnBrk="0" fontAlgn="base" hangingPunct="0">
              <a:spcBef>
                <a:spcPct val="0"/>
              </a:spcBef>
              <a:spcAft>
                <a:spcPct val="0"/>
              </a:spcAft>
              <a:tabLst>
                <a:tab pos="2286000" algn="l"/>
              </a:tabLst>
              <a:defRPr sz="1000">
                <a:solidFill>
                  <a:schemeClr val="tx1"/>
                </a:solidFill>
                <a:latin typeface="Arial" charset="0"/>
                <a:ea typeface="ＭＳ Ｐゴシック" charset="0"/>
              </a:defRPr>
            </a:lvl9pPr>
          </a:lstStyle>
          <a:p>
            <a:pPr eaLnBrk="1" hangingPunct="1">
              <a:buClr>
                <a:srgbClr val="FCD5B5"/>
              </a:buClr>
              <a:buFont typeface="Arial" charset="0"/>
              <a:buChar char="—"/>
            </a:pPr>
            <a:r>
              <a:rPr lang="en-US" sz="1400" dirty="0">
                <a:solidFill>
                  <a:schemeClr val="bg1"/>
                </a:solidFill>
                <a:latin typeface="+mn-lt"/>
              </a:rPr>
              <a:t> Placebo</a:t>
            </a:r>
          </a:p>
          <a:p>
            <a:pPr eaLnBrk="1" hangingPunct="1">
              <a:buClr>
                <a:srgbClr val="F79646"/>
              </a:buClr>
              <a:buFont typeface="Arial" charset="0"/>
              <a:buChar char="—"/>
            </a:pPr>
            <a:r>
              <a:rPr lang="en-US" sz="1400" dirty="0">
                <a:solidFill>
                  <a:schemeClr val="bg1"/>
                </a:solidFill>
                <a:latin typeface="+mn-lt"/>
              </a:rPr>
              <a:t> </a:t>
            </a:r>
            <a:r>
              <a:rPr lang="en-US" sz="1400" dirty="0" smtClean="0">
                <a:solidFill>
                  <a:schemeClr val="bg1"/>
                </a:solidFill>
                <a:latin typeface="+mn-lt"/>
              </a:rPr>
              <a:t>iNO </a:t>
            </a:r>
            <a:r>
              <a:rPr lang="en-US" sz="1400" dirty="0">
                <a:solidFill>
                  <a:schemeClr val="bg1"/>
                </a:solidFill>
                <a:latin typeface="+mn-lt"/>
              </a:rPr>
              <a:t>20 ppm	</a:t>
            </a:r>
          </a:p>
        </p:txBody>
      </p:sp>
      <p:sp>
        <p:nvSpPr>
          <p:cNvPr id="35" name="Line 17"/>
          <p:cNvSpPr>
            <a:spLocks noChangeShapeType="1"/>
          </p:cNvSpPr>
          <p:nvPr/>
        </p:nvSpPr>
        <p:spPr bwMode="auto">
          <a:xfrm>
            <a:off x="2986088" y="3665200"/>
            <a:ext cx="0" cy="1509712"/>
          </a:xfrm>
          <a:prstGeom prst="line">
            <a:avLst/>
          </a:prstGeom>
          <a:noFill/>
          <a:ln w="2857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6" name="Line 18"/>
          <p:cNvSpPr>
            <a:spLocks noChangeShapeType="1"/>
          </p:cNvSpPr>
          <p:nvPr/>
        </p:nvSpPr>
        <p:spPr bwMode="auto">
          <a:xfrm>
            <a:off x="3400425" y="3660437"/>
            <a:ext cx="0" cy="1508125"/>
          </a:xfrm>
          <a:prstGeom prst="line">
            <a:avLst/>
          </a:prstGeom>
          <a:noFill/>
          <a:ln w="31750">
            <a:solidFill>
              <a:srgbClr val="FFFFFF"/>
            </a:solidFill>
            <a:prstDash val="dash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 name="Text Box 19"/>
          <p:cNvSpPr txBox="1">
            <a:spLocks noChangeArrowheads="1"/>
          </p:cNvSpPr>
          <p:nvPr/>
        </p:nvSpPr>
        <p:spPr bwMode="auto">
          <a:xfrm>
            <a:off x="3552825" y="3485812"/>
            <a:ext cx="942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pPr>
            <a:r>
              <a:rPr lang="en-US" sz="1200" b="1" i="1" dirty="0">
                <a:solidFill>
                  <a:srgbClr val="FFFFFF"/>
                </a:solidFill>
                <a:latin typeface="+mn-lt"/>
              </a:rPr>
              <a:t>P</a:t>
            </a:r>
            <a:r>
              <a:rPr lang="en-US" sz="1200" b="1" dirty="0">
                <a:solidFill>
                  <a:srgbClr val="FFFFFF"/>
                </a:solidFill>
                <a:latin typeface="+mn-lt"/>
              </a:rPr>
              <a:t>=0.003</a:t>
            </a:r>
          </a:p>
        </p:txBody>
      </p:sp>
      <p:sp>
        <p:nvSpPr>
          <p:cNvPr id="44" name="Text Box 61"/>
          <p:cNvSpPr txBox="1">
            <a:spLocks noChangeArrowheads="1"/>
          </p:cNvSpPr>
          <p:nvPr/>
        </p:nvSpPr>
        <p:spPr bwMode="auto">
          <a:xfrm rot="16200000">
            <a:off x="-814752" y="3306753"/>
            <a:ext cx="3216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400" dirty="0">
                <a:solidFill>
                  <a:schemeClr val="bg1"/>
                </a:solidFill>
                <a:latin typeface="+mn-lt"/>
              </a:rPr>
              <a:t>Proportion of Patients </a:t>
            </a:r>
            <a:r>
              <a:rPr lang="en-US" sz="1400" dirty="0" smtClean="0">
                <a:solidFill>
                  <a:schemeClr val="bg1"/>
                </a:solidFill>
                <a:latin typeface="+mn-lt"/>
              </a:rPr>
              <a:t/>
            </a:r>
            <a:br>
              <a:rPr lang="en-US" sz="1400" dirty="0" smtClean="0">
                <a:solidFill>
                  <a:schemeClr val="bg1"/>
                </a:solidFill>
                <a:latin typeface="+mn-lt"/>
              </a:rPr>
            </a:br>
            <a:r>
              <a:rPr lang="en-US" sz="1400" dirty="0" smtClean="0">
                <a:solidFill>
                  <a:schemeClr val="bg1"/>
                </a:solidFill>
                <a:latin typeface="+mn-lt"/>
              </a:rPr>
              <a:t>Requiring Mechanical </a:t>
            </a:r>
            <a:r>
              <a:rPr lang="en-US" sz="1400" dirty="0">
                <a:solidFill>
                  <a:schemeClr val="bg1"/>
                </a:solidFill>
                <a:latin typeface="+mn-lt"/>
              </a:rPr>
              <a:t>Ventilation</a:t>
            </a:r>
          </a:p>
        </p:txBody>
      </p:sp>
      <p:sp>
        <p:nvSpPr>
          <p:cNvPr id="49" name="Line 16"/>
          <p:cNvSpPr>
            <a:spLocks noChangeShapeType="1"/>
          </p:cNvSpPr>
          <p:nvPr/>
        </p:nvSpPr>
        <p:spPr bwMode="auto">
          <a:xfrm>
            <a:off x="1781175" y="3666787"/>
            <a:ext cx="1625600" cy="317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34604871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González et al: Study Design</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3" name="Content Placeholder 2"/>
          <p:cNvSpPr>
            <a:spLocks noGrp="1"/>
          </p:cNvSpPr>
          <p:nvPr>
            <p:ph sz="quarter" idx="13"/>
          </p:nvPr>
        </p:nvSpPr>
        <p:spPr/>
        <p:txBody>
          <a:bodyPr/>
          <a:lstStyle/>
          <a:p>
            <a:r>
              <a:rPr lang="en-US" dirty="0" smtClean="0"/>
              <a:t>Prospective, randomized, controlled, open-label, </a:t>
            </a:r>
            <a:br>
              <a:rPr lang="en-US" dirty="0" smtClean="0"/>
            </a:br>
            <a:r>
              <a:rPr lang="en-US" dirty="0" smtClean="0"/>
              <a:t>two-center trial</a:t>
            </a:r>
          </a:p>
          <a:p>
            <a:r>
              <a:rPr lang="en-US" b="1" dirty="0" smtClean="0"/>
              <a:t>Patients:</a:t>
            </a:r>
            <a:r>
              <a:rPr lang="en-US" dirty="0" smtClean="0"/>
              <a:t> 56 term/near-term infants (≥35 weeks gestation) with HRF and PPHN</a:t>
            </a:r>
          </a:p>
          <a:p>
            <a:pPr lvl="1"/>
            <a:r>
              <a:rPr lang="en-US" dirty="0" smtClean="0"/>
              <a:t>OI between 10 and 30 (mild to moderate severity)</a:t>
            </a:r>
          </a:p>
          <a:p>
            <a:r>
              <a:rPr lang="en-US" b="1" dirty="0" smtClean="0"/>
              <a:t>Dosing:</a:t>
            </a:r>
            <a:r>
              <a:rPr lang="en-US" dirty="0" smtClean="0"/>
              <a:t> 20 ppm, weaned to 5 ppm</a:t>
            </a:r>
          </a:p>
          <a:p>
            <a:r>
              <a:rPr lang="en-US" b="1" dirty="0" smtClean="0"/>
              <a:t>Objective:</a:t>
            </a:r>
            <a:r>
              <a:rPr lang="en-US" dirty="0" smtClean="0"/>
              <a:t> to evaluate whether early treatment </a:t>
            </a:r>
            <a:br>
              <a:rPr lang="en-US" dirty="0" smtClean="0"/>
            </a:br>
            <a:r>
              <a:rPr lang="en-US" dirty="0" smtClean="0"/>
              <a:t>with </a:t>
            </a:r>
            <a:r>
              <a:rPr lang="en-US" dirty="0" err="1" smtClean="0"/>
              <a:t>iNO</a:t>
            </a:r>
            <a:r>
              <a:rPr lang="en-US" dirty="0" smtClean="0"/>
              <a:t> can prevent infants with moderate respiratory failure from developing severe HRF (OI ≥40)</a:t>
            </a:r>
          </a:p>
          <a:p>
            <a:endParaRPr lang="en-US" dirty="0"/>
          </a:p>
        </p:txBody>
      </p:sp>
      <p:sp>
        <p:nvSpPr>
          <p:cNvPr id="9" name="Text Placeholder 8"/>
          <p:cNvSpPr>
            <a:spLocks noGrp="1"/>
          </p:cNvSpPr>
          <p:nvPr>
            <p:ph type="body" sz="quarter" idx="14"/>
          </p:nvPr>
        </p:nvSpPr>
        <p:spPr/>
        <p:txBody>
          <a:bodyPr/>
          <a:lstStyle/>
          <a:p>
            <a:r>
              <a:rPr lang="en-US" sz="1200" b="1" dirty="0" smtClean="0"/>
              <a:t>1. </a:t>
            </a:r>
            <a:r>
              <a:rPr lang="en-US" sz="1200" dirty="0" smtClean="0"/>
              <a:t>González A, et al. </a:t>
            </a:r>
            <a:r>
              <a:rPr lang="en-US" sz="1200" i="1" dirty="0" smtClean="0"/>
              <a:t>J </a:t>
            </a:r>
            <a:r>
              <a:rPr lang="en-US" sz="1200" i="1" dirty="0" err="1" smtClean="0"/>
              <a:t>Perinatol</a:t>
            </a:r>
            <a:r>
              <a:rPr lang="en-US" sz="1200" dirty="0" smtClean="0"/>
              <a:t>. 2010;30:420-424.</a:t>
            </a:r>
            <a:endParaRPr lang="en-US" sz="1200" dirty="0"/>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400341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7200" y="2188616"/>
            <a:ext cx="8020050" cy="3964227"/>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a:solidFill>
                  <a:schemeClr val="accent1">
                    <a:lumMod val="75000"/>
                  </a:schemeClr>
                </a:solidFill>
              </a:rPr>
              <a:t>González et al: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Treatment </a:t>
            </a:r>
            <a:r>
              <a:rPr lang="en-US" dirty="0">
                <a:solidFill>
                  <a:schemeClr val="accent1">
                    <a:lumMod val="75000"/>
                  </a:schemeClr>
                </a:solidFill>
              </a:rPr>
              <a:t>Failure </a:t>
            </a:r>
            <a:r>
              <a:rPr lang="en-US" dirty="0" smtClean="0">
                <a:solidFill>
                  <a:schemeClr val="accent1">
                    <a:lumMod val="75000"/>
                  </a:schemeClr>
                </a:solidFill>
              </a:rPr>
              <a:t>Outcomes</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4" name="Text Placeholder 3"/>
          <p:cNvSpPr>
            <a:spLocks noGrp="1"/>
          </p:cNvSpPr>
          <p:nvPr>
            <p:ph type="body" sz="quarter" idx="14"/>
          </p:nvPr>
        </p:nvSpPr>
        <p:spPr>
          <a:xfrm>
            <a:off x="454028" y="6085292"/>
            <a:ext cx="6858000" cy="481013"/>
          </a:xfrm>
        </p:spPr>
        <p:txBody>
          <a:bodyPr/>
          <a:lstStyle/>
          <a:p>
            <a:r>
              <a:rPr lang="en-US" sz="1200" b="1" dirty="0" smtClean="0"/>
              <a:t>1. </a:t>
            </a:r>
            <a:r>
              <a:rPr lang="en-US" sz="1200" dirty="0" smtClean="0"/>
              <a:t>González </a:t>
            </a:r>
            <a:r>
              <a:rPr lang="en-US" sz="1200" dirty="0"/>
              <a:t>A, et al. </a:t>
            </a:r>
            <a:r>
              <a:rPr lang="en-US" sz="1200" i="1" dirty="0"/>
              <a:t>J </a:t>
            </a:r>
            <a:r>
              <a:rPr lang="en-US" sz="1200" i="1" dirty="0" err="1"/>
              <a:t>Perinatol</a:t>
            </a:r>
            <a:r>
              <a:rPr lang="en-US" sz="1200" dirty="0"/>
              <a:t>. 2010;30:420-424</a:t>
            </a:r>
            <a:r>
              <a:rPr lang="en-US" sz="1200" dirty="0" smtClean="0"/>
              <a:t>.</a:t>
            </a:r>
            <a:endParaRPr lang="en-US" sz="1200" dirty="0"/>
          </a:p>
        </p:txBody>
      </p:sp>
      <p:sp>
        <p:nvSpPr>
          <p:cNvPr id="3" name="Content Placeholder 2"/>
          <p:cNvSpPr>
            <a:spLocks noGrp="1"/>
          </p:cNvSpPr>
          <p:nvPr>
            <p:ph sz="quarter" idx="16"/>
          </p:nvPr>
        </p:nvSpPr>
        <p:spPr/>
        <p:txBody>
          <a:bodyPr>
            <a:normAutofit/>
          </a:bodyPr>
          <a:lstStyle/>
          <a:p>
            <a:r>
              <a:rPr lang="en-US" sz="1700" dirty="0">
                <a:solidFill>
                  <a:srgbClr val="FFFFFF"/>
                </a:solidFill>
                <a:latin typeface="+mj-lt"/>
              </a:rPr>
              <a:t>Early iNO significantly decreased the probability of developing severe disease as shown by the primary endpoint, treatment </a:t>
            </a:r>
            <a:r>
              <a:rPr lang="en-US" sz="1700" dirty="0" smtClean="0">
                <a:solidFill>
                  <a:srgbClr val="FFFFFF"/>
                </a:solidFill>
                <a:latin typeface="+mj-lt"/>
              </a:rPr>
              <a:t>failure</a:t>
            </a:r>
            <a:endParaRPr lang="en-US" sz="1700" dirty="0">
              <a:solidFill>
                <a:srgbClr val="FFFFFF"/>
              </a:solidFill>
              <a:latin typeface="+mj-lt"/>
            </a:endParaRPr>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graphicFrame>
        <p:nvGraphicFramePr>
          <p:cNvPr id="32" name="Object 3"/>
          <p:cNvGraphicFramePr>
            <a:graphicFrameLocks/>
          </p:cNvGraphicFramePr>
          <p:nvPr>
            <p:extLst>
              <p:ext uri="{D42A27DB-BD31-4B8C-83A1-F6EECF244321}">
                <p14:modId xmlns:p14="http://schemas.microsoft.com/office/powerpoint/2010/main" val="300866497"/>
              </p:ext>
            </p:extLst>
          </p:nvPr>
        </p:nvGraphicFramePr>
        <p:xfrm>
          <a:off x="1228923" y="2310165"/>
          <a:ext cx="6004328" cy="3200750"/>
        </p:xfrm>
        <a:graphic>
          <a:graphicData uri="http://schemas.openxmlformats.org/presentationml/2006/ole">
            <mc:AlternateContent xmlns:mc="http://schemas.openxmlformats.org/markup-compatibility/2006">
              <mc:Choice xmlns:v="urn:schemas-microsoft-com:vml" Requires="v">
                <p:oleObj spid="_x0000_s211989" name="Worksheet" r:id="rId5" imgW="10998720" imgH="5421600" progId="Excel.Sheet.8">
                  <p:embed/>
                </p:oleObj>
              </mc:Choice>
              <mc:Fallback>
                <p:oleObj name="Worksheet" r:id="rId5" imgW="10998720" imgH="542160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923" y="2310165"/>
                        <a:ext cx="6004328" cy="320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17"/>
          <p:cNvSpPr txBox="1">
            <a:spLocks noChangeArrowheads="1"/>
          </p:cNvSpPr>
          <p:nvPr/>
        </p:nvSpPr>
        <p:spPr bwMode="auto">
          <a:xfrm rot="16200000">
            <a:off x="-410214" y="3716551"/>
            <a:ext cx="2595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400" dirty="0">
                <a:solidFill>
                  <a:schemeClr val="bg1"/>
                </a:solidFill>
                <a:latin typeface="+mn-lt"/>
              </a:rPr>
              <a:t>Percent of Patients Experiencing </a:t>
            </a:r>
          </a:p>
          <a:p>
            <a:pPr algn="ctr"/>
            <a:r>
              <a:rPr lang="en-US" sz="1400" dirty="0">
                <a:solidFill>
                  <a:schemeClr val="bg1"/>
                </a:solidFill>
                <a:latin typeface="+mn-lt"/>
              </a:rPr>
              <a:t>Treatment Failure</a:t>
            </a:r>
          </a:p>
        </p:txBody>
      </p:sp>
      <p:sp>
        <p:nvSpPr>
          <p:cNvPr id="34" name="Text Box 19"/>
          <p:cNvSpPr txBox="1">
            <a:spLocks noChangeArrowheads="1"/>
          </p:cNvSpPr>
          <p:nvPr/>
        </p:nvSpPr>
        <p:spPr bwMode="auto">
          <a:xfrm>
            <a:off x="5875938" y="4734189"/>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spcBef>
                <a:spcPct val="50000"/>
              </a:spcBef>
            </a:pPr>
            <a:r>
              <a:rPr lang="en-US" sz="1400" b="1" i="1" dirty="0">
                <a:solidFill>
                  <a:schemeClr val="bg1"/>
                </a:solidFill>
                <a:latin typeface="+mn-lt"/>
              </a:rPr>
              <a:t>P</a:t>
            </a:r>
            <a:r>
              <a:rPr lang="en-US" sz="1400" b="1" dirty="0">
                <a:solidFill>
                  <a:schemeClr val="bg1"/>
                </a:solidFill>
                <a:latin typeface="+mn-lt"/>
              </a:rPr>
              <a:t>&lt;0.05</a:t>
            </a:r>
            <a:endParaRPr lang="en-US" sz="1400" b="1" i="1" dirty="0">
              <a:solidFill>
                <a:schemeClr val="bg1"/>
              </a:solidFill>
              <a:latin typeface="+mn-lt"/>
            </a:endParaRPr>
          </a:p>
        </p:txBody>
      </p:sp>
      <p:sp>
        <p:nvSpPr>
          <p:cNvPr id="35" name="Rectangle 20"/>
          <p:cNvSpPr>
            <a:spLocks noChangeArrowheads="1"/>
          </p:cNvSpPr>
          <p:nvPr/>
        </p:nvSpPr>
        <p:spPr bwMode="auto">
          <a:xfrm>
            <a:off x="2591286" y="5747300"/>
            <a:ext cx="3722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dirty="0">
                <a:solidFill>
                  <a:schemeClr val="bg1"/>
                </a:solidFill>
              </a:rPr>
              <a:t>Treatment Failure (OI &gt;40 within 48 hours)</a:t>
            </a:r>
            <a:endParaRPr lang="en-US" sz="1400" b="1" baseline="-25000" dirty="0">
              <a:solidFill>
                <a:schemeClr val="bg1"/>
              </a:solidFill>
            </a:endParaRPr>
          </a:p>
        </p:txBody>
      </p:sp>
      <p:sp>
        <p:nvSpPr>
          <p:cNvPr id="36" name="Text Box 21"/>
          <p:cNvSpPr txBox="1">
            <a:spLocks noChangeArrowheads="1"/>
          </p:cNvSpPr>
          <p:nvPr/>
        </p:nvSpPr>
        <p:spPr bwMode="auto">
          <a:xfrm>
            <a:off x="4686874" y="3681348"/>
            <a:ext cx="72067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schemeClr val="bg1"/>
                </a:solidFill>
                <a:latin typeface="+mn-lt"/>
              </a:rPr>
              <a:t>25</a:t>
            </a:r>
            <a:r>
              <a:rPr lang="en-US" sz="1600" b="1" dirty="0" smtClean="0">
                <a:solidFill>
                  <a:schemeClr val="bg1"/>
                </a:solidFill>
                <a:latin typeface="+mn-lt"/>
              </a:rPr>
              <a:t>%</a:t>
            </a:r>
            <a:br>
              <a:rPr lang="en-US" sz="1600" b="1" dirty="0" smtClean="0">
                <a:solidFill>
                  <a:schemeClr val="bg1"/>
                </a:solidFill>
                <a:latin typeface="+mn-lt"/>
              </a:rPr>
            </a:br>
            <a:r>
              <a:rPr lang="en-US" sz="1600" b="1" dirty="0" smtClean="0">
                <a:solidFill>
                  <a:schemeClr val="bg1"/>
                </a:solidFill>
                <a:latin typeface="+mn-lt"/>
              </a:rPr>
              <a:t>(</a:t>
            </a:r>
            <a:r>
              <a:rPr lang="en-US" sz="1600" b="1" dirty="0">
                <a:solidFill>
                  <a:schemeClr val="bg1"/>
                </a:solidFill>
                <a:latin typeface="+mn-lt"/>
              </a:rPr>
              <a:t>7/28)</a:t>
            </a:r>
          </a:p>
        </p:txBody>
      </p:sp>
      <p:sp>
        <p:nvSpPr>
          <p:cNvPr id="37" name="Text Box 22"/>
          <p:cNvSpPr txBox="1">
            <a:spLocks noChangeArrowheads="1"/>
          </p:cNvSpPr>
          <p:nvPr/>
        </p:nvSpPr>
        <p:spPr bwMode="auto">
          <a:xfrm>
            <a:off x="3440590" y="2251496"/>
            <a:ext cx="83478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solidFill>
                  <a:schemeClr val="bg1"/>
                </a:solidFill>
                <a:latin typeface="+mn-lt"/>
              </a:rPr>
              <a:t>61</a:t>
            </a:r>
            <a:r>
              <a:rPr lang="en-US" sz="1600" b="1" dirty="0" smtClean="0">
                <a:solidFill>
                  <a:schemeClr val="bg1"/>
                </a:solidFill>
                <a:latin typeface="+mn-lt"/>
              </a:rPr>
              <a:t>%</a:t>
            </a:r>
            <a:br>
              <a:rPr lang="en-US" sz="1600" b="1" dirty="0" smtClean="0">
                <a:solidFill>
                  <a:schemeClr val="bg1"/>
                </a:solidFill>
                <a:latin typeface="+mn-lt"/>
              </a:rPr>
            </a:br>
            <a:r>
              <a:rPr lang="en-US" sz="1600" b="1" dirty="0" smtClean="0">
                <a:solidFill>
                  <a:schemeClr val="bg1"/>
                </a:solidFill>
                <a:latin typeface="+mn-lt"/>
              </a:rPr>
              <a:t>(</a:t>
            </a:r>
            <a:r>
              <a:rPr lang="en-US" sz="1600" b="1" dirty="0">
                <a:solidFill>
                  <a:schemeClr val="bg1"/>
                </a:solidFill>
                <a:latin typeface="+mn-lt"/>
              </a:rPr>
              <a:t>17/28)</a:t>
            </a:r>
          </a:p>
        </p:txBody>
      </p:sp>
      <p:sp>
        <p:nvSpPr>
          <p:cNvPr id="38" name="Text Box 31"/>
          <p:cNvSpPr txBox="1">
            <a:spLocks noChangeArrowheads="1"/>
          </p:cNvSpPr>
          <p:nvPr/>
        </p:nvSpPr>
        <p:spPr bwMode="auto">
          <a:xfrm>
            <a:off x="3492171" y="5325349"/>
            <a:ext cx="71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800" b="1" dirty="0">
                <a:solidFill>
                  <a:schemeClr val="bg1"/>
                </a:solidFill>
              </a:rPr>
              <a:t>n=</a:t>
            </a:r>
            <a:r>
              <a:rPr lang="en-US" sz="1800" b="1" dirty="0" smtClean="0">
                <a:solidFill>
                  <a:schemeClr val="bg1"/>
                </a:solidFill>
              </a:rPr>
              <a:t>28</a:t>
            </a:r>
            <a:endParaRPr lang="en-US" sz="1800" b="1" dirty="0">
              <a:solidFill>
                <a:schemeClr val="bg1"/>
              </a:solidFill>
            </a:endParaRPr>
          </a:p>
        </p:txBody>
      </p:sp>
      <p:sp>
        <p:nvSpPr>
          <p:cNvPr id="21" name="Rectangle 6"/>
          <p:cNvSpPr>
            <a:spLocks noChangeArrowheads="1"/>
          </p:cNvSpPr>
          <p:nvPr/>
        </p:nvSpPr>
        <p:spPr bwMode="auto">
          <a:xfrm>
            <a:off x="7481061" y="3313176"/>
            <a:ext cx="5561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smtClean="0">
                <a:solidFill>
                  <a:schemeClr val="bg1"/>
                </a:solidFill>
              </a:rPr>
              <a:t>Placebo</a:t>
            </a:r>
            <a:endParaRPr lang="en-US" sz="1200" dirty="0">
              <a:solidFill>
                <a:schemeClr val="bg1"/>
              </a:solidFill>
            </a:endParaRPr>
          </a:p>
        </p:txBody>
      </p:sp>
      <p:sp>
        <p:nvSpPr>
          <p:cNvPr id="23" name="Rectangle 8"/>
          <p:cNvSpPr>
            <a:spLocks noChangeArrowheads="1"/>
          </p:cNvSpPr>
          <p:nvPr/>
        </p:nvSpPr>
        <p:spPr bwMode="auto">
          <a:xfrm>
            <a:off x="7626609" y="3937936"/>
            <a:ext cx="2650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dirty="0" err="1" smtClean="0">
                <a:solidFill>
                  <a:schemeClr val="bg1"/>
                </a:solidFill>
              </a:rPr>
              <a:t>iNO</a:t>
            </a:r>
            <a:endParaRPr lang="en-US" sz="1200" baseline="30000" dirty="0">
              <a:solidFill>
                <a:schemeClr val="bg1"/>
              </a:solidFill>
            </a:endParaRPr>
          </a:p>
        </p:txBody>
      </p:sp>
      <p:sp>
        <p:nvSpPr>
          <p:cNvPr id="24" name="Rectangle 23"/>
          <p:cNvSpPr/>
          <p:nvPr/>
        </p:nvSpPr>
        <p:spPr>
          <a:xfrm>
            <a:off x="7289473" y="2850808"/>
            <a:ext cx="939290" cy="1455314"/>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5" name="Text Box 31"/>
          <p:cNvSpPr txBox="1">
            <a:spLocks noChangeArrowheads="1"/>
          </p:cNvSpPr>
          <p:nvPr/>
        </p:nvSpPr>
        <p:spPr bwMode="auto">
          <a:xfrm>
            <a:off x="4643738" y="5325349"/>
            <a:ext cx="71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800" b="1" dirty="0">
                <a:solidFill>
                  <a:schemeClr val="bg1"/>
                </a:solidFill>
              </a:rPr>
              <a:t>n=</a:t>
            </a:r>
            <a:r>
              <a:rPr lang="en-US" sz="1800" b="1" dirty="0" smtClean="0">
                <a:solidFill>
                  <a:schemeClr val="bg1"/>
                </a:solidFill>
              </a:rPr>
              <a:t>28</a:t>
            </a:r>
            <a:endParaRPr lang="en-US" sz="1800" b="1" dirty="0">
              <a:solidFill>
                <a:schemeClr val="bg1"/>
              </a:solidFill>
            </a:endParaRPr>
          </a:p>
        </p:txBody>
      </p:sp>
      <p:sp>
        <p:nvSpPr>
          <p:cNvPr id="27" name="Rectangle 5"/>
          <p:cNvSpPr>
            <a:spLocks noChangeArrowheads="1"/>
          </p:cNvSpPr>
          <p:nvPr/>
        </p:nvSpPr>
        <p:spPr bwMode="auto">
          <a:xfrm>
            <a:off x="7691415" y="3679476"/>
            <a:ext cx="142875" cy="142875"/>
          </a:xfrm>
          <a:prstGeom prst="rect">
            <a:avLst/>
          </a:prstGeom>
          <a:solidFill>
            <a:schemeClr val="accent6">
              <a:lumMod val="60000"/>
              <a:lumOff val="40000"/>
            </a:schemeClr>
          </a:solidFill>
          <a:ln>
            <a:noFill/>
            <a:headEnd/>
            <a:tailE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sz="4900" dirty="0">
              <a:solidFill>
                <a:schemeClr val="accent6">
                  <a:lumMod val="20000"/>
                  <a:lumOff val="80000"/>
                </a:schemeClr>
              </a:solidFill>
              <a:effectLst>
                <a:outerShdw blurRad="38100" dist="38100" dir="2700000" algn="tl">
                  <a:srgbClr val="000000"/>
                </a:outerShdw>
              </a:effectLst>
              <a:latin typeface="Garamond" pitchFamily="18" charset="0"/>
              <a:ea typeface="+mn-ea"/>
              <a:cs typeface="Arial" charset="0"/>
            </a:endParaRPr>
          </a:p>
        </p:txBody>
      </p:sp>
      <p:sp>
        <p:nvSpPr>
          <p:cNvPr id="28" name="Rectangle 7"/>
          <p:cNvSpPr>
            <a:spLocks noChangeArrowheads="1"/>
          </p:cNvSpPr>
          <p:nvPr/>
        </p:nvSpPr>
        <p:spPr bwMode="auto">
          <a:xfrm>
            <a:off x="7691415" y="3079538"/>
            <a:ext cx="142875" cy="142875"/>
          </a:xfrm>
          <a:prstGeom prst="rect">
            <a:avLst/>
          </a:prstGeom>
          <a:solidFill>
            <a:schemeClr val="accent6">
              <a:lumMod val="20000"/>
              <a:lumOff val="80000"/>
            </a:schemeClr>
          </a:solidFill>
          <a:ln>
            <a:noFill/>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endParaRPr lang="en-US" sz="4900" dirty="0">
              <a:solidFill>
                <a:schemeClr val="bg1"/>
              </a:solidFill>
              <a:effectLst>
                <a:outerShdw blurRad="38100" dist="38100" dir="2700000" algn="tl">
                  <a:srgbClr val="000000"/>
                </a:outerShdw>
              </a:effectLst>
              <a:latin typeface="Garamond" pitchFamily="18" charset="0"/>
              <a:ea typeface="+mn-ea"/>
              <a:cs typeface="Arial" charset="0"/>
            </a:endParaRPr>
          </a:p>
        </p:txBody>
      </p:sp>
    </p:spTree>
    <p:extLst>
      <p:ext uri="{BB962C8B-B14F-4D97-AF65-F5344CB8AC3E}">
        <p14:creationId xmlns:p14="http://schemas.microsoft.com/office/powerpoint/2010/main" val="16037688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p:txBody>
          <a:bodyPr/>
          <a:lstStyle/>
          <a:p>
            <a:pPr eaLnBrk="1" hangingPunct="1"/>
            <a:r>
              <a:rPr lang="en-US" altLang="en-US" sz="2800" dirty="0" smtClean="0"/>
              <a:t>HRF in the Newborn:  A Definition </a:t>
            </a:r>
          </a:p>
        </p:txBody>
      </p:sp>
      <p:sp>
        <p:nvSpPr>
          <p:cNvPr id="24579" name="Rectangle 7"/>
          <p:cNvSpPr>
            <a:spLocks noGrp="1" noChangeArrowheads="1"/>
          </p:cNvSpPr>
          <p:nvPr>
            <p:ph type="body" idx="4294967295"/>
          </p:nvPr>
        </p:nvSpPr>
        <p:spPr>
          <a:xfrm>
            <a:off x="457200" y="1728787"/>
            <a:ext cx="8458200" cy="3379241"/>
          </a:xfrm>
        </p:spPr>
        <p:txBody>
          <a:bodyPr/>
          <a:lstStyle/>
          <a:p>
            <a:pPr marL="0" indent="0" eaLnBrk="1" hangingPunct="1">
              <a:buNone/>
            </a:pPr>
            <a:r>
              <a:rPr lang="en-US" altLang="en-US" sz="2600" dirty="0" smtClean="0"/>
              <a:t>A</a:t>
            </a:r>
            <a:r>
              <a:rPr lang="en-US" altLang="en-US" sz="2600" dirty="0" smtClean="0">
                <a:ea typeface="ＭＳ Ｐゴシック" pitchFamily="34" charset="-128"/>
              </a:rPr>
              <a:t> relative deficiency of oxygen in arterial blood, often associated with insufficient ventilation</a:t>
            </a:r>
            <a:r>
              <a:rPr lang="en-US" altLang="en-US" sz="2600" baseline="32000" dirty="0" smtClean="0">
                <a:ea typeface="ＭＳ Ｐゴシック" pitchFamily="34" charset="-128"/>
              </a:rPr>
              <a:t>1</a:t>
            </a:r>
          </a:p>
          <a:p>
            <a:pPr marL="228600" indent="-228600" eaLnBrk="1" hangingPunct="1"/>
            <a:endParaRPr lang="en-US" altLang="en-US" sz="2600" baseline="32000" dirty="0">
              <a:ea typeface="ＭＳ Ｐゴシック" pitchFamily="34" charset="-128"/>
            </a:endParaRPr>
          </a:p>
          <a:p>
            <a:pPr marL="0" indent="0" eaLnBrk="1" hangingPunct="1">
              <a:buNone/>
            </a:pPr>
            <a:r>
              <a:rPr lang="en-US" altLang="en-US" sz="2600" dirty="0" smtClean="0">
                <a:ea typeface="ＭＳ Ｐゴシック" pitchFamily="34" charset="-128"/>
              </a:rPr>
              <a:t>This deficiency can be reflected by progressive respiratory and metabolic acidosis and remains a persistent challenge in the management of some newborns</a:t>
            </a:r>
            <a:endParaRPr lang="en-US" altLang="en-US" sz="2600" baseline="32000" dirty="0" smtClean="0"/>
          </a:p>
        </p:txBody>
      </p:sp>
      <p:sp>
        <p:nvSpPr>
          <p:cNvPr id="24580" name="Text Box 5"/>
          <p:cNvSpPr txBox="1">
            <a:spLocks noChangeArrowheads="1"/>
          </p:cNvSpPr>
          <p:nvPr/>
        </p:nvSpPr>
        <p:spPr bwMode="auto">
          <a:xfrm>
            <a:off x="457200" y="5956389"/>
            <a:ext cx="5062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28600" indent="-2286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buFontTx/>
              <a:buAutoNum type="arabicPeriod"/>
            </a:pPr>
            <a:r>
              <a:rPr lang="en-US" altLang="en-US" sz="1400" dirty="0" smtClean="0">
                <a:solidFill>
                  <a:schemeClr val="bg1"/>
                </a:solidFill>
              </a:rPr>
              <a:t>Williams L J, et. al, </a:t>
            </a:r>
            <a:r>
              <a:rPr lang="en-US" altLang="en-US" sz="1400" i="1" dirty="0" smtClean="0">
                <a:solidFill>
                  <a:schemeClr val="bg1"/>
                </a:solidFill>
              </a:rPr>
              <a:t>Neonatal </a:t>
            </a:r>
            <a:r>
              <a:rPr lang="en-US" altLang="en-US" sz="1400" i="1" dirty="0" err="1" smtClean="0">
                <a:solidFill>
                  <a:schemeClr val="bg1"/>
                </a:solidFill>
              </a:rPr>
              <a:t>Netw</a:t>
            </a:r>
            <a:r>
              <a:rPr lang="en-US" altLang="en-US" sz="1400" dirty="0" smtClean="0">
                <a:solidFill>
                  <a:schemeClr val="bg1"/>
                </a:solidFill>
              </a:rPr>
              <a:t>, 2004, 23:5-13</a:t>
            </a:r>
            <a:endParaRPr lang="en-US" alt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200" y="2188616"/>
            <a:ext cx="8091486" cy="3964227"/>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1811209987"/>
              </p:ext>
            </p:extLst>
          </p:nvPr>
        </p:nvGraphicFramePr>
        <p:xfrm>
          <a:off x="468313" y="2188616"/>
          <a:ext cx="8234028" cy="37819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accent1">
                    <a:lumMod val="75000"/>
                  </a:schemeClr>
                </a:solidFill>
              </a:rPr>
              <a:t>González et al: OI Outcomes</a:t>
            </a:r>
            <a:endParaRPr lang="en-US" dirty="0">
              <a:solidFill>
                <a:schemeClr val="accent1">
                  <a:lumMod val="75000"/>
                </a:schemeClr>
              </a:solidFill>
            </a:endParaRPr>
          </a:p>
        </p:txBody>
      </p:sp>
      <p:sp>
        <p:nvSpPr>
          <p:cNvPr id="7" name="Text Placeholder 6"/>
          <p:cNvSpPr>
            <a:spLocks noGrp="1"/>
          </p:cNvSpPr>
          <p:nvPr>
            <p:ph type="body" sz="quarter" idx="14"/>
          </p:nvPr>
        </p:nvSpPr>
        <p:spPr/>
        <p:txBody>
          <a:bodyPr/>
          <a:lstStyle/>
          <a:p>
            <a:r>
              <a:rPr lang="en-US" sz="1200" dirty="0" smtClean="0"/>
              <a:t>Adapted with permission from González A, et al. </a:t>
            </a:r>
            <a:r>
              <a:rPr lang="en-US" sz="1200" i="1" dirty="0" smtClean="0"/>
              <a:t>J </a:t>
            </a:r>
            <a:r>
              <a:rPr lang="en-US" sz="1200" i="1" dirty="0" err="1" smtClean="0"/>
              <a:t>Perinatol</a:t>
            </a:r>
            <a:r>
              <a:rPr lang="en-US" sz="1200" dirty="0" smtClean="0"/>
              <a:t>. 2010;30:420-424.</a:t>
            </a:r>
            <a:endParaRPr lang="en-US" sz="1200" dirty="0"/>
          </a:p>
        </p:txBody>
      </p:sp>
      <p:sp>
        <p:nvSpPr>
          <p:cNvPr id="3" name="Content Placeholder 2"/>
          <p:cNvSpPr>
            <a:spLocks noGrp="1"/>
          </p:cNvSpPr>
          <p:nvPr>
            <p:ph sz="quarter" idx="16"/>
          </p:nvPr>
        </p:nvSpPr>
        <p:spPr>
          <a:xfrm>
            <a:off x="468313" y="1493489"/>
            <a:ext cx="8422344" cy="551211"/>
          </a:xfrm>
        </p:spPr>
        <p:txBody>
          <a:bodyPr/>
          <a:lstStyle/>
          <a:p>
            <a:r>
              <a:rPr lang="en-US" sz="1700" dirty="0" smtClean="0"/>
              <a:t>Early </a:t>
            </a:r>
            <a:r>
              <a:rPr lang="en-US" sz="1700" dirty="0" err="1" smtClean="0"/>
              <a:t>iNO</a:t>
            </a:r>
            <a:r>
              <a:rPr lang="en-US" sz="1700" dirty="0" smtClean="0"/>
              <a:t> significantly reduced OI over time in infants </a:t>
            </a:r>
            <a:br>
              <a:rPr lang="en-US" sz="1700" dirty="0" smtClean="0"/>
            </a:br>
            <a:r>
              <a:rPr lang="en-US" sz="1700" dirty="0" smtClean="0"/>
              <a:t>with mild to moderate HRF</a:t>
            </a:r>
            <a:endParaRPr lang="en-US" sz="1700" dirty="0"/>
          </a:p>
        </p:txBody>
      </p:sp>
      <p:grpSp>
        <p:nvGrpSpPr>
          <p:cNvPr id="5" name="Group 25"/>
          <p:cNvGrpSpPr/>
          <p:nvPr/>
        </p:nvGrpSpPr>
        <p:grpSpPr>
          <a:xfrm>
            <a:off x="4787900" y="1706950"/>
            <a:ext cx="3810000" cy="1409700"/>
            <a:chOff x="4787900" y="1855560"/>
            <a:chExt cx="3810000" cy="1409700"/>
          </a:xfrm>
        </p:grpSpPr>
        <p:cxnSp>
          <p:nvCxnSpPr>
            <p:cNvPr id="15" name="Elbow Connector 14"/>
            <p:cNvCxnSpPr/>
            <p:nvPr/>
          </p:nvCxnSpPr>
          <p:spPr>
            <a:xfrm rot="10800000" flipV="1">
              <a:off x="4787900" y="2552700"/>
              <a:ext cx="2247900" cy="495298"/>
            </a:xfrm>
            <a:prstGeom prst="bentConnector3">
              <a:avLst>
                <a:gd name="adj1" fmla="val 81638"/>
              </a:avLst>
            </a:prstGeom>
            <a:ln w="38100" cmpd="sng">
              <a:solidFill>
                <a:schemeClr val="bg1"/>
              </a:solidFill>
              <a:tailEnd type="triangle" w="med" len="sm"/>
            </a:ln>
          </p:spPr>
          <p:style>
            <a:lnRef idx="2">
              <a:schemeClr val="accent1"/>
            </a:lnRef>
            <a:fillRef idx="0">
              <a:schemeClr val="accent1"/>
            </a:fillRef>
            <a:effectRef idx="1">
              <a:schemeClr val="accent1"/>
            </a:effectRef>
            <a:fontRef idx="minor">
              <a:schemeClr val="tx1"/>
            </a:fontRef>
          </p:style>
        </p:cxnSp>
        <p:sp>
          <p:nvSpPr>
            <p:cNvPr id="20" name="Text Box 17"/>
            <p:cNvSpPr txBox="1">
              <a:spLocks noChangeArrowheads="1"/>
            </p:cNvSpPr>
            <p:nvPr/>
          </p:nvSpPr>
          <p:spPr bwMode="auto">
            <a:xfrm>
              <a:off x="6438900" y="1855560"/>
              <a:ext cx="2159000" cy="1409700"/>
            </a:xfrm>
            <a:prstGeom prst="roundRect">
              <a:avLst>
                <a:gd name="adj" fmla="val 11708"/>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nchor="ctr" anchorCtr="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pPr>
              <a:r>
                <a:rPr lang="en-US" sz="1600" b="1" dirty="0">
                  <a:solidFill>
                    <a:schemeClr val="bg1"/>
                  </a:solidFill>
                  <a:latin typeface="+mn-lt"/>
                </a:rPr>
                <a:t>17 of the 28 control infants reached an </a:t>
              </a:r>
              <a:r>
                <a:rPr lang="en-US" sz="1600" b="1" dirty="0" smtClean="0">
                  <a:solidFill>
                    <a:schemeClr val="bg1"/>
                  </a:solidFill>
                  <a:latin typeface="+mn-lt"/>
                </a:rPr>
                <a:t/>
              </a:r>
              <a:br>
                <a:rPr lang="en-US" sz="1600" b="1" dirty="0" smtClean="0">
                  <a:solidFill>
                    <a:schemeClr val="bg1"/>
                  </a:solidFill>
                  <a:latin typeface="+mn-lt"/>
                </a:rPr>
              </a:br>
              <a:r>
                <a:rPr lang="en-US" sz="1600" b="1" dirty="0" smtClean="0">
                  <a:solidFill>
                    <a:schemeClr val="bg1"/>
                  </a:solidFill>
                  <a:latin typeface="+mn-lt"/>
                </a:rPr>
                <a:t>OI </a:t>
              </a:r>
              <a:r>
                <a:rPr lang="en-US" sz="1600" b="1" dirty="0">
                  <a:solidFill>
                    <a:schemeClr val="bg1"/>
                  </a:solidFill>
                  <a:latin typeface="+mn-lt"/>
                </a:rPr>
                <a:t>&gt;40 and were switched to iNO</a:t>
              </a:r>
            </a:p>
          </p:txBody>
        </p:sp>
      </p:grpSp>
    </p:spTree>
    <p:extLst>
      <p:ext uri="{BB962C8B-B14F-4D97-AF65-F5344CB8AC3E}">
        <p14:creationId xmlns:p14="http://schemas.microsoft.com/office/powerpoint/2010/main" val="2716464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657242" y="2421467"/>
            <a:ext cx="5861158" cy="3003603"/>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19"/>
          <p:cNvGrpSpPr/>
          <p:nvPr/>
        </p:nvGrpSpPr>
        <p:grpSpPr>
          <a:xfrm>
            <a:off x="481013" y="2290032"/>
            <a:ext cx="7440613" cy="4204792"/>
            <a:chOff x="595313" y="1876230"/>
            <a:chExt cx="7853363" cy="4114800"/>
          </a:xfrm>
        </p:grpSpPr>
        <p:pic>
          <p:nvPicPr>
            <p:cNvPr id="8" name="Picture 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13" y="1876230"/>
              <a:ext cx="78533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1765301" y="3437632"/>
              <a:ext cx="739775" cy="0"/>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9177" y="3424959"/>
              <a:ext cx="0" cy="1519212"/>
            </a:xfrm>
            <a:prstGeom prst="line">
              <a:avLst/>
            </a:prstGeom>
            <a:ln w="22225">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765301" y="4177408"/>
              <a:ext cx="1519238" cy="14287"/>
            </a:xfrm>
            <a:prstGeom prst="line">
              <a:avLst/>
            </a:prstGeom>
            <a:ln w="22225">
              <a:solidFill>
                <a:srgbClr val="FFFFFF"/>
              </a:solidFill>
              <a:prstDash val="dash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solidFill>
                  <a:schemeClr val="accent1">
                    <a:lumMod val="75000"/>
                  </a:schemeClr>
                </a:solidFill>
              </a:rPr>
              <a:t>González et al: Days on Oxygen Therapy</a:t>
            </a:r>
            <a:endParaRPr lang="en-US" dirty="0">
              <a:solidFill>
                <a:schemeClr val="accent1">
                  <a:lumMod val="75000"/>
                </a:schemeClr>
              </a:solidFill>
            </a:endParaRPr>
          </a:p>
        </p:txBody>
      </p:sp>
      <p:sp>
        <p:nvSpPr>
          <p:cNvPr id="3" name="Content Placeholder 2"/>
          <p:cNvSpPr>
            <a:spLocks noGrp="1"/>
          </p:cNvSpPr>
          <p:nvPr>
            <p:ph type="body" sz="quarter" idx="14"/>
          </p:nvPr>
        </p:nvSpPr>
        <p:spPr/>
        <p:txBody>
          <a:bodyPr/>
          <a:lstStyle/>
          <a:p>
            <a:r>
              <a:rPr lang="en-US" sz="1200" dirty="0" smtClean="0"/>
              <a:t>Adapted with permission from González A, et al. </a:t>
            </a:r>
            <a:r>
              <a:rPr lang="en-US" sz="1200" i="1" dirty="0" smtClean="0"/>
              <a:t>J </a:t>
            </a:r>
            <a:r>
              <a:rPr lang="en-US" sz="1200" i="1" dirty="0" err="1" smtClean="0"/>
              <a:t>Perinatol</a:t>
            </a:r>
            <a:r>
              <a:rPr lang="en-US" sz="1200" i="1" dirty="0" smtClean="0"/>
              <a:t>.</a:t>
            </a:r>
            <a:r>
              <a:rPr lang="en-US" sz="1200" dirty="0" smtClean="0"/>
              <a:t> 2010;30:420-424.</a:t>
            </a:r>
            <a:endParaRPr lang="en-US" sz="1200" dirty="0"/>
          </a:p>
        </p:txBody>
      </p:sp>
      <p:sp>
        <p:nvSpPr>
          <p:cNvPr id="7" name="Content Placeholder 6"/>
          <p:cNvSpPr>
            <a:spLocks noGrp="1"/>
          </p:cNvSpPr>
          <p:nvPr>
            <p:ph sz="quarter" idx="16"/>
          </p:nvPr>
        </p:nvSpPr>
        <p:spPr>
          <a:xfrm>
            <a:off x="468313" y="1493489"/>
            <a:ext cx="8093075" cy="735657"/>
          </a:xfrm>
        </p:spPr>
        <p:txBody>
          <a:bodyPr/>
          <a:lstStyle/>
          <a:p>
            <a:r>
              <a:rPr lang="en-US" sz="1700" dirty="0" smtClean="0"/>
              <a:t>Early </a:t>
            </a:r>
            <a:r>
              <a:rPr lang="en-US" sz="1700" dirty="0" err="1" smtClean="0"/>
              <a:t>iNO</a:t>
            </a:r>
            <a:r>
              <a:rPr lang="en-US" sz="1700" dirty="0" smtClean="0"/>
              <a:t> significantly reduced the median time on oxygen therapy</a:t>
            </a:r>
            <a:br>
              <a:rPr lang="en-US" sz="1700" dirty="0" smtClean="0"/>
            </a:br>
            <a:r>
              <a:rPr lang="en-US" sz="1700" dirty="0" smtClean="0"/>
              <a:t>(11.5 days </a:t>
            </a:r>
            <a:r>
              <a:rPr lang="en-US" sz="1700" dirty="0" err="1" smtClean="0"/>
              <a:t>vs</a:t>
            </a:r>
            <a:r>
              <a:rPr lang="en-US" sz="1700" dirty="0" smtClean="0"/>
              <a:t> 18 days, </a:t>
            </a:r>
            <a:r>
              <a:rPr lang="en-US" sz="1700" i="1" dirty="0" smtClean="0"/>
              <a:t>P</a:t>
            </a:r>
            <a:r>
              <a:rPr lang="en-US" sz="1700" dirty="0" smtClean="0"/>
              <a:t>&lt;0.03)</a:t>
            </a:r>
            <a:endParaRPr lang="en-US" sz="1700" dirty="0"/>
          </a:p>
        </p:txBody>
      </p:sp>
      <p:sp>
        <p:nvSpPr>
          <p:cNvPr id="10" name="Text Box 8"/>
          <p:cNvSpPr txBox="1">
            <a:spLocks noChangeArrowheads="1"/>
          </p:cNvSpPr>
          <p:nvPr/>
        </p:nvSpPr>
        <p:spPr bwMode="auto">
          <a:xfrm>
            <a:off x="7663745" y="2747167"/>
            <a:ext cx="9779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400" dirty="0" smtClean="0">
                <a:solidFill>
                  <a:schemeClr val="bg1"/>
                </a:solidFill>
                <a:latin typeface="+mn-lt"/>
              </a:rPr>
              <a:t>Survival</a:t>
            </a:r>
            <a:br>
              <a:rPr lang="en-US" sz="1400" dirty="0" smtClean="0">
                <a:solidFill>
                  <a:schemeClr val="bg1"/>
                </a:solidFill>
                <a:latin typeface="+mn-lt"/>
              </a:rPr>
            </a:br>
            <a:r>
              <a:rPr lang="en-US" sz="1400" dirty="0" smtClean="0">
                <a:solidFill>
                  <a:schemeClr val="bg1"/>
                </a:solidFill>
                <a:latin typeface="+mn-lt"/>
              </a:rPr>
              <a:t>plot </a:t>
            </a:r>
            <a:r>
              <a:rPr lang="en-US" sz="1400" dirty="0">
                <a:solidFill>
                  <a:schemeClr val="bg1"/>
                </a:solidFill>
                <a:latin typeface="+mn-lt"/>
              </a:rPr>
              <a:t>of the probability of oxygen therapy requirement </a:t>
            </a:r>
            <a:r>
              <a:rPr lang="en-US" sz="1300" dirty="0">
                <a:solidFill>
                  <a:schemeClr val="bg1"/>
                </a:solidFill>
                <a:latin typeface="+mn-lt"/>
              </a:rPr>
              <a:t>after</a:t>
            </a:r>
            <a:r>
              <a:rPr lang="en-US" sz="1400" dirty="0">
                <a:solidFill>
                  <a:schemeClr val="bg1"/>
                </a:solidFill>
                <a:latin typeface="+mn-lt"/>
              </a:rPr>
              <a:t> enrollment in the trial.</a:t>
            </a:r>
          </a:p>
        </p:txBody>
      </p:sp>
    </p:spTree>
    <p:extLst>
      <p:ext uri="{BB962C8B-B14F-4D97-AF65-F5344CB8AC3E}">
        <p14:creationId xmlns:p14="http://schemas.microsoft.com/office/powerpoint/2010/main" val="226453983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González et al: Safety</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3" name="Content Placeholder 2"/>
          <p:cNvSpPr>
            <a:spLocks noGrp="1"/>
          </p:cNvSpPr>
          <p:nvPr>
            <p:ph sz="quarter" idx="13"/>
          </p:nvPr>
        </p:nvSpPr>
        <p:spPr/>
        <p:txBody>
          <a:bodyPr/>
          <a:lstStyle/>
          <a:p>
            <a:r>
              <a:rPr lang="en-US" dirty="0" smtClean="0"/>
              <a:t>Patients treated with iNO did not have elevated blood levels of methemoglobin or high levels of NO</a:t>
            </a:r>
            <a:r>
              <a:rPr lang="en-US" baseline="-25000" dirty="0" smtClean="0"/>
              <a:t>2</a:t>
            </a:r>
            <a:r>
              <a:rPr lang="en-US" dirty="0" smtClean="0"/>
              <a:t> in the ventilatory circuit</a:t>
            </a:r>
          </a:p>
          <a:p>
            <a:r>
              <a:rPr lang="en-US" dirty="0" smtClean="0"/>
              <a:t>There were no differences between groups in the incidence of other neonatal complications such as bleeding and/or coagulation disorders, hypotension, </a:t>
            </a:r>
            <a:br>
              <a:rPr lang="en-US" dirty="0" smtClean="0"/>
            </a:br>
            <a:r>
              <a:rPr lang="en-US" dirty="0" smtClean="0"/>
              <a:t>or infections</a:t>
            </a:r>
            <a:endParaRPr lang="en-US" dirty="0"/>
          </a:p>
        </p:txBody>
      </p:sp>
      <p:sp>
        <p:nvSpPr>
          <p:cNvPr id="11" name="Text Placeholder 10"/>
          <p:cNvSpPr>
            <a:spLocks noGrp="1"/>
          </p:cNvSpPr>
          <p:nvPr>
            <p:ph type="body" sz="quarter" idx="14"/>
          </p:nvPr>
        </p:nvSpPr>
        <p:spPr/>
        <p:txBody>
          <a:bodyPr/>
          <a:lstStyle/>
          <a:p>
            <a:r>
              <a:rPr lang="en-US" sz="1200" b="1" dirty="0" smtClean="0"/>
              <a:t>1. </a:t>
            </a:r>
            <a:r>
              <a:rPr lang="en-US" sz="1200" dirty="0" smtClean="0"/>
              <a:t>González A, et al. </a:t>
            </a:r>
            <a:r>
              <a:rPr lang="en-US" sz="1200" i="1" dirty="0" smtClean="0"/>
              <a:t>J </a:t>
            </a:r>
            <a:r>
              <a:rPr lang="en-US" sz="1200" i="1" dirty="0" err="1" smtClean="0"/>
              <a:t>Perinatol</a:t>
            </a:r>
            <a:r>
              <a:rPr lang="en-US" sz="1200" dirty="0" smtClean="0"/>
              <a:t>. 2010;30:420-424.</a:t>
            </a:r>
            <a:endParaRPr lang="en-US" sz="1200" dirty="0"/>
          </a:p>
        </p:txBody>
      </p:sp>
    </p:spTree>
    <p:extLst>
      <p:ext uri="{BB962C8B-B14F-4D97-AF65-F5344CB8AC3E}">
        <p14:creationId xmlns:p14="http://schemas.microsoft.com/office/powerpoint/2010/main" val="78935312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543910" y="2017986"/>
            <a:ext cx="7772400" cy="1470025"/>
          </a:xfrm>
        </p:spPr>
        <p:txBody>
          <a:bodyPr/>
          <a:lstStyle/>
          <a:p>
            <a:pPr algn="ctr" eaLnBrk="1" hangingPunct="1"/>
            <a:r>
              <a:rPr lang="en-US" altLang="en-US" sz="3800" dirty="0" smtClean="0"/>
              <a:t>Nitric Oxide Dosage </a:t>
            </a:r>
            <a:br>
              <a:rPr lang="en-US" altLang="en-US" sz="3800" dirty="0" smtClean="0"/>
            </a:br>
            <a:r>
              <a:rPr lang="en-US" altLang="en-US" sz="3800" dirty="0" smtClean="0"/>
              <a:t>and Administration</a:t>
            </a:r>
          </a:p>
        </p:txBody>
      </p:sp>
    </p:spTree>
    <p:extLst>
      <p:ext uri="{BB962C8B-B14F-4D97-AF65-F5344CB8AC3E}">
        <p14:creationId xmlns:p14="http://schemas.microsoft.com/office/powerpoint/2010/main" val="2478044466"/>
      </p:ext>
    </p:extLst>
  </p:cSld>
  <p:clrMapOvr>
    <a:masterClrMapping/>
  </p:clrMapOvr>
  <p:transition advClick="0"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Inhaled Nitric Oxide Dosage and Administration</a:t>
            </a:r>
            <a:endParaRPr lang="en-US" dirty="0">
              <a:solidFill>
                <a:schemeClr val="accent1">
                  <a:lumMod val="75000"/>
                </a:schemeClr>
              </a:solidFill>
            </a:endParaRPr>
          </a:p>
        </p:txBody>
      </p:sp>
      <p:sp>
        <p:nvSpPr>
          <p:cNvPr id="3" name="Content Placeholder 2"/>
          <p:cNvSpPr>
            <a:spLocks noGrp="1"/>
          </p:cNvSpPr>
          <p:nvPr>
            <p:ph sz="quarter" idx="13"/>
          </p:nvPr>
        </p:nvSpPr>
        <p:spPr>
          <a:xfrm>
            <a:off x="457200" y="1520825"/>
            <a:ext cx="8345051" cy="4535488"/>
          </a:xfrm>
        </p:spPr>
        <p:txBody>
          <a:bodyPr/>
          <a:lstStyle/>
          <a:p>
            <a:r>
              <a:rPr lang="en-US" dirty="0" smtClean="0"/>
              <a:t>Recommended starting dose = 20 ppm</a:t>
            </a:r>
            <a:r>
              <a:rPr lang="en-US" baseline="30000" dirty="0" smtClean="0"/>
              <a:t>1</a:t>
            </a:r>
          </a:p>
          <a:p>
            <a:pPr lvl="1"/>
            <a:r>
              <a:rPr lang="en-US" sz="2000" dirty="0" smtClean="0"/>
              <a:t>Risk of </a:t>
            </a:r>
            <a:r>
              <a:rPr lang="en-US" sz="2000" dirty="0" err="1" smtClean="0"/>
              <a:t>methemoglobinemia</a:t>
            </a:r>
            <a:r>
              <a:rPr lang="en-US" sz="2000" dirty="0" smtClean="0"/>
              <a:t> and elevated NO</a:t>
            </a:r>
            <a:r>
              <a:rPr lang="en-US" sz="2000" baseline="-25000" dirty="0" smtClean="0"/>
              <a:t>2</a:t>
            </a:r>
            <a:r>
              <a:rPr lang="en-US" sz="2000" dirty="0" smtClean="0"/>
              <a:t> levels increases significantly at doses &gt;20 ppm</a:t>
            </a:r>
          </a:p>
          <a:p>
            <a:pPr lvl="1"/>
            <a:r>
              <a:rPr lang="en-US" sz="2000" dirty="0" smtClean="0"/>
              <a:t>Clinical trials dosing (CINRGI)</a:t>
            </a:r>
          </a:p>
          <a:p>
            <a:pPr lvl="2"/>
            <a:r>
              <a:rPr lang="en-US" sz="1800" dirty="0" smtClean="0"/>
              <a:t>If oxygenation improved at 20 ppm, dose reduced to 5 ppm as tolerated at end of 4 hours of treatment</a:t>
            </a:r>
          </a:p>
          <a:p>
            <a:pPr lvl="1"/>
            <a:r>
              <a:rPr lang="en-US" sz="2000" dirty="0" smtClean="0"/>
              <a:t>Clinical trial dosing (NINOS)</a:t>
            </a:r>
          </a:p>
          <a:p>
            <a:pPr lvl="2"/>
            <a:r>
              <a:rPr lang="en-US" sz="1800" dirty="0" smtClean="0"/>
              <a:t>Dose increase to 80 ppm permitted if no improvement at 20 ppm; however, no significant improvement was seen at 80 ppm</a:t>
            </a:r>
          </a:p>
        </p:txBody>
      </p:sp>
      <p:sp>
        <p:nvSpPr>
          <p:cNvPr id="11" name="Text Placeholder 10"/>
          <p:cNvSpPr>
            <a:spLocks noGrp="1"/>
          </p:cNvSpPr>
          <p:nvPr>
            <p:ph type="body" sz="quarter" idx="14"/>
          </p:nvPr>
        </p:nvSpPr>
        <p:spPr>
          <a:xfrm>
            <a:off x="450624" y="6085292"/>
            <a:ext cx="7855176" cy="481013"/>
          </a:xfrm>
        </p:spPr>
        <p:txBody>
          <a:bodyPr/>
          <a:lstStyle/>
          <a:p>
            <a:r>
              <a:rPr lang="en-US" sz="1200" b="1" dirty="0" smtClean="0">
                <a:solidFill>
                  <a:srgbClr val="D9D9D9"/>
                </a:solidFill>
              </a:rPr>
              <a:t>1. </a:t>
            </a:r>
            <a:r>
              <a:rPr lang="en-US" sz="1200" dirty="0" smtClean="0">
                <a:solidFill>
                  <a:srgbClr val="D9D9D9"/>
                </a:solidFill>
              </a:rPr>
              <a:t>INOMAX </a:t>
            </a:r>
            <a:r>
              <a:rPr lang="en-US" sz="1200" dirty="0">
                <a:solidFill>
                  <a:srgbClr val="D9D9D9"/>
                </a:solidFill>
              </a:rPr>
              <a:t>[package insert]. Hampton, NJ: Ikaria, Inc.; </a:t>
            </a:r>
            <a:r>
              <a:rPr lang="en-US" sz="1200" dirty="0" smtClean="0">
                <a:solidFill>
                  <a:srgbClr val="D9D9D9"/>
                </a:solidFill>
              </a:rPr>
              <a:t>2013. </a:t>
            </a:r>
            <a:endParaRPr lang="en-US" sz="1200" dirty="0">
              <a:solidFill>
                <a:srgbClr val="D9D9D9"/>
              </a:solidFill>
            </a:endParaRPr>
          </a:p>
        </p:txBody>
      </p:sp>
    </p:spTree>
    <p:extLst>
      <p:ext uri="{BB962C8B-B14F-4D97-AF65-F5344CB8AC3E}">
        <p14:creationId xmlns:p14="http://schemas.microsoft.com/office/powerpoint/2010/main" val="13441124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Inhaled Nitric Oxide Dosage and Administration (</a:t>
            </a:r>
            <a:r>
              <a:rPr lang="en-US" dirty="0" err="1" smtClean="0">
                <a:solidFill>
                  <a:schemeClr val="accent1">
                    <a:lumMod val="75000"/>
                  </a:schemeClr>
                </a:solidFill>
              </a:rPr>
              <a:t>con’t</a:t>
            </a:r>
            <a:r>
              <a:rPr lang="en-US" dirty="0" smtClean="0">
                <a:solidFill>
                  <a:schemeClr val="accent1">
                    <a:lumMod val="75000"/>
                  </a:schemeClr>
                </a:solidFill>
              </a:rPr>
              <a:t>)</a:t>
            </a:r>
            <a:endParaRPr lang="en-US" dirty="0">
              <a:solidFill>
                <a:schemeClr val="accent1">
                  <a:lumMod val="75000"/>
                </a:schemeClr>
              </a:solidFill>
            </a:endParaRPr>
          </a:p>
        </p:txBody>
      </p:sp>
      <p:sp>
        <p:nvSpPr>
          <p:cNvPr id="3" name="Content Placeholder 2"/>
          <p:cNvSpPr>
            <a:spLocks noGrp="1"/>
          </p:cNvSpPr>
          <p:nvPr>
            <p:ph sz="quarter" idx="13"/>
          </p:nvPr>
        </p:nvSpPr>
        <p:spPr>
          <a:xfrm>
            <a:off x="457200" y="1577975"/>
            <a:ext cx="8345051" cy="4535488"/>
          </a:xfrm>
        </p:spPr>
        <p:txBody>
          <a:bodyPr/>
          <a:lstStyle/>
          <a:p>
            <a:pPr>
              <a:lnSpc>
                <a:spcPct val="90000"/>
              </a:lnSpc>
            </a:pPr>
            <a:r>
              <a:rPr lang="en-US" dirty="0" smtClean="0"/>
              <a:t>Infants who cannot be weaned from inhaled nitric oxide by 4 days should undergo careful diagnostic workup for other diseases</a:t>
            </a:r>
            <a:endParaRPr lang="en-US" baseline="30000" dirty="0" smtClean="0"/>
          </a:p>
          <a:p>
            <a:pPr>
              <a:lnSpc>
                <a:spcPct val="90000"/>
              </a:lnSpc>
            </a:pPr>
            <a:r>
              <a:rPr lang="en-US" dirty="0" smtClean="0"/>
              <a:t>When FiO</a:t>
            </a:r>
            <a:r>
              <a:rPr lang="en-US" baseline="-25000" dirty="0" smtClean="0"/>
              <a:t>2</a:t>
            </a:r>
            <a:r>
              <a:rPr lang="en-US" dirty="0" smtClean="0"/>
              <a:t> is &lt;0.60 and PaO</a:t>
            </a:r>
            <a:r>
              <a:rPr lang="en-US" baseline="-25000" dirty="0" smtClean="0"/>
              <a:t>2</a:t>
            </a:r>
            <a:r>
              <a:rPr lang="en-US" dirty="0" smtClean="0"/>
              <a:t> is &gt;60, support can be safely weaned if there is no increase in FiO</a:t>
            </a:r>
            <a:r>
              <a:rPr lang="en-US" baseline="-25000" dirty="0" smtClean="0"/>
              <a:t>2</a:t>
            </a:r>
            <a:r>
              <a:rPr lang="en-US" dirty="0" smtClean="0"/>
              <a:t> of &gt;15%</a:t>
            </a:r>
            <a:r>
              <a:rPr lang="en-US" baseline="30000" dirty="0" smtClean="0"/>
              <a:t>1</a:t>
            </a:r>
            <a:endParaRPr lang="en-US" baseline="30000" dirty="0"/>
          </a:p>
        </p:txBody>
      </p:sp>
      <p:sp>
        <p:nvSpPr>
          <p:cNvPr id="11" name="Text Placeholder 10"/>
          <p:cNvSpPr>
            <a:spLocks noGrp="1"/>
          </p:cNvSpPr>
          <p:nvPr>
            <p:ph type="body" sz="quarter" idx="14"/>
          </p:nvPr>
        </p:nvSpPr>
        <p:spPr>
          <a:xfrm>
            <a:off x="450624" y="6085292"/>
            <a:ext cx="7539911" cy="481013"/>
          </a:xfrm>
        </p:spPr>
        <p:txBody>
          <a:bodyPr/>
          <a:lstStyle/>
          <a:p>
            <a:r>
              <a:rPr lang="en-US" sz="1200" b="1" dirty="0" smtClean="0">
                <a:solidFill>
                  <a:srgbClr val="D9D9D9"/>
                </a:solidFill>
              </a:rPr>
              <a:t>1.  </a:t>
            </a:r>
            <a:r>
              <a:rPr lang="en-US" sz="1200" dirty="0" smtClean="0">
                <a:solidFill>
                  <a:srgbClr val="D9D9D9"/>
                </a:solidFill>
              </a:rPr>
              <a:t>Kinsella JP, </a:t>
            </a:r>
            <a:r>
              <a:rPr lang="en-US" sz="1200" dirty="0" err="1" smtClean="0">
                <a:solidFill>
                  <a:srgbClr val="D9D9D9"/>
                </a:solidFill>
              </a:rPr>
              <a:t>Abman</a:t>
            </a:r>
            <a:r>
              <a:rPr lang="en-US" sz="1200" dirty="0" smtClean="0">
                <a:solidFill>
                  <a:srgbClr val="D9D9D9"/>
                </a:solidFill>
              </a:rPr>
              <a:t> SH. </a:t>
            </a:r>
            <a:r>
              <a:rPr lang="en-US" sz="1200" i="1" dirty="0" smtClean="0">
                <a:solidFill>
                  <a:srgbClr val="D9D9D9"/>
                </a:solidFill>
              </a:rPr>
              <a:t>J </a:t>
            </a:r>
            <a:r>
              <a:rPr lang="en-US" sz="1200" i="1" dirty="0" err="1" smtClean="0">
                <a:solidFill>
                  <a:srgbClr val="D9D9D9"/>
                </a:solidFill>
              </a:rPr>
              <a:t>Pediatr</a:t>
            </a:r>
            <a:r>
              <a:rPr lang="en-US" sz="1200" dirty="0" smtClean="0">
                <a:solidFill>
                  <a:srgbClr val="D9D9D9"/>
                </a:solidFill>
              </a:rPr>
              <a:t>. 2000;136:717-726.</a:t>
            </a:r>
            <a:endParaRPr lang="en-US" sz="1200" dirty="0">
              <a:solidFill>
                <a:srgbClr val="D9D9D9"/>
              </a:solidFill>
            </a:endParaRPr>
          </a:p>
        </p:txBody>
      </p:sp>
    </p:spTree>
    <p:extLst>
      <p:ext uri="{BB962C8B-B14F-4D97-AF65-F5344CB8AC3E}">
        <p14:creationId xmlns:p14="http://schemas.microsoft.com/office/powerpoint/2010/main" val="191425701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543910" y="2017986"/>
            <a:ext cx="7772400" cy="1470025"/>
          </a:xfrm>
        </p:spPr>
        <p:txBody>
          <a:bodyPr/>
          <a:lstStyle/>
          <a:p>
            <a:pPr algn="ctr" eaLnBrk="1" hangingPunct="1"/>
            <a:r>
              <a:rPr lang="en-US" altLang="en-US" sz="3800" dirty="0" smtClean="0"/>
              <a:t>Safety Issues</a:t>
            </a:r>
          </a:p>
        </p:txBody>
      </p:sp>
    </p:spTree>
    <p:extLst>
      <p:ext uri="{BB962C8B-B14F-4D97-AF65-F5344CB8AC3E}">
        <p14:creationId xmlns:p14="http://schemas.microsoft.com/office/powerpoint/2010/main" val="1399926214"/>
      </p:ext>
    </p:extLst>
  </p:cSld>
  <p:clrMapOvr>
    <a:masterClrMapping/>
  </p:clrMapOvr>
  <p:transition advClick="0" advTm="5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Important Safety Information When Using </a:t>
            </a:r>
            <a:r>
              <a:rPr lang="en-US" dirty="0" smtClean="0">
                <a:solidFill>
                  <a:schemeClr val="accent1">
                    <a:lumMod val="75000"/>
                  </a:schemeClr>
                </a:solidFill>
              </a:rPr>
              <a:t>Inhaled Nitric Oxide</a:t>
            </a:r>
            <a:r>
              <a:rPr lang="en-US" baseline="30000" dirty="0" smtClean="0">
                <a:solidFill>
                  <a:schemeClr val="accent1">
                    <a:lumMod val="75000"/>
                  </a:schemeClr>
                </a:solidFill>
              </a:rPr>
              <a:t>1</a:t>
            </a:r>
            <a:r>
              <a:rPr lang="en-US" dirty="0" smtClean="0">
                <a:solidFill>
                  <a:schemeClr val="accent1">
                    <a:lumMod val="75000"/>
                  </a:schemeClr>
                </a:solidFill>
              </a:rPr>
              <a:t> </a:t>
            </a:r>
            <a:endParaRPr lang="en-US" baseline="30000" dirty="0">
              <a:solidFill>
                <a:schemeClr val="accent1">
                  <a:lumMod val="75000"/>
                </a:schemeClr>
              </a:solidFill>
            </a:endParaRPr>
          </a:p>
        </p:txBody>
      </p:sp>
      <p:sp>
        <p:nvSpPr>
          <p:cNvPr id="13" name="Text Placeholder 12"/>
          <p:cNvSpPr>
            <a:spLocks noGrp="1"/>
          </p:cNvSpPr>
          <p:nvPr>
            <p:ph type="body" sz="quarter" idx="14"/>
          </p:nvPr>
        </p:nvSpPr>
        <p:spPr>
          <a:xfrm>
            <a:off x="1791944" y="6353513"/>
            <a:ext cx="6858000" cy="477637"/>
          </a:xfrm>
        </p:spPr>
        <p:txBody>
          <a:bodyPr/>
          <a:lstStyle/>
          <a:p>
            <a:r>
              <a:rPr lang="en-US" sz="1200" b="1" dirty="0" smtClean="0"/>
              <a:t>1. </a:t>
            </a:r>
            <a:r>
              <a:rPr lang="en-US" sz="1200" dirty="0" smtClean="0"/>
              <a:t>INOMAX [package insert]. Hampton, NJ: Ikaria, Inc.; 2013.</a:t>
            </a:r>
          </a:p>
        </p:txBody>
      </p:sp>
      <p:sp>
        <p:nvSpPr>
          <p:cNvPr id="3" name="Content Placeholder 2"/>
          <p:cNvSpPr>
            <a:spLocks noGrp="1"/>
          </p:cNvSpPr>
          <p:nvPr>
            <p:ph sz="quarter" idx="16"/>
          </p:nvPr>
        </p:nvSpPr>
        <p:spPr>
          <a:xfrm>
            <a:off x="436782" y="1342186"/>
            <a:ext cx="8387820" cy="4303330"/>
          </a:xfrm>
        </p:spPr>
        <p:txBody>
          <a:bodyPr/>
          <a:lstStyle/>
          <a:p>
            <a:pPr>
              <a:spcBef>
                <a:spcPts val="0"/>
              </a:spcBef>
            </a:pPr>
            <a:r>
              <a:rPr lang="en-US" dirty="0" smtClean="0"/>
              <a:t>Rebound</a:t>
            </a:r>
          </a:p>
          <a:p>
            <a:pPr lvl="1">
              <a:spcBef>
                <a:spcPts val="0"/>
              </a:spcBef>
            </a:pPr>
            <a:r>
              <a:rPr lang="en-US" sz="1800" dirty="0"/>
              <a:t>Abrupt discontinuation of INOmax may lead to increasing pulmonary artery pressure and worsening oxygenation even in neonates with no apparent response to nitric oxide for inhalation</a:t>
            </a:r>
            <a:r>
              <a:rPr lang="en-US" sz="1800" dirty="0" smtClean="0"/>
              <a:t>.</a:t>
            </a:r>
          </a:p>
          <a:p>
            <a:pPr>
              <a:spcBef>
                <a:spcPts val="0"/>
              </a:spcBef>
            </a:pPr>
            <a:r>
              <a:rPr lang="en-US" dirty="0" smtClean="0"/>
              <a:t>Methemoglobinemia and NO</a:t>
            </a:r>
            <a:r>
              <a:rPr lang="en-US" baseline="-25000" dirty="0" smtClean="0"/>
              <a:t>2</a:t>
            </a:r>
            <a:r>
              <a:rPr lang="en-US" dirty="0" smtClean="0"/>
              <a:t> levels</a:t>
            </a:r>
          </a:p>
          <a:p>
            <a:pPr lvl="1">
              <a:spcBef>
                <a:spcPts val="0"/>
              </a:spcBef>
            </a:pPr>
            <a:r>
              <a:rPr lang="en-US" sz="1800" dirty="0" smtClean="0"/>
              <a:t>Increases with dose of iNO</a:t>
            </a:r>
          </a:p>
          <a:p>
            <a:pPr lvl="1">
              <a:spcBef>
                <a:spcPts val="0"/>
              </a:spcBef>
            </a:pPr>
            <a:r>
              <a:rPr lang="en-US" sz="1800" dirty="0"/>
              <a:t>Nitric oxide donor compounds may have an additive effect with INOmax on the risk of developing </a:t>
            </a:r>
            <a:r>
              <a:rPr lang="en-US" sz="1800" dirty="0" smtClean="0"/>
              <a:t>methemoglobinemia</a:t>
            </a:r>
          </a:p>
          <a:p>
            <a:pPr lvl="1">
              <a:spcBef>
                <a:spcPts val="0"/>
              </a:spcBef>
            </a:pPr>
            <a:r>
              <a:rPr lang="en-US" sz="1800" dirty="0" smtClean="0"/>
              <a:t>Nitrogen </a:t>
            </a:r>
            <a:r>
              <a:rPr lang="en-US" sz="1800" dirty="0"/>
              <a:t>dioxide may cause airway inflammation and damage to lung </a:t>
            </a:r>
            <a:r>
              <a:rPr lang="en-US" sz="1800" dirty="0" smtClean="0"/>
              <a:t>tissues </a:t>
            </a:r>
          </a:p>
          <a:p>
            <a:pPr lvl="1">
              <a:spcBef>
                <a:spcPts val="0"/>
              </a:spcBef>
            </a:pPr>
            <a:r>
              <a:rPr lang="en-US" sz="1800" dirty="0"/>
              <a:t>Monitor for PaO</a:t>
            </a:r>
            <a:r>
              <a:rPr lang="en-US" sz="1800" baseline="-25000" dirty="0"/>
              <a:t>2</a:t>
            </a:r>
            <a:r>
              <a:rPr lang="en-US" sz="1800" dirty="0"/>
              <a:t>, methemoglobin, and inspired NO</a:t>
            </a:r>
            <a:r>
              <a:rPr lang="en-US" sz="1800" baseline="-25000" dirty="0"/>
              <a:t>2</a:t>
            </a:r>
            <a:r>
              <a:rPr lang="en-US" sz="1800" dirty="0"/>
              <a:t> during INOmax </a:t>
            </a:r>
            <a:r>
              <a:rPr lang="en-US" sz="1800" dirty="0" smtClean="0"/>
              <a:t>administration.</a:t>
            </a:r>
            <a:endParaRPr lang="en-US" sz="1600" dirty="0"/>
          </a:p>
          <a:p>
            <a:pPr>
              <a:spcBef>
                <a:spcPts val="0"/>
              </a:spcBef>
            </a:pPr>
            <a:r>
              <a:rPr lang="en-US" dirty="0" smtClean="0"/>
              <a:t>Pre-existing left ventricular dysfunction</a:t>
            </a:r>
          </a:p>
          <a:p>
            <a:pPr lvl="1">
              <a:spcBef>
                <a:spcPts val="0"/>
              </a:spcBef>
            </a:pPr>
            <a:r>
              <a:rPr lang="en-US" sz="1800" dirty="0" smtClean="0"/>
              <a:t>Inhaled NO may increase pulmonary capillary wedge pressure leading to pulmonary edema</a:t>
            </a:r>
          </a:p>
          <a:p>
            <a:pPr>
              <a:spcBef>
                <a:spcPts val="0"/>
              </a:spcBef>
            </a:pPr>
            <a:r>
              <a:rPr lang="en-US" dirty="0"/>
              <a:t>Use only with an INOmax DS</a:t>
            </a:r>
            <a:r>
              <a:rPr lang="en-US" baseline="-25000" dirty="0"/>
              <a:t>IR</a:t>
            </a:r>
            <a:r>
              <a:rPr lang="en-US" sz="2000" baseline="50000" dirty="0"/>
              <a:t>®</a:t>
            </a:r>
            <a:r>
              <a:rPr lang="en-US" dirty="0"/>
              <a:t>, </a:t>
            </a:r>
            <a:r>
              <a:rPr lang="en-US" dirty="0" smtClean="0"/>
              <a:t>INOmax</a:t>
            </a:r>
            <a:r>
              <a:rPr lang="en-US" sz="2000" baseline="50000" dirty="0"/>
              <a:t>®</a:t>
            </a:r>
            <a:r>
              <a:rPr lang="en-US" dirty="0" smtClean="0"/>
              <a:t> </a:t>
            </a:r>
            <a:r>
              <a:rPr lang="en-US" dirty="0"/>
              <a:t>DS, or </a:t>
            </a:r>
            <a:r>
              <a:rPr lang="en-US" dirty="0" smtClean="0"/>
              <a:t>INOvent</a:t>
            </a:r>
            <a:r>
              <a:rPr lang="en-US" sz="2000" baseline="50000" dirty="0"/>
              <a:t>®</a:t>
            </a:r>
            <a:r>
              <a:rPr lang="en-US" dirty="0" smtClean="0"/>
              <a:t> </a:t>
            </a:r>
            <a:r>
              <a:rPr lang="en-US" dirty="0"/>
              <a:t>operated by trained personnel</a:t>
            </a:r>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986649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543910" y="2017986"/>
            <a:ext cx="7772400" cy="1470025"/>
          </a:xfrm>
        </p:spPr>
        <p:txBody>
          <a:bodyPr/>
          <a:lstStyle/>
          <a:p>
            <a:pPr algn="ctr" eaLnBrk="1" hangingPunct="1"/>
            <a:r>
              <a:rPr lang="en-US" altLang="en-US" sz="3800" dirty="0" err="1" smtClean="0"/>
              <a:t>Methemoglobin</a:t>
            </a:r>
            <a:r>
              <a:rPr lang="en-US" altLang="en-US" sz="3800" dirty="0" smtClean="0"/>
              <a:t> Levels</a:t>
            </a:r>
          </a:p>
        </p:txBody>
      </p:sp>
    </p:spTree>
    <p:extLst>
      <p:ext uri="{BB962C8B-B14F-4D97-AF65-F5344CB8AC3E}">
        <p14:creationId xmlns:p14="http://schemas.microsoft.com/office/powerpoint/2010/main" val="1388268367"/>
      </p:ext>
    </p:extLst>
  </p:cSld>
  <p:clrMapOvr>
    <a:masterClrMapping/>
  </p:clrMapOvr>
  <p:transition advClick="0" advTm="5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chemeClr val="accent1">
                    <a:lumMod val="75000"/>
                  </a:schemeClr>
                </a:solidFill>
              </a:rPr>
              <a:t>Methemoglobin</a:t>
            </a:r>
            <a:r>
              <a:rPr lang="en-US" dirty="0">
                <a:solidFill>
                  <a:schemeClr val="accent1">
                    <a:lumMod val="75000"/>
                  </a:schemeClr>
                </a:solidFill>
              </a:rPr>
              <a:t> </a:t>
            </a:r>
            <a:r>
              <a:rPr lang="en-US" dirty="0" smtClean="0">
                <a:solidFill>
                  <a:schemeClr val="accent1">
                    <a:lumMod val="75000"/>
                  </a:schemeClr>
                </a:solidFill>
              </a:rPr>
              <a:t>Levels</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56" name="Text Placeholder 55"/>
          <p:cNvSpPr>
            <a:spLocks noGrp="1"/>
          </p:cNvSpPr>
          <p:nvPr>
            <p:ph type="body" sz="quarter" idx="14"/>
          </p:nvPr>
        </p:nvSpPr>
        <p:spPr/>
        <p:txBody>
          <a:bodyPr/>
          <a:lstStyle/>
          <a:p>
            <a:r>
              <a:rPr lang="en-US" sz="1200" b="1" dirty="0" smtClean="0"/>
              <a:t>1.</a:t>
            </a:r>
            <a:r>
              <a:rPr lang="en-US" sz="1200" dirty="0" smtClean="0"/>
              <a:t> INOMAX </a:t>
            </a:r>
            <a:r>
              <a:rPr lang="en-US" sz="1200" dirty="0"/>
              <a:t>[package insert]. Hampton, NJ: Ikaria, Inc.; </a:t>
            </a:r>
            <a:r>
              <a:rPr lang="en-US" sz="1200" dirty="0" smtClean="0"/>
              <a:t>2013.</a:t>
            </a:r>
            <a:endParaRPr lang="en-US" sz="1200" dirty="0"/>
          </a:p>
        </p:txBody>
      </p:sp>
      <p:sp>
        <p:nvSpPr>
          <p:cNvPr id="6" name="TextBox 5"/>
          <p:cNvSpPr txBox="1"/>
          <p:nvPr/>
        </p:nvSpPr>
        <p:spPr>
          <a:xfrm>
            <a:off x="7327900" y="6223000"/>
            <a:ext cx="184666" cy="369332"/>
          </a:xfrm>
          <a:prstGeom prst="rect">
            <a:avLst/>
          </a:prstGeom>
          <a:noFill/>
        </p:spPr>
        <p:txBody>
          <a:bodyPr wrap="none" rtlCol="0">
            <a:spAutoFit/>
          </a:bodyPr>
          <a:lstStyle/>
          <a:p>
            <a:endParaRPr lang="en-US" dirty="0"/>
          </a:p>
        </p:txBody>
      </p:sp>
      <p:sp>
        <p:nvSpPr>
          <p:cNvPr id="40" name="Text Box 33"/>
          <p:cNvSpPr txBox="1">
            <a:spLocks noChangeArrowheads="1"/>
          </p:cNvSpPr>
          <p:nvPr/>
        </p:nvSpPr>
        <p:spPr bwMode="auto">
          <a:xfrm>
            <a:off x="4133131" y="5091101"/>
            <a:ext cx="733274"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dirty="0">
                <a:solidFill>
                  <a:srgbClr val="FFFFFF"/>
                </a:solidFill>
                <a:latin typeface="+mn-lt"/>
              </a:rPr>
              <a:t>Hours</a:t>
            </a:r>
          </a:p>
        </p:txBody>
      </p:sp>
      <p:sp>
        <p:nvSpPr>
          <p:cNvPr id="60" name="Text Box 39"/>
          <p:cNvSpPr txBox="1">
            <a:spLocks noChangeArrowheads="1"/>
          </p:cNvSpPr>
          <p:nvPr/>
        </p:nvSpPr>
        <p:spPr bwMode="auto">
          <a:xfrm>
            <a:off x="1072866" y="5658850"/>
            <a:ext cx="268311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1400" dirty="0" smtClean="0">
                <a:solidFill>
                  <a:srgbClr val="FFFFFF"/>
                </a:solidFill>
                <a:latin typeface="+mn-lt"/>
              </a:rPr>
              <a:t> Inhaled nitric oxide (ppm):</a:t>
            </a:r>
            <a:endParaRPr lang="en-US" sz="1400" dirty="0">
              <a:solidFill>
                <a:srgbClr val="FFFFFF"/>
              </a:solidFill>
              <a:latin typeface="+mn-lt"/>
            </a:endParaRPr>
          </a:p>
        </p:txBody>
      </p:sp>
      <p:sp>
        <p:nvSpPr>
          <p:cNvPr id="61" name="Text Box 40"/>
          <p:cNvSpPr txBox="1">
            <a:spLocks noChangeArrowheads="1"/>
          </p:cNvSpPr>
          <p:nvPr/>
        </p:nvSpPr>
        <p:spPr bwMode="auto">
          <a:xfrm>
            <a:off x="4307199" y="5685870"/>
            <a:ext cx="41417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dirty="0">
                <a:solidFill>
                  <a:srgbClr val="FFFFFF"/>
                </a:solidFill>
                <a:latin typeface="+mn-lt"/>
              </a:rPr>
              <a:t>80</a:t>
            </a:r>
          </a:p>
        </p:txBody>
      </p:sp>
      <p:sp>
        <p:nvSpPr>
          <p:cNvPr id="62" name="Text Box 41"/>
          <p:cNvSpPr txBox="1">
            <a:spLocks noChangeArrowheads="1"/>
          </p:cNvSpPr>
          <p:nvPr/>
        </p:nvSpPr>
        <p:spPr bwMode="auto">
          <a:xfrm>
            <a:off x="5204656" y="5685870"/>
            <a:ext cx="41417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dirty="0">
                <a:solidFill>
                  <a:srgbClr val="FFFFFF"/>
                </a:solidFill>
                <a:latin typeface="+mn-lt"/>
              </a:rPr>
              <a:t>20</a:t>
            </a:r>
          </a:p>
        </p:txBody>
      </p:sp>
      <p:sp>
        <p:nvSpPr>
          <p:cNvPr id="63" name="Text Box 42"/>
          <p:cNvSpPr txBox="1">
            <a:spLocks noChangeArrowheads="1"/>
          </p:cNvSpPr>
          <p:nvPr/>
        </p:nvSpPr>
        <p:spPr bwMode="auto">
          <a:xfrm>
            <a:off x="6070400" y="5685870"/>
            <a:ext cx="47118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dirty="0">
                <a:solidFill>
                  <a:srgbClr val="FFFFFF"/>
                </a:solidFill>
                <a:latin typeface="+mn-lt"/>
              </a:rPr>
              <a:t>5.0</a:t>
            </a:r>
          </a:p>
        </p:txBody>
      </p:sp>
      <p:sp>
        <p:nvSpPr>
          <p:cNvPr id="66" name="Text Box 43"/>
          <p:cNvSpPr txBox="1">
            <a:spLocks noChangeArrowheads="1"/>
          </p:cNvSpPr>
          <p:nvPr/>
        </p:nvSpPr>
        <p:spPr bwMode="auto">
          <a:xfrm>
            <a:off x="6976534" y="5685870"/>
            <a:ext cx="84738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r>
              <a:rPr lang="en-US" sz="1600" dirty="0">
                <a:solidFill>
                  <a:srgbClr val="FFFFFF"/>
                </a:solidFill>
                <a:latin typeface="+mn-lt"/>
              </a:rPr>
              <a:t>Control</a:t>
            </a:r>
          </a:p>
        </p:txBody>
      </p:sp>
      <p:sp>
        <p:nvSpPr>
          <p:cNvPr id="76" name="Rectangle 75"/>
          <p:cNvSpPr/>
          <p:nvPr/>
        </p:nvSpPr>
        <p:spPr>
          <a:xfrm>
            <a:off x="970233" y="5604809"/>
            <a:ext cx="7020302" cy="454115"/>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2" name="Line 36"/>
          <p:cNvSpPr>
            <a:spLocks noChangeShapeType="1"/>
          </p:cNvSpPr>
          <p:nvPr/>
        </p:nvSpPr>
        <p:spPr bwMode="auto">
          <a:xfrm>
            <a:off x="4791660" y="5824631"/>
            <a:ext cx="274320" cy="0"/>
          </a:xfrm>
          <a:prstGeom prst="line">
            <a:avLst/>
          </a:prstGeom>
          <a:noFill/>
          <a:ln w="57150">
            <a:solidFill>
              <a:srgbClr val="FF9933"/>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73" name="Line 37"/>
          <p:cNvSpPr>
            <a:spLocks noChangeShapeType="1"/>
          </p:cNvSpPr>
          <p:nvPr/>
        </p:nvSpPr>
        <p:spPr bwMode="auto">
          <a:xfrm>
            <a:off x="3888023" y="5824631"/>
            <a:ext cx="274320" cy="0"/>
          </a:xfrm>
          <a:prstGeom prst="line">
            <a:avLst/>
          </a:prstGeom>
          <a:noFill/>
          <a:ln w="57150">
            <a:solidFill>
              <a:srgbClr val="FFCC99"/>
            </a:solidFill>
            <a:round/>
            <a:headEnd/>
            <a:tailEnd/>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5500" dirty="0">
              <a:solidFill>
                <a:srgbClr val="000000"/>
              </a:solidFill>
              <a:effectLst>
                <a:outerShdw blurRad="38100" dist="38100" dir="2700000" algn="tl">
                  <a:srgbClr val="000000">
                    <a:alpha val="43137"/>
                  </a:srgbClr>
                </a:outerShdw>
              </a:effectLst>
              <a:ea typeface="+mn-ea"/>
              <a:cs typeface="Arial" charset="0"/>
            </a:endParaRPr>
          </a:p>
        </p:txBody>
      </p:sp>
      <p:sp>
        <p:nvSpPr>
          <p:cNvPr id="79" name="Line 35"/>
          <p:cNvSpPr>
            <a:spLocks noChangeShapeType="1"/>
          </p:cNvSpPr>
          <p:nvPr/>
        </p:nvSpPr>
        <p:spPr bwMode="auto">
          <a:xfrm>
            <a:off x="5671692" y="5824631"/>
            <a:ext cx="274320" cy="0"/>
          </a:xfrm>
          <a:prstGeom prst="line">
            <a:avLst/>
          </a:prstGeom>
          <a:noFill/>
          <a:ln w="57150">
            <a:solidFill>
              <a:schemeClr val="accent2">
                <a:lumMod val="60000"/>
                <a:lumOff val="40000"/>
              </a:schemeClr>
            </a:solidFill>
            <a:round/>
            <a:headEnd/>
            <a:tailEnd/>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5500" dirty="0">
              <a:solidFill>
                <a:srgbClr val="000000"/>
              </a:solidFill>
              <a:effectLst>
                <a:outerShdw blurRad="38100" dist="38100" dir="2700000" algn="tl">
                  <a:srgbClr val="000000">
                    <a:alpha val="43137"/>
                  </a:srgbClr>
                </a:outerShdw>
              </a:effectLst>
              <a:ea typeface="+mn-ea"/>
              <a:cs typeface="Arial" charset="0"/>
            </a:endParaRPr>
          </a:p>
        </p:txBody>
      </p:sp>
      <p:sp>
        <p:nvSpPr>
          <p:cNvPr id="80" name="Line 38"/>
          <p:cNvSpPr>
            <a:spLocks noChangeShapeType="1"/>
          </p:cNvSpPr>
          <p:nvPr/>
        </p:nvSpPr>
        <p:spPr bwMode="auto">
          <a:xfrm>
            <a:off x="6571232" y="5824631"/>
            <a:ext cx="274320" cy="0"/>
          </a:xfrm>
          <a:prstGeom prst="line">
            <a:avLst/>
          </a:prstGeom>
          <a:noFill/>
          <a:ln w="57150">
            <a:solidFill>
              <a:srgbClr val="FF5050"/>
            </a:solidFill>
            <a:round/>
            <a:headEnd/>
            <a:tailEnd/>
          </a:ln>
          <a:effectLst>
            <a:outerShdw blurRad="50800" dist="38100" dir="2700000" algn="tl" rotWithShape="0">
              <a:prstClr val="black">
                <a:alpha val="40000"/>
              </a:prstClr>
            </a:outerShdw>
          </a:effectLst>
        </p:spPr>
        <p:txBody>
          <a:bodyPr lIns="92075" tIns="46038" rIns="92075" bIns="46038" anchor="ctr"/>
          <a:lstStyle/>
          <a:p>
            <a:pPr algn="ctr" eaLnBrk="0" hangingPunct="0">
              <a:defRPr/>
            </a:pPr>
            <a:endParaRPr lang="en-US" sz="5500" dirty="0">
              <a:solidFill>
                <a:srgbClr val="000000"/>
              </a:solidFill>
              <a:effectLst>
                <a:outerShdw blurRad="38100" dist="38100" dir="2700000" algn="tl">
                  <a:srgbClr val="000000">
                    <a:alpha val="43137"/>
                  </a:srgbClr>
                </a:outerShdw>
              </a:effectLst>
              <a:ea typeface="+mn-ea"/>
              <a:cs typeface="Arial" charset="0"/>
            </a:endParaRPr>
          </a:p>
        </p:txBody>
      </p:sp>
      <p:sp>
        <p:nvSpPr>
          <p:cNvPr id="58" name="Rectangle 57"/>
          <p:cNvSpPr/>
          <p:nvPr/>
        </p:nvSpPr>
        <p:spPr>
          <a:xfrm>
            <a:off x="1783216" y="1699382"/>
            <a:ext cx="5695497" cy="3039541"/>
          </a:xfrm>
          <a:prstGeom prst="rect">
            <a:avLst/>
          </a:prstGeom>
          <a:solidFill>
            <a:srgbClr val="FFFFFF">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307"/>
          <p:cNvGrpSpPr>
            <a:grpSpLocks/>
          </p:cNvGrpSpPr>
          <p:nvPr/>
        </p:nvGrpSpPr>
        <p:grpSpPr bwMode="auto">
          <a:xfrm>
            <a:off x="1371600" y="1516114"/>
            <a:ext cx="6286500" cy="3663950"/>
            <a:chOff x="1230" y="1184"/>
            <a:chExt cx="4200" cy="2579"/>
          </a:xfrm>
        </p:grpSpPr>
        <p:sp>
          <p:nvSpPr>
            <p:cNvPr id="64" name="Text Box 5"/>
            <p:cNvSpPr txBox="1">
              <a:spLocks noChangeArrowheads="1"/>
            </p:cNvSpPr>
            <p:nvPr/>
          </p:nvSpPr>
          <p:spPr bwMode="auto">
            <a:xfrm>
              <a:off x="1441" y="3484"/>
              <a:ext cx="12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endParaRPr lang="en-US" sz="2000" b="1" dirty="0">
                <a:solidFill>
                  <a:srgbClr val="FFFFFF"/>
                </a:solidFill>
              </a:endParaRPr>
            </a:p>
          </p:txBody>
        </p:sp>
        <p:sp>
          <p:nvSpPr>
            <p:cNvPr id="65" name="Text Box 6"/>
            <p:cNvSpPr txBox="1">
              <a:spLocks noChangeArrowheads="1"/>
            </p:cNvSpPr>
            <p:nvPr/>
          </p:nvSpPr>
          <p:spPr bwMode="auto">
            <a:xfrm>
              <a:off x="2606" y="3484"/>
              <a:ext cx="21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4</a:t>
              </a:r>
            </a:p>
          </p:txBody>
        </p:sp>
        <p:sp>
          <p:nvSpPr>
            <p:cNvPr id="67" name="Text Box 7"/>
            <p:cNvSpPr txBox="1">
              <a:spLocks noChangeArrowheads="1"/>
            </p:cNvSpPr>
            <p:nvPr/>
          </p:nvSpPr>
          <p:spPr bwMode="auto">
            <a:xfrm>
              <a:off x="3212" y="3484"/>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6</a:t>
              </a:r>
            </a:p>
          </p:txBody>
        </p:sp>
        <p:sp>
          <p:nvSpPr>
            <p:cNvPr id="74" name="Text Box 8"/>
            <p:cNvSpPr txBox="1">
              <a:spLocks noChangeArrowheads="1"/>
            </p:cNvSpPr>
            <p:nvPr/>
          </p:nvSpPr>
          <p:spPr bwMode="auto">
            <a:xfrm>
              <a:off x="3818" y="3484"/>
              <a:ext cx="21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8</a:t>
              </a:r>
            </a:p>
          </p:txBody>
        </p:sp>
        <p:sp>
          <p:nvSpPr>
            <p:cNvPr id="75" name="Text Box 9"/>
            <p:cNvSpPr txBox="1">
              <a:spLocks noChangeArrowheads="1"/>
            </p:cNvSpPr>
            <p:nvPr/>
          </p:nvSpPr>
          <p:spPr bwMode="auto">
            <a:xfrm>
              <a:off x="4421" y="3484"/>
              <a:ext cx="31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10</a:t>
              </a:r>
            </a:p>
          </p:txBody>
        </p:sp>
        <p:sp>
          <p:nvSpPr>
            <p:cNvPr id="77" name="Text Box 10"/>
            <p:cNvSpPr txBox="1">
              <a:spLocks noChangeArrowheads="1"/>
            </p:cNvSpPr>
            <p:nvPr/>
          </p:nvSpPr>
          <p:spPr bwMode="auto">
            <a:xfrm>
              <a:off x="5118" y="3484"/>
              <a:ext cx="31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12</a:t>
              </a:r>
            </a:p>
          </p:txBody>
        </p:sp>
        <p:grpSp>
          <p:nvGrpSpPr>
            <p:cNvPr id="5" name="Group 11"/>
            <p:cNvGrpSpPr>
              <a:grpSpLocks/>
            </p:cNvGrpSpPr>
            <p:nvPr/>
          </p:nvGrpSpPr>
          <p:grpSpPr bwMode="auto">
            <a:xfrm>
              <a:off x="1454" y="1313"/>
              <a:ext cx="51" cy="2132"/>
              <a:chOff x="1680" y="1188"/>
              <a:chExt cx="58" cy="2592"/>
            </a:xfrm>
          </p:grpSpPr>
          <p:sp>
            <p:nvSpPr>
              <p:cNvPr id="98" name="Line 12"/>
              <p:cNvSpPr>
                <a:spLocks noChangeShapeType="1"/>
              </p:cNvSpPr>
              <p:nvPr/>
            </p:nvSpPr>
            <p:spPr bwMode="auto">
              <a:xfrm>
                <a:off x="1680" y="3372"/>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9" name="Line 13"/>
              <p:cNvSpPr>
                <a:spLocks noChangeShapeType="1"/>
              </p:cNvSpPr>
              <p:nvPr/>
            </p:nvSpPr>
            <p:spPr bwMode="auto">
              <a:xfrm>
                <a:off x="1680" y="2928"/>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100" name="Line 14"/>
              <p:cNvSpPr>
                <a:spLocks noChangeShapeType="1"/>
              </p:cNvSpPr>
              <p:nvPr/>
            </p:nvSpPr>
            <p:spPr bwMode="auto">
              <a:xfrm>
                <a:off x="1680" y="2484"/>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101" name="Line 15"/>
              <p:cNvSpPr>
                <a:spLocks noChangeShapeType="1"/>
              </p:cNvSpPr>
              <p:nvPr/>
            </p:nvSpPr>
            <p:spPr bwMode="auto">
              <a:xfrm>
                <a:off x="1680" y="2037"/>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102" name="Line 16"/>
              <p:cNvSpPr>
                <a:spLocks noChangeShapeType="1"/>
              </p:cNvSpPr>
              <p:nvPr/>
            </p:nvSpPr>
            <p:spPr bwMode="auto">
              <a:xfrm>
                <a:off x="1680" y="1611"/>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103" name="Line 17"/>
              <p:cNvSpPr>
                <a:spLocks noChangeShapeType="1"/>
              </p:cNvSpPr>
              <p:nvPr/>
            </p:nvSpPr>
            <p:spPr bwMode="auto">
              <a:xfrm>
                <a:off x="1680" y="1188"/>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104" name="Line 18"/>
              <p:cNvSpPr>
                <a:spLocks noChangeShapeType="1"/>
              </p:cNvSpPr>
              <p:nvPr/>
            </p:nvSpPr>
            <p:spPr bwMode="auto">
              <a:xfrm>
                <a:off x="1680" y="3780"/>
                <a:ext cx="5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grpSp>
        <p:sp>
          <p:nvSpPr>
            <p:cNvPr id="81" name="Text Box 20"/>
            <p:cNvSpPr txBox="1">
              <a:spLocks noChangeArrowheads="1"/>
            </p:cNvSpPr>
            <p:nvPr/>
          </p:nvSpPr>
          <p:spPr bwMode="auto">
            <a:xfrm>
              <a:off x="1279" y="3335"/>
              <a:ext cx="16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 </a:t>
              </a:r>
            </a:p>
          </p:txBody>
        </p:sp>
        <p:sp>
          <p:nvSpPr>
            <p:cNvPr id="82" name="Text Box 21"/>
            <p:cNvSpPr txBox="1">
              <a:spLocks noChangeArrowheads="1"/>
            </p:cNvSpPr>
            <p:nvPr/>
          </p:nvSpPr>
          <p:spPr bwMode="auto">
            <a:xfrm>
              <a:off x="1231" y="2980"/>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1</a:t>
              </a:r>
            </a:p>
          </p:txBody>
        </p:sp>
        <p:sp>
          <p:nvSpPr>
            <p:cNvPr id="83" name="Text Box 22"/>
            <p:cNvSpPr txBox="1">
              <a:spLocks noChangeArrowheads="1"/>
            </p:cNvSpPr>
            <p:nvPr/>
          </p:nvSpPr>
          <p:spPr bwMode="auto">
            <a:xfrm>
              <a:off x="1231" y="2620"/>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2</a:t>
              </a:r>
            </a:p>
          </p:txBody>
        </p:sp>
        <p:sp>
          <p:nvSpPr>
            <p:cNvPr id="84" name="Text Box 23"/>
            <p:cNvSpPr txBox="1">
              <a:spLocks noChangeArrowheads="1"/>
            </p:cNvSpPr>
            <p:nvPr/>
          </p:nvSpPr>
          <p:spPr bwMode="auto">
            <a:xfrm>
              <a:off x="1231" y="2266"/>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3</a:t>
              </a:r>
            </a:p>
          </p:txBody>
        </p:sp>
        <p:sp>
          <p:nvSpPr>
            <p:cNvPr id="85" name="Text Box 24"/>
            <p:cNvSpPr txBox="1">
              <a:spLocks noChangeArrowheads="1"/>
            </p:cNvSpPr>
            <p:nvPr/>
          </p:nvSpPr>
          <p:spPr bwMode="auto">
            <a:xfrm>
              <a:off x="1231" y="1885"/>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4</a:t>
              </a:r>
            </a:p>
          </p:txBody>
        </p:sp>
        <p:sp>
          <p:nvSpPr>
            <p:cNvPr id="86" name="Text Box 25"/>
            <p:cNvSpPr txBox="1">
              <a:spLocks noChangeArrowheads="1"/>
            </p:cNvSpPr>
            <p:nvPr/>
          </p:nvSpPr>
          <p:spPr bwMode="auto">
            <a:xfrm>
              <a:off x="1231" y="1537"/>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5</a:t>
              </a:r>
            </a:p>
          </p:txBody>
        </p:sp>
        <p:sp>
          <p:nvSpPr>
            <p:cNvPr id="87" name="Text Box 26"/>
            <p:cNvSpPr txBox="1">
              <a:spLocks noChangeArrowheads="1"/>
            </p:cNvSpPr>
            <p:nvPr/>
          </p:nvSpPr>
          <p:spPr bwMode="auto">
            <a:xfrm>
              <a:off x="1230" y="1184"/>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r"/>
              <a:r>
                <a:rPr lang="en-US" sz="2000" b="1" dirty="0">
                  <a:solidFill>
                    <a:srgbClr val="FFFFFF"/>
                  </a:solidFill>
                </a:rPr>
                <a:t>6</a:t>
              </a:r>
            </a:p>
          </p:txBody>
        </p:sp>
        <p:sp>
          <p:nvSpPr>
            <p:cNvPr id="88" name="Line 27"/>
            <p:cNvSpPr>
              <a:spLocks noChangeShapeType="1"/>
            </p:cNvSpPr>
            <p:nvPr/>
          </p:nvSpPr>
          <p:spPr bwMode="auto">
            <a:xfrm rot="5400000">
              <a:off x="2095"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89" name="Line 28"/>
            <p:cNvSpPr>
              <a:spLocks noChangeShapeType="1"/>
            </p:cNvSpPr>
            <p:nvPr/>
          </p:nvSpPr>
          <p:spPr bwMode="auto">
            <a:xfrm rot="5400000">
              <a:off x="2700"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0" name="Line 29"/>
            <p:cNvSpPr>
              <a:spLocks noChangeShapeType="1"/>
            </p:cNvSpPr>
            <p:nvPr/>
          </p:nvSpPr>
          <p:spPr bwMode="auto">
            <a:xfrm rot="5400000">
              <a:off x="3906"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1" name="Line 30"/>
            <p:cNvSpPr>
              <a:spLocks noChangeShapeType="1"/>
            </p:cNvSpPr>
            <p:nvPr/>
          </p:nvSpPr>
          <p:spPr bwMode="auto">
            <a:xfrm rot="5400000">
              <a:off x="4562"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2" name="Line 32"/>
            <p:cNvSpPr>
              <a:spLocks noChangeShapeType="1"/>
            </p:cNvSpPr>
            <p:nvPr/>
          </p:nvSpPr>
          <p:spPr bwMode="auto">
            <a:xfrm rot="5400000">
              <a:off x="1484"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3" name="Line 334"/>
            <p:cNvSpPr>
              <a:spLocks noChangeShapeType="1"/>
            </p:cNvSpPr>
            <p:nvPr/>
          </p:nvSpPr>
          <p:spPr bwMode="auto">
            <a:xfrm>
              <a:off x="1508" y="3445"/>
              <a:ext cx="375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335"/>
            <p:cNvSpPr>
              <a:spLocks noChangeShapeType="1"/>
            </p:cNvSpPr>
            <p:nvPr/>
          </p:nvSpPr>
          <p:spPr bwMode="auto">
            <a:xfrm flipV="1">
              <a:off x="1508" y="1308"/>
              <a:ext cx="0" cy="21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5" name="Line 29"/>
            <p:cNvSpPr>
              <a:spLocks noChangeShapeType="1"/>
            </p:cNvSpPr>
            <p:nvPr/>
          </p:nvSpPr>
          <p:spPr bwMode="auto">
            <a:xfrm rot="5400000">
              <a:off x="5240" y="3468"/>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96" name="Text Box 6"/>
            <p:cNvSpPr txBox="1">
              <a:spLocks noChangeArrowheads="1"/>
            </p:cNvSpPr>
            <p:nvPr/>
          </p:nvSpPr>
          <p:spPr bwMode="auto">
            <a:xfrm>
              <a:off x="2000" y="3484"/>
              <a:ext cx="2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2000" b="1" dirty="0">
                  <a:solidFill>
                    <a:srgbClr val="FFFFFF"/>
                  </a:solidFill>
                </a:rPr>
                <a:t>2</a:t>
              </a:r>
            </a:p>
          </p:txBody>
        </p:sp>
        <p:sp>
          <p:nvSpPr>
            <p:cNvPr id="97" name="Line 29"/>
            <p:cNvSpPr>
              <a:spLocks noChangeShapeType="1"/>
            </p:cNvSpPr>
            <p:nvPr/>
          </p:nvSpPr>
          <p:spPr bwMode="auto">
            <a:xfrm rot="5400000">
              <a:off x="3294" y="3471"/>
              <a:ext cx="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grpSp>
      <p:sp>
        <p:nvSpPr>
          <p:cNvPr id="105" name="Text Box 3"/>
          <p:cNvSpPr txBox="1">
            <a:spLocks noChangeArrowheads="1"/>
          </p:cNvSpPr>
          <p:nvPr/>
        </p:nvSpPr>
        <p:spPr bwMode="auto">
          <a:xfrm rot="16200000">
            <a:off x="-301618" y="3044237"/>
            <a:ext cx="288290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dirty="0">
                <a:solidFill>
                  <a:srgbClr val="FFFFFF"/>
                </a:solidFill>
                <a:latin typeface="+mn-lt"/>
              </a:rPr>
              <a:t>Methemoglobin Levels, %</a:t>
            </a:r>
          </a:p>
        </p:txBody>
      </p:sp>
      <p:sp>
        <p:nvSpPr>
          <p:cNvPr id="106" name="Text Box 85"/>
          <p:cNvSpPr txBox="1">
            <a:spLocks noChangeArrowheads="1"/>
          </p:cNvSpPr>
          <p:nvPr/>
        </p:nvSpPr>
        <p:spPr bwMode="auto">
          <a:xfrm>
            <a:off x="1404938" y="4756192"/>
            <a:ext cx="34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pPr>
            <a:r>
              <a:rPr lang="en-US" sz="2000" b="1" dirty="0">
                <a:solidFill>
                  <a:schemeClr val="bg1"/>
                </a:solidFill>
              </a:rPr>
              <a:t>0</a:t>
            </a:r>
          </a:p>
        </p:txBody>
      </p:sp>
      <p:sp>
        <p:nvSpPr>
          <p:cNvPr id="107" name="Freeform 339"/>
          <p:cNvSpPr>
            <a:spLocks/>
          </p:cNvSpPr>
          <p:nvPr/>
        </p:nvSpPr>
        <p:spPr bwMode="auto">
          <a:xfrm>
            <a:off x="1828800" y="2103448"/>
            <a:ext cx="5649913" cy="2595562"/>
          </a:xfrm>
          <a:custGeom>
            <a:avLst/>
            <a:gdLst>
              <a:gd name="T0" fmla="*/ 0 w 3160"/>
              <a:gd name="T1" fmla="*/ 2147483647 h 2288"/>
              <a:gd name="T2" fmla="*/ 2147483647 w 3160"/>
              <a:gd name="T3" fmla="*/ 2147483647 h 2288"/>
              <a:gd name="T4" fmla="*/ 2147483647 w 3160"/>
              <a:gd name="T5" fmla="*/ 2147483647 h 2288"/>
              <a:gd name="T6" fmla="*/ 2147483647 w 3160"/>
              <a:gd name="T7" fmla="*/ 2147483647 h 2288"/>
              <a:gd name="T8" fmla="*/ 2147483647 w 3160"/>
              <a:gd name="T9" fmla="*/ 2147483647 h 2288"/>
              <a:gd name="T10" fmla="*/ 2147483647 w 3160"/>
              <a:gd name="T11" fmla="*/ 2147483647 h 2288"/>
              <a:gd name="T12" fmla="*/ 2147483647 w 3160"/>
              <a:gd name="T13" fmla="*/ 2147483647 h 2288"/>
              <a:gd name="T14" fmla="*/ 0 60000 65536"/>
              <a:gd name="T15" fmla="*/ 0 60000 65536"/>
              <a:gd name="T16" fmla="*/ 0 60000 65536"/>
              <a:gd name="T17" fmla="*/ 0 60000 65536"/>
              <a:gd name="T18" fmla="*/ 0 60000 65536"/>
              <a:gd name="T19" fmla="*/ 0 60000 65536"/>
              <a:gd name="T20" fmla="*/ 0 60000 65536"/>
              <a:gd name="T21" fmla="*/ 0 w 3160"/>
              <a:gd name="T22" fmla="*/ 0 h 2288"/>
              <a:gd name="T23" fmla="*/ 3160 w 3160"/>
              <a:gd name="T24" fmla="*/ 2288 h 2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0" h="2288">
                <a:moveTo>
                  <a:pt x="0" y="2288"/>
                </a:moveTo>
                <a:lnTo>
                  <a:pt x="268" y="1628"/>
                </a:lnTo>
                <a:lnTo>
                  <a:pt x="528" y="1176"/>
                </a:lnTo>
                <a:lnTo>
                  <a:pt x="780" y="888"/>
                </a:lnTo>
                <a:lnTo>
                  <a:pt x="1052" y="536"/>
                </a:lnTo>
                <a:cubicBezTo>
                  <a:pt x="1400" y="409"/>
                  <a:pt x="1744" y="190"/>
                  <a:pt x="2096" y="156"/>
                </a:cubicBezTo>
                <a:cubicBezTo>
                  <a:pt x="2412" y="0"/>
                  <a:pt x="2805" y="143"/>
                  <a:pt x="3160" y="136"/>
                </a:cubicBezTo>
              </a:path>
            </a:pathLst>
          </a:custGeom>
          <a:noFill/>
          <a:ln w="38100">
            <a:solidFill>
              <a:srgbClr val="FFCC99"/>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8" name="Freeform 340"/>
          <p:cNvSpPr>
            <a:spLocks/>
          </p:cNvSpPr>
          <p:nvPr/>
        </p:nvSpPr>
        <p:spPr bwMode="auto">
          <a:xfrm>
            <a:off x="1765300" y="4343410"/>
            <a:ext cx="5599113" cy="285750"/>
          </a:xfrm>
          <a:custGeom>
            <a:avLst/>
            <a:gdLst>
              <a:gd name="T0" fmla="*/ 0 w 3132"/>
              <a:gd name="T1" fmla="*/ 2147483647 h 252"/>
              <a:gd name="T2" fmla="*/ 2147483647 w 3132"/>
              <a:gd name="T3" fmla="*/ 2147483647 h 252"/>
              <a:gd name="T4" fmla="*/ 2147483647 w 3132"/>
              <a:gd name="T5" fmla="*/ 2147483647 h 252"/>
              <a:gd name="T6" fmla="*/ 2147483647 w 3132"/>
              <a:gd name="T7" fmla="*/ 2147483647 h 252"/>
              <a:gd name="T8" fmla="*/ 2147483647 w 3132"/>
              <a:gd name="T9" fmla="*/ 2147483647 h 252"/>
              <a:gd name="T10" fmla="*/ 2147483647 w 3132"/>
              <a:gd name="T11" fmla="*/ 0 h 252"/>
              <a:gd name="T12" fmla="*/ 2147483647 w 3132"/>
              <a:gd name="T13" fmla="*/ 2147483647 h 252"/>
              <a:gd name="T14" fmla="*/ 0 60000 65536"/>
              <a:gd name="T15" fmla="*/ 0 60000 65536"/>
              <a:gd name="T16" fmla="*/ 0 60000 65536"/>
              <a:gd name="T17" fmla="*/ 0 60000 65536"/>
              <a:gd name="T18" fmla="*/ 0 60000 65536"/>
              <a:gd name="T19" fmla="*/ 0 60000 65536"/>
              <a:gd name="T20" fmla="*/ 0 60000 65536"/>
              <a:gd name="T21" fmla="*/ 0 w 3132"/>
              <a:gd name="T22" fmla="*/ 0 h 252"/>
              <a:gd name="T23" fmla="*/ 3132 w 3132"/>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2" h="252">
                <a:moveTo>
                  <a:pt x="0" y="252"/>
                </a:moveTo>
                <a:lnTo>
                  <a:pt x="260" y="168"/>
                </a:lnTo>
                <a:lnTo>
                  <a:pt x="520" y="116"/>
                </a:lnTo>
                <a:lnTo>
                  <a:pt x="784" y="80"/>
                </a:lnTo>
                <a:lnTo>
                  <a:pt x="1048" y="40"/>
                </a:lnTo>
                <a:lnTo>
                  <a:pt x="2092" y="0"/>
                </a:lnTo>
                <a:lnTo>
                  <a:pt x="3132" y="80"/>
                </a:lnTo>
              </a:path>
            </a:pathLst>
          </a:custGeom>
          <a:noFill/>
          <a:ln w="38100">
            <a:solidFill>
              <a:srgbClr val="FF9933"/>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9" name="Freeform 341"/>
          <p:cNvSpPr>
            <a:spLocks/>
          </p:cNvSpPr>
          <p:nvPr/>
        </p:nvSpPr>
        <p:spPr bwMode="auto">
          <a:xfrm>
            <a:off x="1765300" y="4560898"/>
            <a:ext cx="5599113" cy="131762"/>
          </a:xfrm>
          <a:custGeom>
            <a:avLst/>
            <a:gdLst>
              <a:gd name="T0" fmla="*/ 0 w 3132"/>
              <a:gd name="T1" fmla="*/ 2147483647 h 116"/>
              <a:gd name="T2" fmla="*/ 2147483647 w 3132"/>
              <a:gd name="T3" fmla="*/ 2147483647 h 116"/>
              <a:gd name="T4" fmla="*/ 2147483647 w 3132"/>
              <a:gd name="T5" fmla="*/ 2147483647 h 116"/>
              <a:gd name="T6" fmla="*/ 2147483647 w 3132"/>
              <a:gd name="T7" fmla="*/ 2147483647 h 116"/>
              <a:gd name="T8" fmla="*/ 2147483647 w 3132"/>
              <a:gd name="T9" fmla="*/ 2147483647 h 116"/>
              <a:gd name="T10" fmla="*/ 2147483647 w 3132"/>
              <a:gd name="T11" fmla="*/ 0 h 116"/>
              <a:gd name="T12" fmla="*/ 2147483647 w 3132"/>
              <a:gd name="T13" fmla="*/ 2147483647 h 116"/>
              <a:gd name="T14" fmla="*/ 0 60000 65536"/>
              <a:gd name="T15" fmla="*/ 0 60000 65536"/>
              <a:gd name="T16" fmla="*/ 0 60000 65536"/>
              <a:gd name="T17" fmla="*/ 0 60000 65536"/>
              <a:gd name="T18" fmla="*/ 0 60000 65536"/>
              <a:gd name="T19" fmla="*/ 0 60000 65536"/>
              <a:gd name="T20" fmla="*/ 0 60000 65536"/>
              <a:gd name="T21" fmla="*/ 0 w 3132"/>
              <a:gd name="T22" fmla="*/ 0 h 116"/>
              <a:gd name="T23" fmla="*/ 3132 w 3132"/>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2" h="116">
                <a:moveTo>
                  <a:pt x="0" y="116"/>
                </a:moveTo>
                <a:lnTo>
                  <a:pt x="268" y="56"/>
                </a:lnTo>
                <a:lnTo>
                  <a:pt x="524" y="56"/>
                </a:lnTo>
                <a:lnTo>
                  <a:pt x="788" y="36"/>
                </a:lnTo>
                <a:lnTo>
                  <a:pt x="1056" y="28"/>
                </a:lnTo>
                <a:lnTo>
                  <a:pt x="2080" y="0"/>
                </a:lnTo>
                <a:lnTo>
                  <a:pt x="3132" y="8"/>
                </a:lnTo>
              </a:path>
            </a:pathLst>
          </a:custGeom>
          <a:noFill/>
          <a:ln w="38100">
            <a:solidFill>
              <a:srgbClr val="FFE437"/>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0" name="Freeform 342"/>
          <p:cNvSpPr>
            <a:spLocks/>
          </p:cNvSpPr>
          <p:nvPr/>
        </p:nvSpPr>
        <p:spPr bwMode="auto">
          <a:xfrm>
            <a:off x="1785938" y="4572010"/>
            <a:ext cx="5605462" cy="63500"/>
          </a:xfrm>
          <a:custGeom>
            <a:avLst/>
            <a:gdLst>
              <a:gd name="T0" fmla="*/ 2147483647 w 3136"/>
              <a:gd name="T1" fmla="*/ 2147483647 h 56"/>
              <a:gd name="T2" fmla="*/ 2147483647 w 3136"/>
              <a:gd name="T3" fmla="*/ 2147483647 h 56"/>
              <a:gd name="T4" fmla="*/ 2147483647 w 3136"/>
              <a:gd name="T5" fmla="*/ 2147483647 h 56"/>
              <a:gd name="T6" fmla="*/ 2147483647 w 3136"/>
              <a:gd name="T7" fmla="*/ 2147483647 h 56"/>
              <a:gd name="T8" fmla="*/ 2147483647 w 3136"/>
              <a:gd name="T9" fmla="*/ 2147483647 h 56"/>
              <a:gd name="T10" fmla="*/ 2147483647 w 3136"/>
              <a:gd name="T11" fmla="*/ 2147483647 h 56"/>
              <a:gd name="T12" fmla="*/ 0 w 3136"/>
              <a:gd name="T13" fmla="*/ 0 h 56"/>
              <a:gd name="T14" fmla="*/ 0 60000 65536"/>
              <a:gd name="T15" fmla="*/ 0 60000 65536"/>
              <a:gd name="T16" fmla="*/ 0 60000 65536"/>
              <a:gd name="T17" fmla="*/ 0 60000 65536"/>
              <a:gd name="T18" fmla="*/ 0 60000 65536"/>
              <a:gd name="T19" fmla="*/ 0 60000 65536"/>
              <a:gd name="T20" fmla="*/ 0 60000 65536"/>
              <a:gd name="T21" fmla="*/ 0 w 3136"/>
              <a:gd name="T22" fmla="*/ 0 h 56"/>
              <a:gd name="T23" fmla="*/ 3136 w 313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6" h="56">
                <a:moveTo>
                  <a:pt x="3136" y="16"/>
                </a:moveTo>
                <a:lnTo>
                  <a:pt x="2084" y="56"/>
                </a:lnTo>
                <a:lnTo>
                  <a:pt x="1048" y="28"/>
                </a:lnTo>
                <a:lnTo>
                  <a:pt x="784" y="36"/>
                </a:lnTo>
                <a:lnTo>
                  <a:pt x="524" y="48"/>
                </a:lnTo>
                <a:lnTo>
                  <a:pt x="260" y="20"/>
                </a:lnTo>
                <a:lnTo>
                  <a:pt x="0" y="0"/>
                </a:lnTo>
              </a:path>
            </a:pathLst>
          </a:custGeom>
          <a:solidFill>
            <a:srgbClr val="C0504D"/>
          </a:solidFill>
          <a:ln w="38100">
            <a:solidFill>
              <a:srgbClr val="FF5050"/>
            </a:solidFill>
            <a:round/>
            <a:headEnd/>
            <a:tailEnd/>
          </a:ln>
          <a:effectLst>
            <a:outerShdw blurRad="50800" dist="38100" dir="2700000" algn="tl" rotWithShape="0">
              <a:prstClr val="black">
                <a:alpha val="40000"/>
              </a:prstClr>
            </a:outerShdw>
          </a:effectLst>
          <a:extLst/>
        </p:spPr>
        <p:txBody>
          <a:bodyPr/>
          <a:lstStyle/>
          <a:p>
            <a:endParaRPr lang="en-US" dirty="0"/>
          </a:p>
        </p:txBody>
      </p:sp>
    </p:spTree>
    <p:extLst>
      <p:ext uri="{BB962C8B-B14F-4D97-AF65-F5344CB8AC3E}">
        <p14:creationId xmlns:p14="http://schemas.microsoft.com/office/powerpoint/2010/main" val="1372536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ipe(left)">
                                      <p:cBhvr>
                                        <p:cTn id="15" dur="500"/>
                                        <p:tgtEl>
                                          <p:spTgt spid="10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rPr>
              <a:t>HRF in Newborns: </a:t>
            </a:r>
            <a:br>
              <a:rPr lang="en-US" dirty="0" smtClean="0">
                <a:solidFill>
                  <a:srgbClr val="FFCC00"/>
                </a:solidFill>
              </a:rPr>
            </a:br>
            <a:r>
              <a:rPr lang="en-US" dirty="0" smtClean="0">
                <a:solidFill>
                  <a:srgbClr val="FFCC00"/>
                </a:solidFill>
              </a:rPr>
              <a:t>Some Commonly Occurring Diseases</a:t>
            </a:r>
            <a:endParaRPr lang="en-US" dirty="0">
              <a:solidFill>
                <a:srgbClr val="FFCC00"/>
              </a:solidFill>
            </a:endParaRPr>
          </a:p>
        </p:txBody>
      </p:sp>
      <p:sp>
        <p:nvSpPr>
          <p:cNvPr id="5" name="Text Placeholder 4"/>
          <p:cNvSpPr>
            <a:spLocks noGrp="1"/>
          </p:cNvSpPr>
          <p:nvPr>
            <p:ph type="body" sz="quarter" idx="14"/>
          </p:nvPr>
        </p:nvSpPr>
        <p:spPr/>
        <p:txBody>
          <a:bodyPr/>
          <a:lstStyle/>
          <a:p>
            <a:r>
              <a:rPr lang="en-US" sz="1200" dirty="0" smtClean="0"/>
              <a:t>Images courtesy of John P. Kinsella, MD, and Steven H. Abman, MD.</a:t>
            </a:r>
            <a:endParaRPr lang="en-US" sz="1200" dirty="0"/>
          </a:p>
        </p:txBody>
      </p:sp>
      <p:grpSp>
        <p:nvGrpSpPr>
          <p:cNvPr id="3" name="Group 18"/>
          <p:cNvGrpSpPr/>
          <p:nvPr/>
        </p:nvGrpSpPr>
        <p:grpSpPr>
          <a:xfrm>
            <a:off x="442277" y="1507385"/>
            <a:ext cx="1837373" cy="4463203"/>
            <a:chOff x="458152" y="1507385"/>
            <a:chExt cx="1837373" cy="4463203"/>
          </a:xfrm>
        </p:grpSpPr>
        <p:sp>
          <p:nvSpPr>
            <p:cNvPr id="20" name="Text Box 15"/>
            <p:cNvSpPr txBox="1">
              <a:spLocks noChangeArrowheads="1"/>
            </p:cNvSpPr>
            <p:nvPr/>
          </p:nvSpPr>
          <p:spPr bwMode="auto">
            <a:xfrm>
              <a:off x="458152" y="2095499"/>
              <a:ext cx="1828800" cy="3875089"/>
            </a:xfrm>
            <a:prstGeom prst="rect">
              <a:avLst/>
            </a:prstGeom>
            <a:solidFill>
              <a:schemeClr val="bg1">
                <a:alpha val="10000"/>
              </a:schemeClr>
            </a:solidFill>
            <a:ln>
              <a:solidFill>
                <a:schemeClr val="tx1"/>
              </a:solidFill>
            </a:ln>
            <a:extLst/>
          </p:spPr>
          <p:txBody>
            <a:bodyPr wrap="square" lIns="91440" tIns="1965960" rIns="91440" bIns="137160" anchor="t"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173038" indent="-173038" eaLnBrk="1" hangingPunct="1">
                <a:lnSpc>
                  <a:spcPct val="90000"/>
                </a:lnSpc>
                <a:spcBef>
                  <a:spcPct val="50000"/>
                </a:spcBef>
                <a:buClr>
                  <a:schemeClr val="accent6"/>
                </a:buClr>
                <a:buFont typeface="Arial"/>
                <a:buChar char="•"/>
                <a:tabLst>
                  <a:tab pos="173038" algn="l"/>
                </a:tabLst>
              </a:pPr>
              <a:r>
                <a:rPr lang="en-US" sz="1500" dirty="0" smtClean="0">
                  <a:solidFill>
                    <a:srgbClr val="FFFFFF"/>
                  </a:solidFill>
                  <a:latin typeface="+mn-lt"/>
                </a:rPr>
                <a:t>No </a:t>
              </a:r>
              <a:r>
                <a:rPr lang="en-US" sz="1500" dirty="0">
                  <a:solidFill>
                    <a:srgbClr val="FFFFFF"/>
                  </a:solidFill>
                  <a:latin typeface="+mn-lt"/>
                </a:rPr>
                <a:t>underlying </a:t>
              </a:r>
              <a:r>
                <a:rPr lang="en-US" sz="1500" dirty="0" smtClean="0">
                  <a:solidFill>
                    <a:srgbClr val="FFFFFF"/>
                  </a:solidFill>
                  <a:latin typeface="+mn-lt"/>
                </a:rPr>
                <a:t/>
              </a:r>
              <a:br>
                <a:rPr lang="en-US" sz="1500" dirty="0" smtClean="0">
                  <a:solidFill>
                    <a:srgbClr val="FFFFFF"/>
                  </a:solidFill>
                  <a:latin typeface="+mn-lt"/>
                </a:rPr>
              </a:br>
              <a:r>
                <a:rPr lang="en-US" sz="1500" dirty="0" smtClean="0">
                  <a:solidFill>
                    <a:srgbClr val="FFFFFF"/>
                  </a:solidFill>
                  <a:latin typeface="+mn-lt"/>
                </a:rPr>
                <a:t>lung </a:t>
              </a:r>
              <a:r>
                <a:rPr lang="en-US" sz="1500" dirty="0">
                  <a:solidFill>
                    <a:srgbClr val="FFFFFF"/>
                  </a:solidFill>
                  <a:latin typeface="+mn-lt"/>
                </a:rPr>
                <a:t>disease</a:t>
              </a:r>
            </a:p>
          </p:txBody>
        </p:sp>
        <p:pic>
          <p:nvPicPr>
            <p:cNvPr id="21" name="Picture 20"/>
            <p:cNvPicPr>
              <a:picLocks noChangeAspect="1" noChangeArrowheads="1"/>
            </p:cNvPicPr>
            <p:nvPr/>
          </p:nvPicPr>
          <p:blipFill rotWithShape="1">
            <a:blip r:embed="rId3">
              <a:lum bright="30000" contrast="34000"/>
              <a:extLst>
                <a:ext uri="{28A0092B-C50C-407E-A947-70E740481C1C}">
                  <a14:useLocalDpi xmlns:a14="http://schemas.microsoft.com/office/drawing/2010/main" val="0"/>
                </a:ext>
              </a:extLst>
            </a:blip>
            <a:srcRect b="3121"/>
            <a:stretch/>
          </p:blipFill>
          <p:spPr bwMode="auto">
            <a:xfrm>
              <a:off x="571499" y="2268410"/>
              <a:ext cx="1656000" cy="1666319"/>
            </a:xfrm>
            <a:prstGeom prst="rect">
              <a:avLst/>
            </a:prstGeom>
            <a:noFill/>
            <a:ln w="9525">
              <a:solidFill>
                <a:schemeClr val="tx1"/>
              </a:solidFill>
              <a:miter lim="800000"/>
              <a:headEnd/>
              <a:tailEnd/>
            </a:ln>
            <a:effectLst>
              <a:glow rad="63500">
                <a:schemeClr val="accent1">
                  <a:satMod val="175000"/>
                  <a:alpha val="40000"/>
                </a:schemeClr>
              </a:glow>
            </a:effectLst>
          </p:spPr>
        </p:pic>
        <p:sp>
          <p:nvSpPr>
            <p:cNvPr id="22" name="Text Box 10"/>
            <p:cNvSpPr txBox="1">
              <a:spLocks noChangeArrowheads="1"/>
            </p:cNvSpPr>
            <p:nvPr/>
          </p:nvSpPr>
          <p:spPr bwMode="auto">
            <a:xfrm>
              <a:off x="466725" y="1507385"/>
              <a:ext cx="1828800" cy="596582"/>
            </a:xfrm>
            <a:prstGeom prst="rect">
              <a:avLst/>
            </a:prstGeom>
            <a:solidFill>
              <a:schemeClr val="accent6">
                <a:tint val="100000"/>
                <a:shade val="100000"/>
                <a:satMod val="130000"/>
              </a:schemeClr>
            </a:solidFill>
            <a:ln>
              <a:solidFill>
                <a:schemeClr val="tx1"/>
              </a:solidFill>
            </a:ln>
            <a:extLst/>
          </p:spPr>
          <p:style>
            <a:lnRef idx="1">
              <a:schemeClr val="accent6"/>
            </a:lnRef>
            <a:fillRef idx="3">
              <a:schemeClr val="accent6"/>
            </a:fillRef>
            <a:effectRef idx="2">
              <a:schemeClr val="accent6"/>
            </a:effectRef>
            <a:fontRef idx="minor">
              <a:schemeClr val="lt1"/>
            </a:fontRef>
          </p:style>
          <p:txBody>
            <a:bodyPr wrap="square"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1300" b="1" dirty="0">
                  <a:solidFill>
                    <a:srgbClr val="FFFFFF"/>
                  </a:solidFill>
                  <a:latin typeface="+mn-lt"/>
                </a:rPr>
                <a:t>Idiopathic </a:t>
              </a:r>
              <a:r>
                <a:rPr lang="en-US" sz="1300" b="1" dirty="0" smtClean="0">
                  <a:solidFill>
                    <a:srgbClr val="FFFFFF"/>
                  </a:solidFill>
                  <a:latin typeface="+mn-lt"/>
                </a:rPr>
                <a:t/>
              </a:r>
              <a:br>
                <a:rPr lang="en-US" sz="1300" b="1" dirty="0" smtClean="0">
                  <a:solidFill>
                    <a:srgbClr val="FFFFFF"/>
                  </a:solidFill>
                  <a:latin typeface="+mn-lt"/>
                </a:rPr>
              </a:br>
              <a:r>
                <a:rPr lang="en-US" sz="1300" b="1" dirty="0" smtClean="0">
                  <a:solidFill>
                    <a:srgbClr val="FFFFFF"/>
                  </a:solidFill>
                  <a:latin typeface="+mn-lt"/>
                </a:rPr>
                <a:t>PPHN</a:t>
              </a:r>
              <a:endParaRPr lang="en-US" sz="1300" b="1" dirty="0">
                <a:solidFill>
                  <a:srgbClr val="FFFFFF"/>
                </a:solidFill>
                <a:latin typeface="+mn-lt"/>
              </a:endParaRPr>
            </a:p>
          </p:txBody>
        </p:sp>
      </p:grpSp>
      <p:grpSp>
        <p:nvGrpSpPr>
          <p:cNvPr id="6" name="Group 22"/>
          <p:cNvGrpSpPr/>
          <p:nvPr/>
        </p:nvGrpSpPr>
        <p:grpSpPr>
          <a:xfrm>
            <a:off x="6740311" y="1498918"/>
            <a:ext cx="1832611" cy="4471672"/>
            <a:chOff x="6740311" y="1498918"/>
            <a:chExt cx="1832611" cy="4471672"/>
          </a:xfrm>
        </p:grpSpPr>
        <p:sp>
          <p:nvSpPr>
            <p:cNvPr id="25" name="Text Box 14"/>
            <p:cNvSpPr txBox="1">
              <a:spLocks noChangeArrowheads="1"/>
            </p:cNvSpPr>
            <p:nvPr/>
          </p:nvSpPr>
          <p:spPr bwMode="auto">
            <a:xfrm>
              <a:off x="6744122" y="2095501"/>
              <a:ext cx="1828800" cy="3875089"/>
            </a:xfrm>
            <a:prstGeom prst="rect">
              <a:avLst/>
            </a:prstGeom>
            <a:solidFill>
              <a:schemeClr val="bg1">
                <a:alpha val="10000"/>
              </a:schemeClr>
            </a:solidFill>
            <a:ln>
              <a:solidFill>
                <a:schemeClr val="tx1"/>
              </a:solidFill>
            </a:ln>
            <a:extLst/>
          </p:spPr>
          <p:txBody>
            <a:bodyPr wrap="square" lIns="91440" tIns="1965960" rIns="91440" bIns="137160" anchor="t" anchorCtr="0">
              <a:noAutofit/>
            </a:bodyPr>
            <a:lstStyle>
              <a:lvl1pPr marL="171450" indent="-171450"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eaLnBrk="1" hangingPunct="1">
                <a:lnSpc>
                  <a:spcPct val="90000"/>
                </a:lnSpc>
                <a:spcBef>
                  <a:spcPct val="50000"/>
                </a:spcBef>
                <a:buClr>
                  <a:schemeClr val="accent6"/>
                </a:buClr>
                <a:buFont typeface="Arial" charset="0"/>
                <a:buChar char="•"/>
              </a:pPr>
              <a:r>
                <a:rPr lang="en-US" sz="1500" dirty="0">
                  <a:solidFill>
                    <a:schemeClr val="bg1"/>
                  </a:solidFill>
                  <a:latin typeface="+mn-lt"/>
                </a:rPr>
                <a:t>Lung hypoplasia</a:t>
              </a:r>
            </a:p>
            <a:p>
              <a:pPr eaLnBrk="1" hangingPunct="1">
                <a:lnSpc>
                  <a:spcPct val="90000"/>
                </a:lnSpc>
                <a:spcBef>
                  <a:spcPct val="50000"/>
                </a:spcBef>
                <a:buClr>
                  <a:schemeClr val="accent6"/>
                </a:buClr>
                <a:buFont typeface="Arial" charset="0"/>
                <a:buChar char="•"/>
              </a:pPr>
              <a:r>
                <a:rPr lang="en-US" sz="1500" dirty="0">
                  <a:solidFill>
                    <a:schemeClr val="bg1"/>
                  </a:solidFill>
                  <a:latin typeface="+mn-lt"/>
                </a:rPr>
                <a:t>Decreased vascular   surface area</a:t>
              </a:r>
            </a:p>
            <a:p>
              <a:pPr eaLnBrk="1" hangingPunct="1">
                <a:lnSpc>
                  <a:spcPct val="90000"/>
                </a:lnSpc>
                <a:spcBef>
                  <a:spcPct val="50000"/>
                </a:spcBef>
                <a:buClr>
                  <a:schemeClr val="accent6"/>
                </a:buClr>
                <a:buFont typeface="Arial" charset="0"/>
                <a:buChar char="•"/>
              </a:pPr>
              <a:r>
                <a:rPr lang="en-US" sz="1500" dirty="0">
                  <a:solidFill>
                    <a:schemeClr val="bg1"/>
                  </a:solidFill>
                  <a:latin typeface="+mn-lt"/>
                </a:rPr>
                <a:t>Increased pulmonary artery </a:t>
              </a:r>
              <a:r>
                <a:rPr lang="en-US" sz="1500" dirty="0" smtClean="0">
                  <a:solidFill>
                    <a:schemeClr val="bg1"/>
                  </a:solidFill>
                  <a:latin typeface="+mn-lt"/>
                </a:rPr>
                <a:t>muscularity</a:t>
              </a:r>
              <a:endParaRPr lang="en-US" sz="1500" dirty="0">
                <a:solidFill>
                  <a:schemeClr val="bg1"/>
                </a:solidFill>
                <a:latin typeface="+mn-lt"/>
              </a:endParaRPr>
            </a:p>
          </p:txBody>
        </p:sp>
        <p:pic>
          <p:nvPicPr>
            <p:cNvPr id="2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b="6353"/>
            <a:stretch/>
          </p:blipFill>
          <p:spPr bwMode="auto">
            <a:xfrm>
              <a:off x="6827089" y="2268411"/>
              <a:ext cx="1653431" cy="1666318"/>
            </a:xfrm>
            <a:prstGeom prst="rect">
              <a:avLst/>
            </a:prstGeom>
            <a:noFill/>
            <a:ln w="9525">
              <a:solidFill>
                <a:schemeClr val="tx1"/>
              </a:solidFill>
              <a:miter lim="800000"/>
              <a:headEnd/>
              <a:tailEnd/>
            </a:ln>
            <a:effectLst>
              <a:glow rad="63500">
                <a:schemeClr val="accent1">
                  <a:satMod val="175000"/>
                  <a:alpha val="40000"/>
                </a:schemeClr>
              </a:glow>
            </a:effectLst>
            <a:extLst/>
          </p:spPr>
        </p:pic>
        <p:sp>
          <p:nvSpPr>
            <p:cNvPr id="29" name="Text Box 11"/>
            <p:cNvSpPr txBox="1">
              <a:spLocks noChangeArrowheads="1"/>
            </p:cNvSpPr>
            <p:nvPr/>
          </p:nvSpPr>
          <p:spPr bwMode="auto">
            <a:xfrm>
              <a:off x="6740311" y="1498918"/>
              <a:ext cx="1828800" cy="596582"/>
            </a:xfrm>
            <a:prstGeom prst="rect">
              <a:avLst/>
            </a:prstGeom>
            <a:solidFill>
              <a:schemeClr val="accent5">
                <a:tint val="100000"/>
                <a:shade val="100000"/>
                <a:satMod val="130000"/>
              </a:schemeClr>
            </a:solidFill>
            <a:ln>
              <a:solidFill>
                <a:schemeClr val="tx1"/>
              </a:solidFill>
            </a:ln>
            <a:extLst/>
          </p:spPr>
          <p:style>
            <a:lnRef idx="1">
              <a:schemeClr val="accent5"/>
            </a:lnRef>
            <a:fillRef idx="3">
              <a:schemeClr val="accent5"/>
            </a:fillRef>
            <a:effectRef idx="2">
              <a:schemeClr val="accent5"/>
            </a:effectRef>
            <a:fontRef idx="minor">
              <a:schemeClr val="lt1"/>
            </a:fontRef>
          </p:style>
          <p:txBody>
            <a:bodyPr wrap="square"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1300" b="1" dirty="0">
                  <a:latin typeface="+mn-lt"/>
                </a:rPr>
                <a:t>Congenital </a:t>
              </a:r>
              <a:br>
                <a:rPr lang="en-US" sz="1300" b="1" dirty="0">
                  <a:latin typeface="+mn-lt"/>
                </a:rPr>
              </a:br>
              <a:r>
                <a:rPr lang="en-US" sz="1300" b="1" dirty="0" smtClean="0">
                  <a:latin typeface="+mn-lt"/>
                </a:rPr>
                <a:t>Diaphragmatic </a:t>
              </a:r>
              <a:r>
                <a:rPr lang="en-US" sz="1300" b="1" dirty="0">
                  <a:latin typeface="+mn-lt"/>
                </a:rPr>
                <a:t>Hernia</a:t>
              </a:r>
            </a:p>
          </p:txBody>
        </p:sp>
      </p:grpSp>
      <p:grpSp>
        <p:nvGrpSpPr>
          <p:cNvPr id="7" name="Group 29"/>
          <p:cNvGrpSpPr/>
          <p:nvPr/>
        </p:nvGrpSpPr>
        <p:grpSpPr>
          <a:xfrm>
            <a:off x="4639696" y="1498918"/>
            <a:ext cx="1834833" cy="4471672"/>
            <a:chOff x="4642765" y="1498918"/>
            <a:chExt cx="1834833" cy="4471672"/>
          </a:xfrm>
        </p:grpSpPr>
        <p:sp>
          <p:nvSpPr>
            <p:cNvPr id="31" name="Text Box 12"/>
            <p:cNvSpPr txBox="1">
              <a:spLocks noChangeArrowheads="1"/>
            </p:cNvSpPr>
            <p:nvPr/>
          </p:nvSpPr>
          <p:spPr bwMode="auto">
            <a:xfrm>
              <a:off x="4648798" y="2095501"/>
              <a:ext cx="1828800" cy="3875089"/>
            </a:xfrm>
            <a:prstGeom prst="rect">
              <a:avLst/>
            </a:prstGeom>
            <a:solidFill>
              <a:schemeClr val="bg1">
                <a:alpha val="10000"/>
              </a:schemeClr>
            </a:solidFill>
            <a:ln>
              <a:solidFill>
                <a:schemeClr val="tx1"/>
              </a:solidFill>
            </a:ln>
            <a:extLst/>
          </p:spPr>
          <p:txBody>
            <a:bodyPr wrap="square" lIns="91440" tIns="1965960" rIns="91440" bIns="137160" anchor="t"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173038" indent="-173038" eaLnBrk="1" hangingPunct="1">
                <a:lnSpc>
                  <a:spcPct val="90000"/>
                </a:lnSpc>
                <a:spcBef>
                  <a:spcPct val="50000"/>
                </a:spcBef>
                <a:buClr>
                  <a:schemeClr val="accent6"/>
                </a:buClr>
                <a:buFont typeface="Arial"/>
                <a:buChar char="•"/>
              </a:pPr>
              <a:r>
                <a:rPr lang="en-US" sz="1500" dirty="0" smtClean="0">
                  <a:solidFill>
                    <a:schemeClr val="bg1"/>
                  </a:solidFill>
                  <a:latin typeface="+mn-lt"/>
                </a:rPr>
                <a:t>Airway </a:t>
              </a:r>
              <a:r>
                <a:rPr lang="en-US" sz="1500" dirty="0">
                  <a:solidFill>
                    <a:schemeClr val="bg1"/>
                  </a:solidFill>
                  <a:latin typeface="+mn-lt"/>
                </a:rPr>
                <a:t>obstruction </a:t>
              </a:r>
              <a:r>
                <a:rPr lang="en-US" sz="1500" dirty="0" smtClean="0">
                  <a:solidFill>
                    <a:schemeClr val="bg1"/>
                  </a:solidFill>
                  <a:latin typeface="+mn-lt"/>
                </a:rPr>
                <a:t>with </a:t>
              </a:r>
              <a:r>
                <a:rPr lang="en-US" sz="1500" dirty="0">
                  <a:solidFill>
                    <a:schemeClr val="bg1"/>
                  </a:solidFill>
                  <a:latin typeface="+mn-lt"/>
                </a:rPr>
                <a:t>gas trapping</a:t>
              </a:r>
            </a:p>
            <a:p>
              <a:pPr marL="173038" indent="-173038" eaLnBrk="1" hangingPunct="1">
                <a:lnSpc>
                  <a:spcPct val="90000"/>
                </a:lnSpc>
                <a:spcBef>
                  <a:spcPct val="50000"/>
                </a:spcBef>
                <a:buClr>
                  <a:schemeClr val="accent6"/>
                </a:buClr>
                <a:buFont typeface="Arial"/>
                <a:buChar char="•"/>
              </a:pPr>
              <a:r>
                <a:rPr lang="en-US" sz="1500" dirty="0" smtClean="0">
                  <a:solidFill>
                    <a:schemeClr val="bg1"/>
                  </a:solidFill>
                  <a:latin typeface="+mn-lt"/>
                </a:rPr>
                <a:t>Surfactant inactivation</a:t>
              </a:r>
              <a:endParaRPr lang="en-US" sz="1500" dirty="0">
                <a:solidFill>
                  <a:schemeClr val="bg1"/>
                </a:solidFill>
                <a:latin typeface="+mn-lt"/>
              </a:endParaRPr>
            </a:p>
            <a:p>
              <a:pPr marL="173038" indent="-173038" eaLnBrk="1" hangingPunct="1">
                <a:lnSpc>
                  <a:spcPct val="90000"/>
                </a:lnSpc>
                <a:spcBef>
                  <a:spcPct val="50000"/>
                </a:spcBef>
                <a:buClr>
                  <a:schemeClr val="accent6"/>
                </a:buClr>
                <a:buFont typeface="Arial"/>
                <a:buChar char="•"/>
              </a:pPr>
              <a:r>
                <a:rPr lang="en-US" sz="1500" dirty="0" smtClean="0">
                  <a:solidFill>
                    <a:schemeClr val="bg1"/>
                  </a:solidFill>
                  <a:latin typeface="+mn-lt"/>
                </a:rPr>
                <a:t>Pneumonitis</a:t>
              </a:r>
              <a:endParaRPr lang="en-US" sz="1500" dirty="0">
                <a:solidFill>
                  <a:schemeClr val="bg1"/>
                </a:solidFill>
                <a:latin typeface="+mn-lt"/>
              </a:endParaRPr>
            </a:p>
          </p:txBody>
        </p:sp>
        <p:sp>
          <p:nvSpPr>
            <p:cNvPr id="32" name="Text Box 8"/>
            <p:cNvSpPr txBox="1">
              <a:spLocks noChangeArrowheads="1"/>
            </p:cNvSpPr>
            <p:nvPr/>
          </p:nvSpPr>
          <p:spPr bwMode="auto">
            <a:xfrm>
              <a:off x="4642765" y="1498918"/>
              <a:ext cx="1828800" cy="769494"/>
            </a:xfrm>
            <a:prstGeom prst="rect">
              <a:avLst/>
            </a:prstGeom>
            <a:solidFill>
              <a:schemeClr val="accent3">
                <a:tint val="100000"/>
                <a:shade val="100000"/>
                <a:satMod val="130000"/>
              </a:schemeClr>
            </a:solidFill>
            <a:ln>
              <a:solidFill>
                <a:schemeClr val="tx1"/>
              </a:solidFill>
            </a:ln>
            <a:extLst/>
          </p:spPr>
          <p:style>
            <a:lnRef idx="1">
              <a:schemeClr val="accent3"/>
            </a:lnRef>
            <a:fillRef idx="3">
              <a:schemeClr val="accent3"/>
            </a:fillRef>
            <a:effectRef idx="2">
              <a:schemeClr val="accent3"/>
            </a:effectRef>
            <a:fontRef idx="minor">
              <a:schemeClr val="lt1"/>
            </a:fontRef>
          </p:style>
          <p:txBody>
            <a:bodyPr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eaLnBrk="1" hangingPunct="1">
                <a:spcBef>
                  <a:spcPct val="50000"/>
                </a:spcBef>
              </a:pPr>
              <a:r>
                <a:rPr lang="en-US" altLang="en-US" sz="1250" b="1" dirty="0" smtClean="0">
                  <a:latin typeface="+mn-lt"/>
                </a:rPr>
                <a:t>  </a:t>
              </a:r>
              <a:endParaRPr lang="en-US" altLang="en-US" sz="200" b="1" dirty="0" smtClean="0">
                <a:latin typeface="+mn-lt"/>
              </a:endParaRPr>
            </a:p>
            <a:p>
              <a:pPr eaLnBrk="1" hangingPunct="1">
                <a:spcBef>
                  <a:spcPts val="0"/>
                </a:spcBef>
              </a:pPr>
              <a:r>
                <a:rPr lang="en-US" altLang="en-US" sz="1250" b="1" dirty="0" smtClean="0">
                  <a:latin typeface="+mn-lt"/>
                </a:rPr>
                <a:t>   Meconium Aspiration</a:t>
              </a:r>
            </a:p>
            <a:p>
              <a:pPr eaLnBrk="1" hangingPunct="1">
                <a:spcBef>
                  <a:spcPts val="0"/>
                </a:spcBef>
              </a:pPr>
              <a:r>
                <a:rPr lang="en-US" altLang="en-US" sz="1250" b="1" dirty="0" smtClean="0">
                  <a:latin typeface="+mn-lt"/>
                </a:rPr>
                <a:t>          Syndrome</a:t>
              </a:r>
              <a:r>
                <a:rPr lang="en-US" sz="1250" b="1" dirty="0" smtClean="0">
                  <a:solidFill>
                    <a:srgbClr val="FFFFFF"/>
                  </a:solidFill>
                  <a:latin typeface="+mn-lt"/>
                </a:rPr>
                <a:t> </a:t>
              </a:r>
              <a:r>
                <a:rPr lang="en-US" sz="1300" b="1" dirty="0">
                  <a:solidFill>
                    <a:srgbClr val="FFFFFF"/>
                  </a:solidFill>
                  <a:latin typeface="+mn-lt"/>
                </a:rPr>
                <a:t>Syndrome</a:t>
              </a:r>
            </a:p>
          </p:txBody>
        </p:sp>
        <p:pic>
          <p:nvPicPr>
            <p:cNvPr id="33" name="Picture 3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024" b="1592"/>
            <a:stretch/>
          </p:blipFill>
          <p:spPr bwMode="auto">
            <a:xfrm>
              <a:off x="4726094" y="2268412"/>
              <a:ext cx="1706400" cy="1719064"/>
            </a:xfrm>
            <a:prstGeom prst="rect">
              <a:avLst/>
            </a:prstGeom>
            <a:noFill/>
            <a:ln w="9525">
              <a:solidFill>
                <a:schemeClr val="tx1"/>
              </a:solidFill>
              <a:miter lim="800000"/>
              <a:headEnd/>
              <a:tailEnd/>
            </a:ln>
            <a:effectLst>
              <a:glow rad="63500">
                <a:schemeClr val="accent1">
                  <a:satMod val="175000"/>
                  <a:alpha val="40000"/>
                </a:schemeClr>
              </a:glow>
            </a:effectLst>
            <a:extLst/>
          </p:spPr>
        </p:pic>
      </p:grpSp>
      <p:grpSp>
        <p:nvGrpSpPr>
          <p:cNvPr id="8" name="Group 33"/>
          <p:cNvGrpSpPr/>
          <p:nvPr/>
        </p:nvGrpSpPr>
        <p:grpSpPr>
          <a:xfrm>
            <a:off x="2536859" y="1498918"/>
            <a:ext cx="1837055" cy="4471670"/>
            <a:chOff x="2545220" y="1498918"/>
            <a:chExt cx="1837055" cy="4471670"/>
          </a:xfrm>
        </p:grpSpPr>
        <p:sp>
          <p:nvSpPr>
            <p:cNvPr id="35" name="Text Box 13"/>
            <p:cNvSpPr txBox="1">
              <a:spLocks noChangeArrowheads="1"/>
            </p:cNvSpPr>
            <p:nvPr/>
          </p:nvSpPr>
          <p:spPr bwMode="auto">
            <a:xfrm>
              <a:off x="2553475" y="2095499"/>
              <a:ext cx="1828800" cy="3875089"/>
            </a:xfrm>
            <a:prstGeom prst="rect">
              <a:avLst/>
            </a:prstGeom>
            <a:solidFill>
              <a:schemeClr val="bg1">
                <a:alpha val="10000"/>
              </a:schemeClr>
            </a:solidFill>
            <a:ln>
              <a:solidFill>
                <a:schemeClr val="tx1"/>
              </a:solidFill>
            </a:ln>
            <a:extLst/>
          </p:spPr>
          <p:txBody>
            <a:bodyPr wrap="square" lIns="91440" tIns="1965960" rIns="91440" bIns="137160" anchor="t" anchorCtr="0">
              <a:noAutofit/>
            </a:bodyPr>
            <a:lstStyle>
              <a:lvl1pPr eaLnBrk="0" hangingPunct="0">
                <a:tabLst>
                  <a:tab pos="171450" algn="l"/>
                </a:tabLst>
                <a:defRPr sz="1000">
                  <a:solidFill>
                    <a:schemeClr val="tx1"/>
                  </a:solidFill>
                  <a:latin typeface="Arial" charset="0"/>
                  <a:ea typeface="ＭＳ Ｐゴシック" charset="0"/>
                  <a:cs typeface="Arial" charset="0"/>
                </a:defRPr>
              </a:lvl1pPr>
              <a:lvl2pPr marL="742950" indent="-285750" eaLnBrk="0" hangingPunct="0">
                <a:tabLst>
                  <a:tab pos="171450" algn="l"/>
                </a:tabLst>
                <a:defRPr sz="1000">
                  <a:solidFill>
                    <a:schemeClr val="tx1"/>
                  </a:solidFill>
                  <a:latin typeface="Arial" charset="0"/>
                  <a:ea typeface="Arial" charset="0"/>
                  <a:cs typeface="Arial" charset="0"/>
                </a:defRPr>
              </a:lvl2pPr>
              <a:lvl3pPr marL="1143000" indent="-228600" eaLnBrk="0" hangingPunct="0">
                <a:tabLst>
                  <a:tab pos="171450" algn="l"/>
                </a:tabLst>
                <a:defRPr sz="1000">
                  <a:solidFill>
                    <a:schemeClr val="tx1"/>
                  </a:solidFill>
                  <a:latin typeface="Arial" charset="0"/>
                  <a:ea typeface="Arial" charset="0"/>
                  <a:cs typeface="Arial" charset="0"/>
                </a:defRPr>
              </a:lvl3pPr>
              <a:lvl4pPr marL="1600200" indent="-228600" eaLnBrk="0" hangingPunct="0">
                <a:tabLst>
                  <a:tab pos="171450" algn="l"/>
                </a:tabLst>
                <a:defRPr sz="1000">
                  <a:solidFill>
                    <a:schemeClr val="tx1"/>
                  </a:solidFill>
                  <a:latin typeface="Arial" charset="0"/>
                  <a:ea typeface="Arial" charset="0"/>
                  <a:cs typeface="Arial" charset="0"/>
                </a:defRPr>
              </a:lvl4pPr>
              <a:lvl5pPr marL="2057400" indent="-228600" eaLnBrk="0" hangingPunct="0">
                <a:tabLst>
                  <a:tab pos="171450" algn="l"/>
                </a:tabLst>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1450" algn="l"/>
                </a:tabLst>
                <a:defRPr sz="1000">
                  <a:solidFill>
                    <a:schemeClr val="tx1"/>
                  </a:solidFill>
                  <a:latin typeface="Arial" charset="0"/>
                  <a:ea typeface="Arial" charset="0"/>
                  <a:cs typeface="Arial" charset="0"/>
                </a:defRPr>
              </a:lvl9pPr>
            </a:lstStyle>
            <a:p>
              <a:pPr marL="173038" indent="-173038" eaLnBrk="1" hangingPunct="1">
                <a:lnSpc>
                  <a:spcPct val="90000"/>
                </a:lnSpc>
                <a:spcBef>
                  <a:spcPct val="50000"/>
                </a:spcBef>
                <a:buClr>
                  <a:schemeClr val="accent6"/>
                </a:buClr>
                <a:buFont typeface="Arial"/>
                <a:buChar char="•"/>
                <a:tabLst>
                  <a:tab pos="173038" algn="l"/>
                </a:tabLst>
              </a:pPr>
              <a:r>
                <a:rPr lang="en-US" sz="1500" dirty="0" smtClean="0">
                  <a:solidFill>
                    <a:schemeClr val="bg1"/>
                  </a:solidFill>
                  <a:latin typeface="+mn-lt"/>
                </a:rPr>
                <a:t>Acute </a:t>
              </a:r>
              <a:r>
                <a:rPr lang="en-US" sz="1500" dirty="0">
                  <a:solidFill>
                    <a:schemeClr val="bg1"/>
                  </a:solidFill>
                  <a:latin typeface="+mn-lt"/>
                </a:rPr>
                <a:t>lung injury</a:t>
              </a:r>
            </a:p>
            <a:p>
              <a:pPr marL="173038" indent="-173038" eaLnBrk="1" hangingPunct="1">
                <a:lnSpc>
                  <a:spcPct val="90000"/>
                </a:lnSpc>
                <a:spcBef>
                  <a:spcPct val="50000"/>
                </a:spcBef>
                <a:buClr>
                  <a:schemeClr val="accent6"/>
                </a:buClr>
                <a:buFont typeface="Arial"/>
                <a:buChar char="•"/>
                <a:tabLst>
                  <a:tab pos="173038" algn="l"/>
                </a:tabLst>
              </a:pPr>
              <a:r>
                <a:rPr lang="en-US" sz="1500" dirty="0" smtClean="0">
                  <a:solidFill>
                    <a:schemeClr val="bg1"/>
                  </a:solidFill>
                  <a:latin typeface="+mn-lt"/>
                </a:rPr>
                <a:t>Surfactant  deficiency </a:t>
              </a:r>
              <a:r>
                <a:rPr lang="en-US" sz="1500" dirty="0">
                  <a:solidFill>
                    <a:schemeClr val="bg1"/>
                  </a:solidFill>
                  <a:latin typeface="+mn-lt"/>
                </a:rPr>
                <a:t>or </a:t>
              </a:r>
              <a:r>
                <a:rPr lang="en-US" sz="1500" dirty="0" smtClean="0">
                  <a:solidFill>
                    <a:schemeClr val="bg1"/>
                  </a:solidFill>
                  <a:latin typeface="+mn-lt"/>
                </a:rPr>
                <a:t>inactivation</a:t>
              </a:r>
              <a:endParaRPr lang="en-US" sz="1500" dirty="0">
                <a:solidFill>
                  <a:schemeClr val="bg1"/>
                </a:solidFill>
                <a:latin typeface="+mn-lt"/>
              </a:endParaRPr>
            </a:p>
            <a:p>
              <a:pPr marL="173038" indent="-173038" eaLnBrk="1" hangingPunct="1">
                <a:lnSpc>
                  <a:spcPct val="90000"/>
                </a:lnSpc>
                <a:spcBef>
                  <a:spcPct val="50000"/>
                </a:spcBef>
                <a:buClr>
                  <a:schemeClr val="accent6"/>
                </a:buClr>
                <a:buFont typeface="Arial"/>
                <a:buChar char="•"/>
                <a:tabLst>
                  <a:tab pos="173038" algn="l"/>
                </a:tabLst>
              </a:pPr>
              <a:r>
                <a:rPr lang="en-US" sz="1500" dirty="0" smtClean="0">
                  <a:solidFill>
                    <a:schemeClr val="bg1"/>
                  </a:solidFill>
                  <a:latin typeface="+mn-lt"/>
                </a:rPr>
                <a:t>Pulmonary </a:t>
              </a:r>
              <a:r>
                <a:rPr lang="en-US" sz="1500" dirty="0">
                  <a:solidFill>
                    <a:schemeClr val="bg1"/>
                  </a:solidFill>
                  <a:latin typeface="+mn-lt"/>
                </a:rPr>
                <a:t>edema, </a:t>
              </a:r>
              <a:r>
                <a:rPr lang="en-US" sz="1500" dirty="0" smtClean="0">
                  <a:solidFill>
                    <a:schemeClr val="bg1"/>
                  </a:solidFill>
                  <a:latin typeface="+mn-lt"/>
                </a:rPr>
                <a:t>volume </a:t>
              </a:r>
              <a:r>
                <a:rPr lang="en-US" sz="1500" dirty="0">
                  <a:solidFill>
                    <a:schemeClr val="bg1"/>
                  </a:solidFill>
                  <a:latin typeface="+mn-lt"/>
                </a:rPr>
                <a:t>loss</a:t>
              </a:r>
            </a:p>
          </p:txBody>
        </p:sp>
        <p:sp>
          <p:nvSpPr>
            <p:cNvPr id="36" name="Text Box 9"/>
            <p:cNvSpPr txBox="1">
              <a:spLocks noChangeArrowheads="1"/>
            </p:cNvSpPr>
            <p:nvPr/>
          </p:nvSpPr>
          <p:spPr bwMode="auto">
            <a:xfrm>
              <a:off x="2545220" y="1498918"/>
              <a:ext cx="1828800" cy="596582"/>
            </a:xfrm>
            <a:prstGeom prst="rect">
              <a:avLst/>
            </a:prstGeom>
            <a:solidFill>
              <a:schemeClr val="accent4">
                <a:tint val="100000"/>
                <a:shade val="100000"/>
                <a:satMod val="130000"/>
              </a:schemeClr>
            </a:solidFill>
            <a:ln>
              <a:solidFill>
                <a:schemeClr val="tx1"/>
              </a:solidFill>
            </a:ln>
            <a:extLst/>
          </p:spPr>
          <p:style>
            <a:lnRef idx="1">
              <a:schemeClr val="accent4"/>
            </a:lnRef>
            <a:fillRef idx="3">
              <a:schemeClr val="accent4"/>
            </a:fillRef>
            <a:effectRef idx="2">
              <a:schemeClr val="accent4"/>
            </a:effectRef>
            <a:fontRef idx="minor">
              <a:schemeClr val="lt1"/>
            </a:fontRef>
          </p:style>
          <p:txBody>
            <a:bodyPr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1300" b="1" dirty="0">
                  <a:solidFill>
                    <a:srgbClr val="FFFFFF"/>
                  </a:solidFill>
                  <a:latin typeface="+mn-lt"/>
                  <a:cs typeface="Arial"/>
                </a:rPr>
                <a:t>Respiratory </a:t>
              </a:r>
              <a:r>
                <a:rPr lang="en-US" sz="1300" b="1" dirty="0" smtClean="0">
                  <a:solidFill>
                    <a:srgbClr val="FFFFFF"/>
                  </a:solidFill>
                  <a:latin typeface="+mn-lt"/>
                  <a:cs typeface="Arial"/>
                </a:rPr>
                <a:t/>
              </a:r>
              <a:br>
                <a:rPr lang="en-US" sz="1300" b="1" dirty="0" smtClean="0">
                  <a:solidFill>
                    <a:srgbClr val="FFFFFF"/>
                  </a:solidFill>
                  <a:latin typeface="+mn-lt"/>
                  <a:cs typeface="Arial"/>
                </a:rPr>
              </a:br>
              <a:r>
                <a:rPr lang="en-US" sz="1300" b="1" dirty="0" smtClean="0">
                  <a:solidFill>
                    <a:srgbClr val="FFFFFF"/>
                  </a:solidFill>
                  <a:latin typeface="+mn-lt"/>
                  <a:cs typeface="Arial"/>
                </a:rPr>
                <a:t>Distress </a:t>
              </a:r>
              <a:r>
                <a:rPr lang="en-US" sz="1300" b="1" dirty="0">
                  <a:solidFill>
                    <a:srgbClr val="FFFFFF"/>
                  </a:solidFill>
                  <a:latin typeface="+mn-lt"/>
                  <a:cs typeface="Arial"/>
                </a:rPr>
                <a:t>Syndrome</a:t>
              </a:r>
            </a:p>
          </p:txBody>
        </p:sp>
        <p:pic>
          <p:nvPicPr>
            <p:cNvPr id="37"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752" y="2252644"/>
              <a:ext cx="1721415" cy="1734832"/>
            </a:xfrm>
            <a:prstGeom prst="rect">
              <a:avLst/>
            </a:prstGeom>
            <a:noFill/>
            <a:ln w="9525">
              <a:solidFill>
                <a:schemeClr val="tx1"/>
              </a:solidFill>
              <a:miter lim="800000"/>
              <a:headEnd/>
              <a:tailEnd/>
            </a:ln>
            <a:effectLst>
              <a:glow rad="63500">
                <a:schemeClr val="accent1">
                  <a:satMod val="175000"/>
                  <a:alpha val="40000"/>
                </a:schemeClr>
              </a:glow>
            </a:effectLst>
            <a:extLst/>
          </p:spPr>
        </p:pic>
      </p:grpSp>
    </p:spTree>
    <p:extLst>
      <p:ext uri="{BB962C8B-B14F-4D97-AF65-F5344CB8AC3E}">
        <p14:creationId xmlns:p14="http://schemas.microsoft.com/office/powerpoint/2010/main" val="45831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496614" y="1923393"/>
            <a:ext cx="7772400" cy="2652439"/>
          </a:xfrm>
        </p:spPr>
        <p:txBody>
          <a:bodyPr/>
          <a:lstStyle/>
          <a:p>
            <a:pPr algn="ctr" eaLnBrk="1" hangingPunct="1"/>
            <a:r>
              <a:rPr lang="en-US" altLang="en-US" sz="5000" dirty="0" smtClean="0"/>
              <a:t>Case Scenario</a:t>
            </a:r>
            <a:r>
              <a:rPr lang="en-US" altLang="en-US" sz="3800" dirty="0" smtClean="0"/>
              <a:t/>
            </a:r>
            <a:br>
              <a:rPr lang="en-US" altLang="en-US" sz="3800" dirty="0" smtClean="0"/>
            </a:br>
            <a:r>
              <a:rPr lang="en-US" altLang="en-US" sz="3800" dirty="0" smtClean="0"/>
              <a:t/>
            </a:r>
            <a:br>
              <a:rPr lang="en-US" altLang="en-US" sz="3800" dirty="0" smtClean="0"/>
            </a:br>
            <a:r>
              <a:rPr lang="en-US" altLang="en-US" sz="3800" dirty="0"/>
              <a:t/>
            </a:r>
            <a:br>
              <a:rPr lang="en-US" altLang="en-US" sz="3800" dirty="0"/>
            </a:br>
            <a:r>
              <a:rPr lang="en-US" altLang="en-US" sz="3400" dirty="0" smtClean="0"/>
              <a:t>	Respiratory Distress Syndrome (RDS)</a:t>
            </a:r>
            <a:endParaRPr lang="en-US" altLang="en-US" sz="3800" dirty="0" smtClean="0"/>
          </a:p>
        </p:txBody>
      </p:sp>
    </p:spTree>
    <p:extLst>
      <p:ext uri="{BB962C8B-B14F-4D97-AF65-F5344CB8AC3E}">
        <p14:creationId xmlns:p14="http://schemas.microsoft.com/office/powerpoint/2010/main" val="481234825"/>
      </p:ext>
    </p:extLst>
  </p:cSld>
  <p:clrMapOvr>
    <a:masterClrMapping/>
  </p:clrMapOvr>
  <p:transition advClick="0" advTm="5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228600"/>
            <a:ext cx="8229600" cy="906517"/>
          </a:xfrm>
        </p:spPr>
        <p:txBody>
          <a:bodyPr/>
          <a:lstStyle/>
          <a:p>
            <a:pPr algn="ctr"/>
            <a:r>
              <a:rPr lang="en-US" altLang="en-US" sz="5000" dirty="0" smtClean="0"/>
              <a:t>Case Study</a:t>
            </a:r>
          </a:p>
        </p:txBody>
      </p:sp>
      <p:sp>
        <p:nvSpPr>
          <p:cNvPr id="41987" name="Content Placeholder 2"/>
          <p:cNvSpPr>
            <a:spLocks noGrp="1"/>
          </p:cNvSpPr>
          <p:nvPr>
            <p:ph idx="1"/>
          </p:nvPr>
        </p:nvSpPr>
        <p:spPr>
          <a:xfrm>
            <a:off x="381000" y="1752600"/>
            <a:ext cx="8229600" cy="4800600"/>
          </a:xfrm>
        </p:spPr>
        <p:txBody>
          <a:bodyPr/>
          <a:lstStyle/>
          <a:p>
            <a:r>
              <a:rPr lang="en-US" altLang="en-US" sz="3200" dirty="0" smtClean="0"/>
              <a:t> </a:t>
            </a:r>
            <a:r>
              <a:rPr lang="en-US" altLang="en-US" sz="2800" dirty="0" smtClean="0"/>
              <a:t>Term male infant 3.7 kg</a:t>
            </a:r>
          </a:p>
          <a:p>
            <a:r>
              <a:rPr lang="en-US" altLang="en-US" sz="2800" dirty="0" smtClean="0"/>
              <a:t> SVD</a:t>
            </a:r>
          </a:p>
          <a:p>
            <a:r>
              <a:rPr lang="en-US" altLang="en-US" sz="2800" dirty="0" smtClean="0"/>
              <a:t> </a:t>
            </a:r>
            <a:r>
              <a:rPr lang="en-US" altLang="en-US" sz="2800" dirty="0" err="1" smtClean="0"/>
              <a:t>Apgars</a:t>
            </a:r>
            <a:r>
              <a:rPr lang="en-US" altLang="en-US" sz="2800" dirty="0" smtClean="0"/>
              <a:t> 7 &amp; 8</a:t>
            </a:r>
          </a:p>
          <a:p>
            <a:r>
              <a:rPr lang="en-US" altLang="en-US" sz="2800" dirty="0" smtClean="0"/>
              <a:t> Mother GBS positive</a:t>
            </a:r>
          </a:p>
          <a:p>
            <a:pPr lvl="1">
              <a:buFont typeface="Arial" charset="0"/>
              <a:buNone/>
            </a:pPr>
            <a:r>
              <a:rPr lang="en-US" altLang="en-US" sz="2800" dirty="0" smtClean="0"/>
              <a:t>-  Respiratory distress within 10 minutes of  </a:t>
            </a:r>
          </a:p>
          <a:p>
            <a:pPr lvl="1">
              <a:buFont typeface="Arial" charset="0"/>
              <a:buNone/>
            </a:pPr>
            <a:r>
              <a:rPr lang="en-US" altLang="en-US" sz="2800" dirty="0" smtClean="0"/>
              <a:t>	 birth </a:t>
            </a:r>
          </a:p>
          <a:p>
            <a:pPr lvl="1">
              <a:buFont typeface="Arial" charset="0"/>
              <a:buNone/>
            </a:pPr>
            <a:r>
              <a:rPr lang="en-US" altLang="en-US" sz="2800" dirty="0" smtClean="0"/>
              <a:t>-  Oxygen sat 75 in room air  88% in 100% O2 </a:t>
            </a:r>
          </a:p>
        </p:txBody>
      </p:sp>
    </p:spTree>
    <p:extLst>
      <p:ext uri="{BB962C8B-B14F-4D97-AF65-F5344CB8AC3E}">
        <p14:creationId xmlns:p14="http://schemas.microsoft.com/office/powerpoint/2010/main" val="3640251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0" y="2514600"/>
            <a:ext cx="304800" cy="469900"/>
          </a:xfrm>
        </p:spPr>
        <p:txBody>
          <a:bodyPr>
            <a:normAutofit fontScale="90000"/>
          </a:bodyPr>
          <a:lstStyle/>
          <a:p>
            <a:pPr>
              <a:defRPr/>
            </a:pPr>
            <a:r>
              <a:rPr lang="en-US" dirty="0" smtClean="0"/>
              <a:t> ¯</a:t>
            </a:r>
            <a:endParaRPr lang="en-US" dirty="0"/>
          </a:p>
        </p:txBody>
      </p:sp>
      <p:sp>
        <p:nvSpPr>
          <p:cNvPr id="3" name="Content Placeholder 2"/>
          <p:cNvSpPr>
            <a:spLocks noGrp="1"/>
          </p:cNvSpPr>
          <p:nvPr>
            <p:ph idx="1"/>
          </p:nvPr>
        </p:nvSpPr>
        <p:spPr>
          <a:xfrm>
            <a:off x="342900" y="1612900"/>
            <a:ext cx="8229600" cy="5245100"/>
          </a:xfrm>
          <a:ln>
            <a:miter lim="800000"/>
            <a:headEnd/>
            <a:tailEnd/>
          </a:ln>
          <a:extLst/>
        </p:spPr>
        <p:txBody>
          <a:bodyPr>
            <a:normAutofit fontScale="62500" lnSpcReduction="20000"/>
          </a:bodyPr>
          <a:lstStyle/>
          <a:p>
            <a:pPr>
              <a:defRPr/>
            </a:pPr>
            <a:r>
              <a:rPr lang="en-US" sz="4500" dirty="0" smtClean="0"/>
              <a:t>  Intubated and started on PSVG</a:t>
            </a:r>
          </a:p>
          <a:p>
            <a:pPr>
              <a:defRPr/>
            </a:pPr>
            <a:r>
              <a:rPr lang="en-US" sz="4500" dirty="0" smtClean="0"/>
              <a:t>  Tidal volume 6 cc/kg</a:t>
            </a:r>
          </a:p>
          <a:p>
            <a:pPr>
              <a:defRPr/>
            </a:pPr>
            <a:r>
              <a:rPr lang="en-US" sz="4500" dirty="0" smtClean="0"/>
              <a:t>  PEEP – 6, Paw – 13, Rate – 40,  100% FiO2</a:t>
            </a:r>
          </a:p>
          <a:p>
            <a:pPr>
              <a:defRPr/>
            </a:pPr>
            <a:endParaRPr lang="en-US" sz="4500" dirty="0" smtClean="0"/>
          </a:p>
          <a:p>
            <a:pPr>
              <a:defRPr/>
            </a:pPr>
            <a:r>
              <a:rPr lang="en-US" sz="4500" dirty="0" smtClean="0"/>
              <a:t>  ABG - pH 7.2,  pCO2 – 65, pO – 40</a:t>
            </a:r>
          </a:p>
          <a:p>
            <a:pPr>
              <a:defRPr/>
            </a:pPr>
            <a:r>
              <a:rPr lang="en-US" sz="4500" dirty="0" smtClean="0"/>
              <a:t>  Preductal sat 90   Postductal sat 80</a:t>
            </a:r>
          </a:p>
          <a:p>
            <a:pPr>
              <a:defRPr/>
            </a:pPr>
            <a:r>
              <a:rPr lang="en-US" sz="4500" dirty="0" smtClean="0"/>
              <a:t>  Cardiac ECHO – consistent with systemic PVR</a:t>
            </a:r>
          </a:p>
          <a:p>
            <a:pPr>
              <a:defRPr/>
            </a:pPr>
            <a:r>
              <a:rPr lang="en-US" sz="4500" dirty="0" smtClean="0"/>
              <a:t>  Right and left ventricular function okay 		</a:t>
            </a:r>
            <a:r>
              <a:rPr lang="en-US" sz="3200" dirty="0" smtClean="0"/>
              <a:t>	</a:t>
            </a:r>
            <a:endParaRPr lang="en-US" sz="2000" dirty="0" smtClean="0"/>
          </a:p>
          <a:p>
            <a:pPr lvl="8">
              <a:buFontTx/>
              <a:buNone/>
              <a:defRPr/>
            </a:pPr>
            <a:r>
              <a:rPr lang="en-US" sz="2000" dirty="0" smtClean="0"/>
              <a:t>	</a:t>
            </a:r>
          </a:p>
          <a:p>
            <a:pPr>
              <a:defRPr/>
            </a:pPr>
            <a:endParaRPr lang="en-US" dirty="0" smtClean="0"/>
          </a:p>
          <a:p>
            <a:pPr>
              <a:buFontTx/>
              <a:buNone/>
              <a:defRPr/>
            </a:pPr>
            <a:r>
              <a:rPr lang="en-US" dirty="0" smtClean="0"/>
              <a:t>  </a:t>
            </a:r>
            <a:endParaRPr lang="en-US" dirty="0"/>
          </a:p>
        </p:txBody>
      </p:sp>
    </p:spTree>
    <p:extLst>
      <p:ext uri="{BB962C8B-B14F-4D97-AF65-F5344CB8AC3E}">
        <p14:creationId xmlns:p14="http://schemas.microsoft.com/office/powerpoint/2010/main" val="3891231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dministrator\Desktop\Acquire\milley\m1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57200"/>
            <a:ext cx="8262937"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618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0" y="368300"/>
            <a:ext cx="8229600" cy="901700"/>
          </a:xfrm>
        </p:spPr>
        <p:txBody>
          <a:bodyPr/>
          <a:lstStyle/>
          <a:p>
            <a:r>
              <a:rPr lang="en-US" altLang="en-US" sz="4400" smtClean="0"/>
              <a:t>Ventilator choices</a:t>
            </a:r>
            <a:r>
              <a:rPr lang="en-US" altLang="en-US" smtClean="0"/>
              <a:t>	</a:t>
            </a:r>
          </a:p>
        </p:txBody>
      </p:sp>
      <p:sp>
        <p:nvSpPr>
          <p:cNvPr id="45059" name="Content Placeholder 2"/>
          <p:cNvSpPr>
            <a:spLocks noGrp="1"/>
          </p:cNvSpPr>
          <p:nvPr>
            <p:ph idx="1"/>
          </p:nvPr>
        </p:nvSpPr>
        <p:spPr>
          <a:xfrm>
            <a:off x="355600" y="2146300"/>
            <a:ext cx="8229600" cy="4389438"/>
          </a:xfrm>
        </p:spPr>
        <p:txBody>
          <a:bodyPr/>
          <a:lstStyle/>
          <a:p>
            <a:pPr>
              <a:buFontTx/>
              <a:buNone/>
            </a:pPr>
            <a:r>
              <a:rPr lang="en-US" altLang="en-US" sz="2800" smtClean="0"/>
              <a:t>A.	Continue PSVG and increase tidal 	volume</a:t>
            </a:r>
          </a:p>
          <a:p>
            <a:pPr>
              <a:buFontTx/>
              <a:buNone/>
            </a:pPr>
            <a:r>
              <a:rPr lang="en-US" altLang="en-US" sz="2800" smtClean="0"/>
              <a:t>B.	Add Nitric Oxide</a:t>
            </a:r>
          </a:p>
          <a:p>
            <a:pPr>
              <a:buFontTx/>
              <a:buNone/>
            </a:pPr>
            <a:r>
              <a:rPr lang="en-US" altLang="en-US" sz="2800" smtClean="0"/>
              <a:t>C.	Begin HFOV</a:t>
            </a:r>
          </a:p>
        </p:txBody>
      </p:sp>
    </p:spTree>
    <p:extLst>
      <p:ext uri="{BB962C8B-B14F-4D97-AF65-F5344CB8AC3E}">
        <p14:creationId xmlns:p14="http://schemas.microsoft.com/office/powerpoint/2010/main" val="1087423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 </a:t>
            </a:r>
          </a:p>
        </p:txBody>
      </p:sp>
      <p:sp>
        <p:nvSpPr>
          <p:cNvPr id="46083" name="Content Placeholder 2"/>
          <p:cNvSpPr>
            <a:spLocks noGrp="1"/>
          </p:cNvSpPr>
          <p:nvPr>
            <p:ph idx="1"/>
          </p:nvPr>
        </p:nvSpPr>
        <p:spPr>
          <a:xfrm>
            <a:off x="457200" y="1384300"/>
            <a:ext cx="8229600" cy="5257800"/>
          </a:xfrm>
        </p:spPr>
        <p:txBody>
          <a:bodyPr/>
          <a:lstStyle/>
          <a:p>
            <a:r>
              <a:rPr lang="en-US" altLang="en-US" sz="2800" smtClean="0"/>
              <a:t> Infant started on Nitric Oxide 20 PPM</a:t>
            </a:r>
          </a:p>
          <a:p>
            <a:r>
              <a:rPr lang="en-US" altLang="en-US" sz="2800" smtClean="0"/>
              <a:t> Tidal volume increased to 7 cc/kg</a:t>
            </a:r>
          </a:p>
          <a:p>
            <a:r>
              <a:rPr lang="en-US" altLang="en-US" sz="2800" smtClean="0"/>
              <a:t> PEEP increased to 8</a:t>
            </a:r>
          </a:p>
          <a:p>
            <a:r>
              <a:rPr lang="en-US" altLang="en-US" sz="2800" smtClean="0"/>
              <a:t> Mean airway pressure increased to 15</a:t>
            </a:r>
          </a:p>
          <a:p>
            <a:endParaRPr lang="en-US" altLang="en-US" sz="2800" smtClean="0"/>
          </a:p>
          <a:p>
            <a:r>
              <a:rPr lang="en-US" altLang="en-US" sz="2800" smtClean="0"/>
              <a:t> Blood gas O2 at 100%, pH - 7.24, pCO2 - 62</a:t>
            </a:r>
          </a:p>
          <a:p>
            <a:r>
              <a:rPr lang="en-US" altLang="en-US" sz="2800" smtClean="0"/>
              <a:t> pO2 - 44, preductal sat at 90</a:t>
            </a:r>
          </a:p>
          <a:p>
            <a:r>
              <a:rPr lang="en-US" altLang="en-US" sz="2800" smtClean="0"/>
              <a:t> Postductal sat at 82</a:t>
            </a:r>
          </a:p>
        </p:txBody>
      </p:sp>
    </p:spTree>
    <p:extLst>
      <p:ext uri="{BB962C8B-B14F-4D97-AF65-F5344CB8AC3E}">
        <p14:creationId xmlns:p14="http://schemas.microsoft.com/office/powerpoint/2010/main" val="3518496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Administrator\Desktop\Acquire\milley\m1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57200"/>
            <a:ext cx="8262937"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221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19100" y="254000"/>
            <a:ext cx="8229600" cy="1143000"/>
          </a:xfrm>
        </p:spPr>
        <p:txBody>
          <a:bodyPr/>
          <a:lstStyle/>
          <a:p>
            <a:r>
              <a:rPr lang="en-US" altLang="en-US" sz="6000" smtClean="0"/>
              <a:t>Choices</a:t>
            </a:r>
          </a:p>
        </p:txBody>
      </p:sp>
      <p:sp>
        <p:nvSpPr>
          <p:cNvPr id="48131" name="Content Placeholder 2"/>
          <p:cNvSpPr>
            <a:spLocks noGrp="1"/>
          </p:cNvSpPr>
          <p:nvPr>
            <p:ph idx="1"/>
          </p:nvPr>
        </p:nvSpPr>
        <p:spPr>
          <a:xfrm>
            <a:off x="381000" y="2362200"/>
            <a:ext cx="8229600" cy="3200400"/>
          </a:xfrm>
        </p:spPr>
        <p:txBody>
          <a:bodyPr/>
          <a:lstStyle/>
          <a:p>
            <a:r>
              <a:rPr lang="en-US" altLang="en-US" sz="2800" smtClean="0"/>
              <a:t> Increase Nitric Oxide to 30 PPM</a:t>
            </a:r>
          </a:p>
          <a:p>
            <a:r>
              <a:rPr lang="en-US" altLang="en-US" sz="2800" smtClean="0"/>
              <a:t> Increase tidal volume to 8 cc/kg</a:t>
            </a:r>
          </a:p>
          <a:p>
            <a:r>
              <a:rPr lang="en-US" altLang="en-US" sz="2800" smtClean="0"/>
              <a:t> Begin HFOV</a:t>
            </a:r>
          </a:p>
        </p:txBody>
      </p:sp>
    </p:spTree>
    <p:extLst>
      <p:ext uri="{BB962C8B-B14F-4D97-AF65-F5344CB8AC3E}">
        <p14:creationId xmlns:p14="http://schemas.microsoft.com/office/powerpoint/2010/main" val="3414945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304800" y="1676400"/>
            <a:ext cx="8305800" cy="2057400"/>
          </a:xfrm>
        </p:spPr>
        <p:txBody>
          <a:bodyPr/>
          <a:lstStyle/>
          <a:p>
            <a:pPr algn="ctr"/>
            <a:r>
              <a:rPr lang="en-US" altLang="en-US" sz="6000" dirty="0" smtClean="0"/>
              <a:t>Why is Nitric Oxide not working?</a:t>
            </a:r>
          </a:p>
        </p:txBody>
      </p:sp>
    </p:spTree>
    <p:extLst>
      <p:ext uri="{BB962C8B-B14F-4D97-AF65-F5344CB8AC3E}">
        <p14:creationId xmlns:p14="http://schemas.microsoft.com/office/powerpoint/2010/main" val="607241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67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title" idx="4294967295"/>
          </p:nvPr>
        </p:nvSpPr>
        <p:spPr/>
        <p:txBody>
          <a:bodyPr/>
          <a:lstStyle/>
          <a:p>
            <a:pPr eaLnBrk="1" hangingPunct="1"/>
            <a:r>
              <a:rPr lang="en-US" altLang="en-US" dirty="0" smtClean="0"/>
              <a:t>Pathophysiology of HRF:</a:t>
            </a:r>
            <a:br>
              <a:rPr lang="en-US" altLang="en-US" dirty="0" smtClean="0"/>
            </a:br>
            <a:r>
              <a:rPr lang="en-US" altLang="en-US" dirty="0" smtClean="0"/>
              <a:t>The Cardiopulmonary Triad </a:t>
            </a:r>
            <a:r>
              <a:rPr lang="en-US" altLang="en-US" baseline="30000" dirty="0" smtClean="0"/>
              <a:t>1,2</a:t>
            </a:r>
          </a:p>
        </p:txBody>
      </p:sp>
      <p:sp>
        <p:nvSpPr>
          <p:cNvPr id="28675" name="Rectangle 1032"/>
          <p:cNvSpPr>
            <a:spLocks noGrp="1" noChangeArrowheads="1"/>
          </p:cNvSpPr>
          <p:nvPr>
            <p:ph type="body" idx="4294967295"/>
          </p:nvPr>
        </p:nvSpPr>
        <p:spPr>
          <a:xfrm>
            <a:off x="457200" y="1437210"/>
            <a:ext cx="8458200" cy="4678363"/>
          </a:xfrm>
        </p:spPr>
        <p:txBody>
          <a:bodyPr/>
          <a:lstStyle/>
          <a:p>
            <a:pPr marL="228600" indent="-228600" eaLnBrk="1" hangingPunct="1">
              <a:lnSpc>
                <a:spcPct val="80000"/>
              </a:lnSpc>
            </a:pPr>
            <a:r>
              <a:rPr lang="en-US" altLang="en-US" sz="2800" dirty="0" smtClean="0"/>
              <a:t>Lung disease</a:t>
            </a:r>
            <a:r>
              <a:rPr lang="en-US" altLang="en-US" sz="2800" baseline="30000" dirty="0" smtClean="0"/>
              <a:t> </a:t>
            </a:r>
            <a:endParaRPr lang="en-US" altLang="en-US" sz="2800" dirty="0" smtClean="0"/>
          </a:p>
          <a:p>
            <a:pPr marL="685800" lvl="1" indent="-228600" eaLnBrk="1" hangingPunct="1">
              <a:lnSpc>
                <a:spcPct val="80000"/>
              </a:lnSpc>
              <a:buFont typeface="Arial" pitchFamily="34" charset="0"/>
              <a:buChar char="•"/>
            </a:pPr>
            <a:r>
              <a:rPr lang="en-US" altLang="en-US" dirty="0" smtClean="0"/>
              <a:t>Low and high lung volumes</a:t>
            </a:r>
          </a:p>
          <a:p>
            <a:pPr marL="685800" lvl="1" indent="-228600" eaLnBrk="1" hangingPunct="1">
              <a:lnSpc>
                <a:spcPct val="80000"/>
              </a:lnSpc>
              <a:buFont typeface="Arial" pitchFamily="34" charset="0"/>
              <a:buChar char="•"/>
            </a:pPr>
            <a:r>
              <a:rPr lang="en-US" altLang="en-US" dirty="0" smtClean="0"/>
              <a:t>Regional gas trapping, hyperinflation</a:t>
            </a:r>
          </a:p>
          <a:p>
            <a:pPr marL="228600" indent="-228600" eaLnBrk="1" hangingPunct="1">
              <a:lnSpc>
                <a:spcPct val="80000"/>
              </a:lnSpc>
            </a:pPr>
            <a:r>
              <a:rPr lang="en-US" altLang="en-US" sz="2800" dirty="0" smtClean="0"/>
              <a:t>Cardiac disease</a:t>
            </a:r>
          </a:p>
          <a:p>
            <a:pPr marL="685800" lvl="1" indent="-228600" eaLnBrk="1" hangingPunct="1">
              <a:lnSpc>
                <a:spcPct val="80000"/>
              </a:lnSpc>
              <a:buFont typeface="Arial" pitchFamily="34" charset="0"/>
              <a:buChar char="•"/>
            </a:pPr>
            <a:r>
              <a:rPr lang="en-US" altLang="en-US" dirty="0" smtClean="0"/>
              <a:t>Left ventricular dysfunction</a:t>
            </a:r>
          </a:p>
          <a:p>
            <a:pPr marL="685800" lvl="1" indent="-228600" eaLnBrk="1" hangingPunct="1">
              <a:lnSpc>
                <a:spcPct val="80000"/>
              </a:lnSpc>
              <a:buFont typeface="Arial" pitchFamily="34" charset="0"/>
              <a:buChar char="•"/>
            </a:pPr>
            <a:r>
              <a:rPr lang="en-US" altLang="en-US" dirty="0" smtClean="0"/>
              <a:t>High right ventricular pressure</a:t>
            </a:r>
          </a:p>
          <a:p>
            <a:pPr marL="228600" indent="-228600" eaLnBrk="1" hangingPunct="1">
              <a:lnSpc>
                <a:spcPct val="80000"/>
              </a:lnSpc>
            </a:pPr>
            <a:r>
              <a:rPr lang="en-US" altLang="en-US" sz="2800" dirty="0" smtClean="0"/>
              <a:t>Pulmonary vascular disease </a:t>
            </a:r>
          </a:p>
          <a:p>
            <a:pPr marL="685800" lvl="1" indent="-228600" eaLnBrk="1" hangingPunct="1">
              <a:lnSpc>
                <a:spcPct val="80000"/>
              </a:lnSpc>
              <a:buFont typeface="Arial" pitchFamily="34" charset="0"/>
              <a:buChar char="•"/>
            </a:pPr>
            <a:r>
              <a:rPr lang="en-US" altLang="en-US" dirty="0" smtClean="0"/>
              <a:t>Increased vascular tone and reactivity</a:t>
            </a:r>
          </a:p>
          <a:p>
            <a:pPr marL="685800" lvl="1" indent="-228600" eaLnBrk="1" hangingPunct="1">
              <a:lnSpc>
                <a:spcPct val="80000"/>
              </a:lnSpc>
              <a:buFont typeface="Arial" pitchFamily="34" charset="0"/>
              <a:buChar char="•"/>
            </a:pPr>
            <a:r>
              <a:rPr lang="en-US" altLang="en-US" dirty="0" smtClean="0"/>
              <a:t>Decreased vascular growth (lung hypoplasia)</a:t>
            </a:r>
          </a:p>
          <a:p>
            <a:pPr marL="685800" lvl="1" indent="-228600" eaLnBrk="1" hangingPunct="1">
              <a:lnSpc>
                <a:spcPct val="80000"/>
              </a:lnSpc>
              <a:buFont typeface="Arial" pitchFamily="34" charset="0"/>
              <a:buChar char="•"/>
            </a:pPr>
            <a:r>
              <a:rPr lang="en-US" altLang="en-US" dirty="0" smtClean="0"/>
              <a:t>Hypertensive vascular remodeling</a:t>
            </a:r>
          </a:p>
        </p:txBody>
      </p:sp>
      <p:sp>
        <p:nvSpPr>
          <p:cNvPr id="28676" name="Text Box 6"/>
          <p:cNvSpPr txBox="1">
            <a:spLocks noChangeArrowheads="1"/>
          </p:cNvSpPr>
          <p:nvPr/>
        </p:nvSpPr>
        <p:spPr bwMode="auto">
          <a:xfrm>
            <a:off x="365125" y="6259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endParaRPr lang="en-US" altLang="en-US" sz="1400"/>
          </a:p>
        </p:txBody>
      </p:sp>
      <p:sp>
        <p:nvSpPr>
          <p:cNvPr id="28677" name="Text Box 14"/>
          <p:cNvSpPr txBox="1">
            <a:spLocks noChangeArrowheads="1"/>
          </p:cNvSpPr>
          <p:nvPr/>
        </p:nvSpPr>
        <p:spPr bwMode="auto">
          <a:xfrm>
            <a:off x="549275" y="6115573"/>
            <a:ext cx="5718175" cy="46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spAutoFit/>
          </a:bodyPr>
          <a:lstStyle>
            <a:lvl1pPr marL="196850" indent="-196850" defTabSz="947738" eaLnBrk="0" hangingPunct="0">
              <a:defRPr sz="1000">
                <a:solidFill>
                  <a:schemeClr val="tx1"/>
                </a:solidFill>
                <a:latin typeface="Arial" pitchFamily="34" charset="0"/>
                <a:cs typeface="Arial" pitchFamily="34" charset="0"/>
              </a:defRPr>
            </a:lvl1pPr>
            <a:lvl2pPr marL="742950" indent="-285750" defTabSz="947738" eaLnBrk="0" hangingPunct="0">
              <a:defRPr sz="1000">
                <a:solidFill>
                  <a:schemeClr val="tx1"/>
                </a:solidFill>
                <a:latin typeface="Arial" pitchFamily="34" charset="0"/>
                <a:cs typeface="Arial" pitchFamily="34" charset="0"/>
              </a:defRPr>
            </a:lvl2pPr>
            <a:lvl3pPr marL="1143000" indent="-228600" defTabSz="947738" eaLnBrk="0" hangingPunct="0">
              <a:defRPr sz="1000">
                <a:solidFill>
                  <a:schemeClr val="tx1"/>
                </a:solidFill>
                <a:latin typeface="Arial" pitchFamily="34" charset="0"/>
                <a:cs typeface="Arial" pitchFamily="34" charset="0"/>
              </a:defRPr>
            </a:lvl3pPr>
            <a:lvl4pPr marL="1600200" indent="-228600" defTabSz="947738" eaLnBrk="0" hangingPunct="0">
              <a:defRPr sz="1000">
                <a:solidFill>
                  <a:schemeClr val="tx1"/>
                </a:solidFill>
                <a:latin typeface="Arial" pitchFamily="34" charset="0"/>
                <a:cs typeface="Arial" pitchFamily="34" charset="0"/>
              </a:defRPr>
            </a:lvl4pPr>
            <a:lvl5pPr marL="2057400" indent="-228600" defTabSz="947738" eaLnBrk="0" hangingPunct="0">
              <a:defRPr sz="1000">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sz="1000">
                <a:solidFill>
                  <a:schemeClr val="tx1"/>
                </a:solidFill>
                <a:latin typeface="Arial" pitchFamily="34" charset="0"/>
                <a:cs typeface="Arial" pitchFamily="34" charset="0"/>
              </a:defRPr>
            </a:lvl9pPr>
          </a:lstStyle>
          <a:p>
            <a:pPr marL="228600" indent="-228600" eaLnBrk="1" hangingPunct="1">
              <a:buFont typeface="+mj-lt"/>
              <a:buAutoNum type="arabicPeriod"/>
            </a:pPr>
            <a:r>
              <a:rPr lang="en-US" altLang="en-US" sz="1100" dirty="0">
                <a:solidFill>
                  <a:schemeClr val="bg1"/>
                </a:solidFill>
              </a:rPr>
              <a:t>Kinsella JP. </a:t>
            </a:r>
            <a:r>
              <a:rPr lang="en-US" altLang="en-US" sz="1100" i="1" dirty="0">
                <a:solidFill>
                  <a:schemeClr val="bg1"/>
                </a:solidFill>
              </a:rPr>
              <a:t>Early Hum Dev.</a:t>
            </a:r>
            <a:r>
              <a:rPr lang="en-US" altLang="en-US" sz="1100" dirty="0">
                <a:solidFill>
                  <a:schemeClr val="bg1"/>
                </a:solidFill>
              </a:rPr>
              <a:t> 2008:84:709-716.</a:t>
            </a:r>
          </a:p>
          <a:p>
            <a:pPr marL="228600" indent="-228600" eaLnBrk="1" hangingPunct="1">
              <a:buFont typeface="+mj-lt"/>
              <a:buAutoNum type="arabicPeriod"/>
            </a:pPr>
            <a:r>
              <a:rPr lang="en-US" altLang="en-US" sz="1100" dirty="0">
                <a:solidFill>
                  <a:schemeClr val="bg1"/>
                </a:solidFill>
              </a:rPr>
              <a:t>Kinsella JP, </a:t>
            </a:r>
            <a:r>
              <a:rPr lang="en-US" altLang="en-US" sz="1100" dirty="0" err="1">
                <a:solidFill>
                  <a:schemeClr val="bg1"/>
                </a:solidFill>
              </a:rPr>
              <a:t>Abman</a:t>
            </a:r>
            <a:r>
              <a:rPr lang="en-US" altLang="en-US" sz="1100" dirty="0">
                <a:solidFill>
                  <a:schemeClr val="bg1"/>
                </a:solidFill>
              </a:rPr>
              <a:t> SH. </a:t>
            </a:r>
            <a:r>
              <a:rPr lang="en-US" altLang="en-US" sz="1100" i="1" dirty="0">
                <a:solidFill>
                  <a:schemeClr val="bg1"/>
                </a:solidFill>
              </a:rPr>
              <a:t>J </a:t>
            </a:r>
            <a:r>
              <a:rPr lang="en-US" altLang="en-US" sz="1100" i="1" dirty="0" err="1">
                <a:solidFill>
                  <a:schemeClr val="bg1"/>
                </a:solidFill>
              </a:rPr>
              <a:t>Pediatr</a:t>
            </a:r>
            <a:r>
              <a:rPr lang="en-US" altLang="en-US" sz="1100" i="1" dirty="0">
                <a:solidFill>
                  <a:schemeClr val="bg1"/>
                </a:solidFill>
              </a:rPr>
              <a:t>.</a:t>
            </a:r>
            <a:r>
              <a:rPr lang="en-US" altLang="en-US" sz="1100" dirty="0">
                <a:solidFill>
                  <a:schemeClr val="bg1"/>
                </a:solidFill>
              </a:rPr>
              <a:t> </a:t>
            </a:r>
            <a:r>
              <a:rPr lang="en-US" altLang="en-US" sz="1300" dirty="0">
                <a:solidFill>
                  <a:schemeClr val="bg1"/>
                </a:solidFill>
              </a:rPr>
              <a:t>1995;126:853-864</a:t>
            </a:r>
            <a:r>
              <a:rPr lang="en-US" altLang="en-US" sz="1100" dirty="0">
                <a:solidFill>
                  <a:schemeClr val="bg1"/>
                </a:solidFill>
              </a:rPr>
              <a: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19100" y="304800"/>
            <a:ext cx="8229600" cy="850900"/>
          </a:xfrm>
        </p:spPr>
        <p:txBody>
          <a:bodyPr/>
          <a:lstStyle/>
          <a:p>
            <a:r>
              <a:rPr lang="en-US" altLang="en-US" sz="4400" smtClean="0"/>
              <a:t>Patient started on HFOV*</a:t>
            </a:r>
          </a:p>
        </p:txBody>
      </p:sp>
      <p:sp>
        <p:nvSpPr>
          <p:cNvPr id="51203" name="Content Placeholder 2"/>
          <p:cNvSpPr>
            <a:spLocks noGrp="1"/>
          </p:cNvSpPr>
          <p:nvPr>
            <p:ph idx="1"/>
          </p:nvPr>
        </p:nvSpPr>
        <p:spPr>
          <a:xfrm>
            <a:off x="457200" y="1905000"/>
            <a:ext cx="8229600" cy="4389438"/>
          </a:xfrm>
        </p:spPr>
        <p:txBody>
          <a:bodyPr/>
          <a:lstStyle/>
          <a:p>
            <a:r>
              <a:rPr lang="en-US" altLang="en-US" smtClean="0"/>
              <a:t>Paw at 19, Frequency at 8 Hz, Amp at 35</a:t>
            </a:r>
          </a:p>
          <a:p>
            <a:r>
              <a:rPr lang="en-US" altLang="en-US" smtClean="0"/>
              <a:t>ABG pH - 7.30, pCO2 - 54, pO2 - 56, oxygen at 100%</a:t>
            </a:r>
          </a:p>
          <a:p>
            <a:r>
              <a:rPr lang="en-US" altLang="en-US" smtClean="0"/>
              <a:t>Preductal sat at 93, postductal sat at 88</a:t>
            </a:r>
          </a:p>
          <a:p>
            <a:endParaRPr lang="en-US" altLang="en-US" smtClean="0"/>
          </a:p>
          <a:p>
            <a:pPr>
              <a:buFontTx/>
              <a:buNone/>
            </a:pPr>
            <a:r>
              <a:rPr lang="en-US" altLang="en-US" smtClean="0"/>
              <a:t>*  Kinsella, J.P., et. al.  Ramdomized, multicenter trial of inhaled nitric oxide and high-frequency oscillatory ventilation in severe, persistent pulmonary hypertension of the newborn.  J Pediatr 1997  131:55-62</a:t>
            </a:r>
          </a:p>
        </p:txBody>
      </p:sp>
    </p:spTree>
    <p:extLst>
      <p:ext uri="{BB962C8B-B14F-4D97-AF65-F5344CB8AC3E}">
        <p14:creationId xmlns:p14="http://schemas.microsoft.com/office/powerpoint/2010/main" val="5786257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19100" y="247650"/>
            <a:ext cx="8229600" cy="1035050"/>
          </a:xfrm>
        </p:spPr>
        <p:txBody>
          <a:bodyPr/>
          <a:lstStyle/>
          <a:p>
            <a:r>
              <a:rPr lang="en-US" altLang="en-US" sz="7200" smtClean="0"/>
              <a:t>Choices</a:t>
            </a:r>
          </a:p>
        </p:txBody>
      </p:sp>
      <p:sp>
        <p:nvSpPr>
          <p:cNvPr id="52227" name="Content Placeholder 2"/>
          <p:cNvSpPr>
            <a:spLocks noGrp="1"/>
          </p:cNvSpPr>
          <p:nvPr>
            <p:ph idx="1"/>
          </p:nvPr>
        </p:nvSpPr>
        <p:spPr>
          <a:xfrm>
            <a:off x="457200" y="2133600"/>
            <a:ext cx="8229600" cy="3886200"/>
          </a:xfrm>
        </p:spPr>
        <p:txBody>
          <a:bodyPr/>
          <a:lstStyle/>
          <a:p>
            <a:pPr>
              <a:buFontTx/>
              <a:buNone/>
            </a:pPr>
            <a:r>
              <a:rPr lang="en-US" altLang="en-US" smtClean="0"/>
              <a:t>A.	Increase mean airway pressure</a:t>
            </a:r>
          </a:p>
          <a:p>
            <a:pPr>
              <a:buFontTx/>
              <a:buNone/>
            </a:pPr>
            <a:r>
              <a:rPr lang="en-US" altLang="en-US" smtClean="0"/>
              <a:t>B.	Increase amplitude</a:t>
            </a:r>
          </a:p>
          <a:p>
            <a:pPr>
              <a:buFontTx/>
              <a:buNone/>
            </a:pPr>
            <a:r>
              <a:rPr lang="en-US" altLang="en-US" smtClean="0"/>
              <a:t>C.	Decrease frequency</a:t>
            </a:r>
          </a:p>
        </p:txBody>
      </p:sp>
    </p:spTree>
    <p:extLst>
      <p:ext uri="{BB962C8B-B14F-4D97-AF65-F5344CB8AC3E}">
        <p14:creationId xmlns:p14="http://schemas.microsoft.com/office/powerpoint/2010/main" val="12498623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85750"/>
          </a:xfrm>
        </p:spPr>
        <p:txBody>
          <a:bodyPr>
            <a:normAutofit fontScale="90000"/>
          </a:bodyPr>
          <a:lstStyle/>
          <a:p>
            <a:pPr>
              <a:defRPr/>
            </a:pPr>
            <a:r>
              <a:rPr lang="en-US" dirty="0" smtClean="0"/>
              <a:t> </a:t>
            </a:r>
            <a:endParaRPr lang="en-US" dirty="0"/>
          </a:p>
        </p:txBody>
      </p:sp>
      <p:sp>
        <p:nvSpPr>
          <p:cNvPr id="53251" name="Content Placeholder 2"/>
          <p:cNvSpPr>
            <a:spLocks noGrp="1"/>
          </p:cNvSpPr>
          <p:nvPr>
            <p:ph idx="1"/>
          </p:nvPr>
        </p:nvSpPr>
        <p:spPr>
          <a:xfrm>
            <a:off x="457200" y="1524000"/>
            <a:ext cx="8229600" cy="4533900"/>
          </a:xfrm>
        </p:spPr>
        <p:txBody>
          <a:bodyPr/>
          <a:lstStyle/>
          <a:p>
            <a:r>
              <a:rPr lang="en-US" altLang="en-US" sz="3200" smtClean="0"/>
              <a:t> </a:t>
            </a:r>
            <a:r>
              <a:rPr lang="en-US" altLang="en-US" sz="2800" smtClean="0"/>
              <a:t>Mean airway pressure increased to 24</a:t>
            </a:r>
          </a:p>
          <a:p>
            <a:r>
              <a:rPr lang="en-US" altLang="en-US" sz="2800" smtClean="0"/>
              <a:t> Blood gas oxygen at 100%,  pH - 7.38</a:t>
            </a:r>
          </a:p>
          <a:p>
            <a:r>
              <a:rPr lang="en-US" altLang="en-US" sz="2800" smtClean="0"/>
              <a:t> pCO2 - 48,  pO2 - 180</a:t>
            </a:r>
          </a:p>
          <a:p>
            <a:r>
              <a:rPr lang="en-US" altLang="en-US" sz="2800" smtClean="0"/>
              <a:t> Preductal sat at 99,  postductal sat at 98</a:t>
            </a:r>
          </a:p>
        </p:txBody>
      </p:sp>
    </p:spTree>
    <p:extLst>
      <p:ext uri="{BB962C8B-B14F-4D97-AF65-F5344CB8AC3E}">
        <p14:creationId xmlns:p14="http://schemas.microsoft.com/office/powerpoint/2010/main" val="26704034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33338"/>
            <a:ext cx="717867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208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44500"/>
            <a:ext cx="8229600" cy="762000"/>
          </a:xfrm>
        </p:spPr>
        <p:txBody>
          <a:bodyPr/>
          <a:lstStyle/>
          <a:p>
            <a:r>
              <a:rPr lang="en-US" altLang="en-US" sz="4800" smtClean="0"/>
              <a:t>6 hours later</a:t>
            </a:r>
            <a:r>
              <a:rPr lang="en-US" altLang="en-US" smtClean="0"/>
              <a:t>	</a:t>
            </a:r>
          </a:p>
        </p:txBody>
      </p:sp>
      <p:sp>
        <p:nvSpPr>
          <p:cNvPr id="55299" name="Content Placeholder 2"/>
          <p:cNvSpPr>
            <a:spLocks noGrp="1"/>
          </p:cNvSpPr>
          <p:nvPr>
            <p:ph idx="1"/>
          </p:nvPr>
        </p:nvSpPr>
        <p:spPr/>
        <p:txBody>
          <a:bodyPr/>
          <a:lstStyle/>
          <a:p>
            <a:r>
              <a:rPr lang="en-US" altLang="en-US" smtClean="0"/>
              <a:t>Patient’s blood pressure decreases from 68/40, 52 to 48/30, 38</a:t>
            </a:r>
          </a:p>
          <a:p>
            <a:r>
              <a:rPr lang="en-US" altLang="en-US" smtClean="0"/>
              <a:t>O2 sat decreases from 98 pre and post ductal to 92 preductal and 89 postductal</a:t>
            </a:r>
          </a:p>
          <a:p>
            <a:r>
              <a:rPr lang="en-US" altLang="en-US" smtClean="0"/>
              <a:t>Ventilator settings unchanged, mean airway pressure at 24</a:t>
            </a:r>
          </a:p>
          <a:p>
            <a:r>
              <a:rPr lang="en-US" altLang="en-US" smtClean="0"/>
              <a:t>Frequency at 8 Hz, Amp at 35, oxygen at 80% which is up from 55%</a:t>
            </a:r>
          </a:p>
          <a:p>
            <a:r>
              <a:rPr lang="en-US" altLang="en-US" smtClean="0"/>
              <a:t>ABG pH - 7.28, pCO2 - 58, pO2 - 58</a:t>
            </a:r>
          </a:p>
        </p:txBody>
      </p:sp>
    </p:spTree>
    <p:extLst>
      <p:ext uri="{BB962C8B-B14F-4D97-AF65-F5344CB8AC3E}">
        <p14:creationId xmlns:p14="http://schemas.microsoft.com/office/powerpoint/2010/main" val="4496457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What should be considered?</a:t>
            </a:r>
          </a:p>
        </p:txBody>
      </p:sp>
      <p:sp>
        <p:nvSpPr>
          <p:cNvPr id="56323" name="Content Placeholder 2"/>
          <p:cNvSpPr>
            <a:spLocks noGrp="1"/>
          </p:cNvSpPr>
          <p:nvPr>
            <p:ph idx="1"/>
          </p:nvPr>
        </p:nvSpPr>
        <p:spPr>
          <a:xfrm>
            <a:off x="457200" y="2049463"/>
            <a:ext cx="8229600" cy="2865437"/>
          </a:xfrm>
        </p:spPr>
        <p:txBody>
          <a:bodyPr/>
          <a:lstStyle/>
          <a:p>
            <a:r>
              <a:rPr lang="en-US" altLang="en-US" sz="2800" smtClean="0"/>
              <a:t> Pneumothorax</a:t>
            </a:r>
          </a:p>
          <a:p>
            <a:r>
              <a:rPr lang="en-US" altLang="en-US" sz="2800" smtClean="0"/>
              <a:t> Cardiac failure</a:t>
            </a:r>
          </a:p>
          <a:p>
            <a:r>
              <a:rPr lang="en-US" altLang="en-US" sz="2800" smtClean="0"/>
              <a:t> Lung over inflation or underinflation</a:t>
            </a:r>
          </a:p>
        </p:txBody>
      </p:sp>
    </p:spTree>
    <p:extLst>
      <p:ext uri="{BB962C8B-B14F-4D97-AF65-F5344CB8AC3E}">
        <p14:creationId xmlns:p14="http://schemas.microsoft.com/office/powerpoint/2010/main" val="1433882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Administrator\Desktop\Acquire\milley\m0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34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09550"/>
          </a:xfrm>
        </p:spPr>
        <p:txBody>
          <a:bodyPr>
            <a:normAutofit fontScale="90000"/>
          </a:bodyPr>
          <a:lstStyle/>
          <a:p>
            <a:pPr>
              <a:defRPr/>
            </a:pPr>
            <a:r>
              <a:rPr lang="en-US" dirty="0" smtClean="0"/>
              <a:t>  </a:t>
            </a:r>
            <a:endParaRPr lang="en-US" dirty="0"/>
          </a:p>
        </p:txBody>
      </p:sp>
      <p:sp>
        <p:nvSpPr>
          <p:cNvPr id="58371" name="Content Placeholder 2"/>
          <p:cNvSpPr>
            <a:spLocks noGrp="1"/>
          </p:cNvSpPr>
          <p:nvPr>
            <p:ph idx="1"/>
          </p:nvPr>
        </p:nvSpPr>
        <p:spPr>
          <a:xfrm>
            <a:off x="551793" y="1671145"/>
            <a:ext cx="8229600" cy="3581400"/>
          </a:xfrm>
        </p:spPr>
        <p:txBody>
          <a:bodyPr/>
          <a:lstStyle/>
          <a:p>
            <a:r>
              <a:rPr lang="en-US" altLang="en-US" sz="3200" dirty="0" smtClean="0"/>
              <a:t> </a:t>
            </a:r>
            <a:r>
              <a:rPr lang="en-US" altLang="en-US" sz="2800" dirty="0" smtClean="0"/>
              <a:t>Mean airway reduced to 21</a:t>
            </a:r>
          </a:p>
          <a:p>
            <a:r>
              <a:rPr lang="en-US" altLang="en-US" sz="2800" dirty="0" smtClean="0"/>
              <a:t> Oxygen reduced to 50%</a:t>
            </a:r>
          </a:p>
          <a:p>
            <a:r>
              <a:rPr lang="en-US" altLang="en-US" sz="2800" dirty="0" smtClean="0"/>
              <a:t> Over next 6 hours mean airway pressure  reduced to 17 and oxygen decreased to 35%</a:t>
            </a:r>
          </a:p>
        </p:txBody>
      </p:sp>
    </p:spTree>
    <p:extLst>
      <p:ext uri="{BB962C8B-B14F-4D97-AF65-F5344CB8AC3E}">
        <p14:creationId xmlns:p14="http://schemas.microsoft.com/office/powerpoint/2010/main" val="40143080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Key Takeaways</a:t>
            </a:r>
            <a:endParaRPr lang="en-US" sz="4000" dirty="0">
              <a:solidFill>
                <a:schemeClr val="accent1">
                  <a:lumMod val="75000"/>
                </a:schemeClr>
              </a:solidFill>
            </a:endParaRPr>
          </a:p>
        </p:txBody>
      </p:sp>
      <p:sp>
        <p:nvSpPr>
          <p:cNvPr id="3" name="Text Placeholder 2"/>
          <p:cNvSpPr>
            <a:spLocks noGrp="1"/>
          </p:cNvSpPr>
          <p:nvPr>
            <p:ph type="body" sz="quarter" idx="14"/>
          </p:nvPr>
        </p:nvSpPr>
        <p:spPr>
          <a:xfrm>
            <a:off x="562152" y="5833242"/>
            <a:ext cx="7415200" cy="843422"/>
          </a:xfrm>
        </p:spPr>
        <p:txBody>
          <a:bodyPr/>
          <a:lstStyle/>
          <a:p>
            <a:r>
              <a:rPr lang="en-US" sz="1300" b="1" dirty="0"/>
              <a:t>1. </a:t>
            </a:r>
            <a:r>
              <a:rPr lang="en-US" sz="1300" dirty="0" err="1"/>
              <a:t>Golombek</a:t>
            </a:r>
            <a:r>
              <a:rPr lang="en-US" sz="1300" dirty="0"/>
              <a:t> SG, et al. </a:t>
            </a:r>
            <a:r>
              <a:rPr lang="en-US" sz="1300" i="1" dirty="0" err="1"/>
              <a:t>Clin</a:t>
            </a:r>
            <a:r>
              <a:rPr lang="en-US" sz="1300" i="1" dirty="0"/>
              <a:t> </a:t>
            </a:r>
            <a:r>
              <a:rPr lang="en-US" sz="1300" i="1" dirty="0" err="1"/>
              <a:t>Ther</a:t>
            </a:r>
            <a:r>
              <a:rPr lang="en-US" sz="1300" i="1" dirty="0"/>
              <a:t>.</a:t>
            </a:r>
            <a:r>
              <a:rPr lang="en-US" sz="1300" dirty="0"/>
              <a:t> 2010;32:939-948. </a:t>
            </a:r>
            <a:r>
              <a:rPr lang="en-US" sz="1300" b="1" dirty="0"/>
              <a:t>2. </a:t>
            </a:r>
            <a:r>
              <a:rPr lang="en-US" sz="1300" dirty="0"/>
              <a:t>González A, et al. </a:t>
            </a:r>
            <a:r>
              <a:rPr lang="en-US" sz="1300" i="1" dirty="0"/>
              <a:t>J </a:t>
            </a:r>
            <a:r>
              <a:rPr lang="en-US" sz="1300" i="1" dirty="0" err="1"/>
              <a:t>Perinatol</a:t>
            </a:r>
            <a:r>
              <a:rPr lang="en-US" sz="1300" i="1" dirty="0"/>
              <a:t>.</a:t>
            </a:r>
            <a:r>
              <a:rPr lang="en-US" sz="1300" dirty="0"/>
              <a:t> 2010;30:420-424. </a:t>
            </a:r>
            <a:r>
              <a:rPr lang="en-US" sz="1300" b="1" dirty="0"/>
              <a:t>3.</a:t>
            </a:r>
            <a:r>
              <a:rPr lang="en-US" sz="1300" dirty="0"/>
              <a:t> INOMAX [package insert]. Hampton, NJ: Ikaria, Inc.; 2013. </a:t>
            </a:r>
          </a:p>
          <a:p>
            <a:endParaRPr lang="en-US" dirty="0"/>
          </a:p>
        </p:txBody>
      </p:sp>
      <p:sp>
        <p:nvSpPr>
          <p:cNvPr id="4" name="Content Placeholder 3"/>
          <p:cNvSpPr>
            <a:spLocks noGrp="1"/>
          </p:cNvSpPr>
          <p:nvPr>
            <p:ph sz="quarter" idx="16"/>
          </p:nvPr>
        </p:nvSpPr>
        <p:spPr>
          <a:xfrm>
            <a:off x="389485" y="1477724"/>
            <a:ext cx="8093075" cy="4303330"/>
          </a:xfrm>
        </p:spPr>
        <p:txBody>
          <a:bodyPr/>
          <a:lstStyle/>
          <a:p>
            <a:pPr marL="342900" indent="-342900">
              <a:buFont typeface="Arial" panose="020B0604020202020204" pitchFamily="34" charset="0"/>
              <a:buChar char="•"/>
            </a:pPr>
            <a:r>
              <a:rPr lang="en-US" sz="2000" dirty="0" smtClean="0"/>
              <a:t>HRF continues to be a therapeutic challenge</a:t>
            </a:r>
          </a:p>
          <a:p>
            <a:pPr marL="342900" indent="-342900">
              <a:buFont typeface="Arial" panose="020B0604020202020204" pitchFamily="34" charset="0"/>
              <a:buChar char="•"/>
            </a:pPr>
            <a:r>
              <a:rPr lang="en-US" sz="2000" dirty="0" smtClean="0"/>
              <a:t>Successful treatment of HRF requires an understanding of the underlying interactions between lung disease, cardiac dysfunction, and pulmonary hypertension</a:t>
            </a:r>
          </a:p>
          <a:p>
            <a:pPr marL="342900" indent="-342900">
              <a:buFont typeface="Arial" panose="020B0604020202020204" pitchFamily="34" charset="0"/>
              <a:buChar char="•"/>
            </a:pPr>
            <a:r>
              <a:rPr lang="en-US" sz="2000" dirty="0" smtClean="0"/>
              <a:t>Inhales nitric oxide, combined with adequate ventilation, can improve oxygenation in neonates with HRF at all levels of disease severity</a:t>
            </a:r>
          </a:p>
          <a:p>
            <a:pPr marL="342900" indent="-342900">
              <a:buFont typeface="Arial" panose="020B0604020202020204" pitchFamily="34" charset="0"/>
              <a:buChar char="•"/>
            </a:pPr>
            <a:r>
              <a:rPr lang="en-US" sz="2000" dirty="0" smtClean="0"/>
              <a:t>Earlier use of inhaled nitric oxide in neonates with respiratory failure may improve oxygenation</a:t>
            </a:r>
            <a:r>
              <a:rPr lang="en-US" sz="2000" baseline="30000" dirty="0" smtClean="0"/>
              <a:t>1</a:t>
            </a:r>
            <a:r>
              <a:rPr lang="en-US" sz="2000" dirty="0" smtClean="0"/>
              <a:t> and decrease the probability of developing severe HRF</a:t>
            </a:r>
            <a:r>
              <a:rPr lang="en-US" sz="2000" baseline="30000" dirty="0" smtClean="0"/>
              <a:t>2</a:t>
            </a:r>
          </a:p>
          <a:p>
            <a:pPr marL="342900" indent="-342900">
              <a:buFont typeface="Arial" panose="020B0604020202020204" pitchFamily="34" charset="0"/>
              <a:buChar char="•"/>
            </a:pPr>
            <a:r>
              <a:rPr lang="en-US" sz="2000" dirty="0" smtClean="0"/>
              <a:t>Inhales nitric oxide is well tolerated. Adverse reactions, rebound pulmonary hypertension, </a:t>
            </a:r>
            <a:r>
              <a:rPr lang="en-US" sz="2000" dirty="0" err="1" smtClean="0"/>
              <a:t>methemoglobinemia</a:t>
            </a:r>
            <a:r>
              <a:rPr lang="en-US" sz="2000" dirty="0" smtClean="0"/>
              <a:t>, and increased NO</a:t>
            </a:r>
            <a:r>
              <a:rPr lang="en-US" sz="2000" baseline="-25000" dirty="0" smtClean="0"/>
              <a:t>2</a:t>
            </a:r>
            <a:r>
              <a:rPr lang="en-US" sz="2000" dirty="0" smtClean="0"/>
              <a:t> are manageable and dose related</a:t>
            </a:r>
            <a:r>
              <a:rPr lang="en-US" sz="2000" baseline="30000" dirty="0" smtClean="0"/>
              <a:t>3</a:t>
            </a:r>
            <a:endParaRPr lang="en-US" sz="2000" baseline="30000" dirty="0"/>
          </a:p>
        </p:txBody>
      </p:sp>
    </p:spTree>
    <p:extLst>
      <p:ext uri="{BB962C8B-B14F-4D97-AF65-F5344CB8AC3E}">
        <p14:creationId xmlns:p14="http://schemas.microsoft.com/office/powerpoint/2010/main" val="5938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solidFill>
                  <a:schemeClr val="accent1">
                    <a:lumMod val="75000"/>
                  </a:schemeClr>
                </a:solidFill>
              </a:rPr>
              <a:t>Cardiopulmonary Interactions </a:t>
            </a:r>
            <a:br>
              <a:rPr lang="en-US" altLang="ja-JP" dirty="0" smtClean="0">
                <a:solidFill>
                  <a:schemeClr val="accent1">
                    <a:lumMod val="75000"/>
                  </a:schemeClr>
                </a:solidFill>
              </a:rPr>
            </a:br>
            <a:r>
              <a:rPr lang="en-US" altLang="ja-JP" dirty="0" smtClean="0">
                <a:solidFill>
                  <a:schemeClr val="accent1">
                    <a:lumMod val="75000"/>
                  </a:schemeClr>
                </a:solidFill>
              </a:rPr>
              <a:t>in Neonatal HRF</a:t>
            </a:r>
            <a:endParaRPr lang="en-US" dirty="0">
              <a:solidFill>
                <a:schemeClr val="accent1">
                  <a:lumMod val="75000"/>
                </a:schemeClr>
              </a:solidFill>
            </a:endParaRPr>
          </a:p>
        </p:txBody>
      </p:sp>
      <p:sp>
        <p:nvSpPr>
          <p:cNvPr id="10" name="Text Placeholder 9"/>
          <p:cNvSpPr>
            <a:spLocks noGrp="1"/>
          </p:cNvSpPr>
          <p:nvPr>
            <p:ph type="body" sz="quarter" idx="14"/>
          </p:nvPr>
        </p:nvSpPr>
        <p:spPr/>
        <p:txBody>
          <a:bodyPr/>
          <a:lstStyle/>
          <a:p>
            <a:pPr>
              <a:defRPr/>
            </a:pPr>
            <a:r>
              <a:rPr lang="en-US" altLang="ja-JP" sz="1200" dirty="0">
                <a:ea typeface="ＭＳ Ｐゴシック" pitchFamily="34" charset="-128"/>
              </a:rPr>
              <a:t>Adapted with permission from Kinsella JP, Abman SH.</a:t>
            </a:r>
            <a:r>
              <a:rPr lang="en-US" altLang="ja-JP" sz="1200" dirty="0">
                <a:effectLst>
                  <a:outerShdw blurRad="38100" dist="38100" dir="2700000" algn="tl">
                    <a:srgbClr val="C0C0C0"/>
                  </a:outerShdw>
                </a:effectLst>
                <a:ea typeface="ＭＳ Ｐゴシック" pitchFamily="34" charset="-128"/>
              </a:rPr>
              <a:t> </a:t>
            </a:r>
            <a:r>
              <a:rPr lang="en-US" altLang="ja-JP" sz="1200" i="1" dirty="0">
                <a:ea typeface="ＭＳ Ｐゴシック" pitchFamily="34" charset="-128"/>
              </a:rPr>
              <a:t>J Pediatr.</a:t>
            </a:r>
            <a:r>
              <a:rPr lang="en-US" altLang="ja-JP" sz="1200" dirty="0">
                <a:ea typeface="ＭＳ Ｐゴシック" pitchFamily="34" charset="-128"/>
              </a:rPr>
              <a:t> 1995;126:853-864.</a:t>
            </a:r>
          </a:p>
        </p:txBody>
      </p:sp>
      <p:sp>
        <p:nvSpPr>
          <p:cNvPr id="4" name="Content Placeholder 5"/>
          <p:cNvSpPr txBox="1">
            <a:spLocks/>
          </p:cNvSpPr>
          <p:nvPr/>
        </p:nvSpPr>
        <p:spPr>
          <a:xfrm>
            <a:off x="474130" y="6392288"/>
            <a:ext cx="8239221" cy="329187"/>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bg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BFBFB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BFBFB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BFBFB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BFBFB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altLang="ja-JP" sz="800" dirty="0">
              <a:solidFill>
                <a:schemeClr val="bg1"/>
              </a:solidFill>
              <a:ea typeface="ＭＳ Ｐゴシック" pitchFamily="34" charset="-128"/>
              <a:cs typeface="Arial"/>
            </a:endParaRPr>
          </a:p>
        </p:txBody>
      </p:sp>
      <p:sp>
        <p:nvSpPr>
          <p:cNvPr id="31" name="AutoShape 8"/>
          <p:cNvSpPr txBox="1">
            <a:spLocks noChangeArrowheads="1"/>
          </p:cNvSpPr>
          <p:nvPr/>
        </p:nvSpPr>
        <p:spPr>
          <a:xfrm>
            <a:off x="457199" y="3673856"/>
            <a:ext cx="2181709" cy="732508"/>
          </a:xfrm>
          <a:prstGeom prst="roundRect">
            <a:avLst>
              <a:gd name="adj" fmla="val 0"/>
            </a:avLst>
          </a:prstGeom>
        </p:spPr>
        <p:txBody>
          <a:bodyPr vert="horz" lIns="0" tIns="0" rIns="0" bIns="0" rtlCol="0">
            <a:spAutoFit/>
          </a:bodyPr>
          <a:lstStyle>
            <a:lvl1pPr marL="342900" indent="-3429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173038" defTabSz="960438">
              <a:buClr>
                <a:schemeClr val="accent6"/>
              </a:buClr>
            </a:pPr>
            <a:r>
              <a:rPr lang="en-US" altLang="ja-JP" sz="1400" b="1" dirty="0" smtClean="0">
                <a:solidFill>
                  <a:schemeClr val="bg1"/>
                </a:solidFill>
                <a:cs typeface="ＭＳ Ｐゴシック" charset="0"/>
              </a:rPr>
              <a:t>High vascular tone </a:t>
            </a:r>
          </a:p>
          <a:p>
            <a:pPr marL="173038" indent="-173038" defTabSz="960438">
              <a:buClr>
                <a:schemeClr val="accent6"/>
              </a:buClr>
            </a:pPr>
            <a:r>
              <a:rPr lang="en-US" altLang="ja-JP" sz="1400" b="1" dirty="0" smtClean="0">
                <a:solidFill>
                  <a:schemeClr val="bg1"/>
                </a:solidFill>
                <a:cs typeface="ＭＳ Ｐゴシック" charset="0"/>
              </a:rPr>
              <a:t>Altered reactivity</a:t>
            </a:r>
          </a:p>
          <a:p>
            <a:pPr marL="173038" indent="-173038" defTabSz="960438">
              <a:buClr>
                <a:schemeClr val="accent6"/>
              </a:buClr>
            </a:pPr>
            <a:r>
              <a:rPr lang="en-US" altLang="ja-JP" sz="1400" b="1" dirty="0" smtClean="0">
                <a:solidFill>
                  <a:schemeClr val="bg1"/>
                </a:solidFill>
                <a:cs typeface="ＭＳ Ｐゴシック" charset="0"/>
              </a:rPr>
              <a:t>Structural disease</a:t>
            </a:r>
            <a:endParaRPr lang="en-US" altLang="ja-JP" sz="1400" b="1" dirty="0">
              <a:solidFill>
                <a:schemeClr val="bg1"/>
              </a:solidFill>
              <a:cs typeface="ＭＳ Ｐゴシック" charset="0"/>
            </a:endParaRPr>
          </a:p>
        </p:txBody>
      </p:sp>
      <p:sp>
        <p:nvSpPr>
          <p:cNvPr id="32" name="AutoShape 14"/>
          <p:cNvSpPr>
            <a:spLocks noChangeArrowheads="1"/>
          </p:cNvSpPr>
          <p:nvPr/>
        </p:nvSpPr>
        <p:spPr bwMode="auto">
          <a:xfrm>
            <a:off x="6614160" y="3673856"/>
            <a:ext cx="2099191" cy="74289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square" lIns="0" tIns="0" rIns="0" bIns="0">
            <a:spAutoFit/>
          </a:bodyPr>
          <a:lstStyle/>
          <a:p>
            <a:pPr marL="173038" indent="-173038" defTabSz="960438">
              <a:spcBef>
                <a:spcPct val="20000"/>
              </a:spcBef>
              <a:buClr>
                <a:schemeClr val="accent6"/>
              </a:buClr>
              <a:buFont typeface="Arial"/>
              <a:buChar char="•"/>
            </a:pPr>
            <a:r>
              <a:rPr lang="en-US" altLang="ja-JP" sz="1400" b="1" dirty="0">
                <a:solidFill>
                  <a:srgbClr val="FFFFFF"/>
                </a:solidFill>
                <a:cs typeface="ＭＳ Ｐゴシック" charset="0"/>
              </a:rPr>
              <a:t>Hypovolemia</a:t>
            </a:r>
          </a:p>
          <a:p>
            <a:pPr marL="173038" indent="-173038" defTabSz="960438">
              <a:spcBef>
                <a:spcPct val="20000"/>
              </a:spcBef>
              <a:buClr>
                <a:schemeClr val="accent6"/>
              </a:buClr>
              <a:buFont typeface="Arial"/>
              <a:buChar char="•"/>
            </a:pPr>
            <a:r>
              <a:rPr lang="en-US" altLang="ja-JP" sz="1400" b="1" dirty="0">
                <a:solidFill>
                  <a:srgbClr val="FFFFFF"/>
                </a:solidFill>
                <a:cs typeface="ＭＳ Ｐゴシック" charset="0"/>
              </a:rPr>
              <a:t>RV pressure overload</a:t>
            </a:r>
          </a:p>
          <a:p>
            <a:pPr marL="173038" indent="-173038" defTabSz="960438">
              <a:spcBef>
                <a:spcPct val="20000"/>
              </a:spcBef>
              <a:buClr>
                <a:schemeClr val="accent6"/>
              </a:buClr>
              <a:buFont typeface="Arial"/>
              <a:buChar char="•"/>
            </a:pPr>
            <a:r>
              <a:rPr lang="en-US" altLang="ja-JP" sz="1400" b="1" dirty="0">
                <a:solidFill>
                  <a:srgbClr val="FFFFFF"/>
                </a:solidFill>
                <a:cs typeface="ＭＳ Ｐゴシック" charset="0"/>
              </a:rPr>
              <a:t>LV dysfunction</a:t>
            </a:r>
          </a:p>
        </p:txBody>
      </p:sp>
      <p:grpSp>
        <p:nvGrpSpPr>
          <p:cNvPr id="3" name="Group 33"/>
          <p:cNvGrpSpPr/>
          <p:nvPr/>
        </p:nvGrpSpPr>
        <p:grpSpPr>
          <a:xfrm>
            <a:off x="5602213" y="5008758"/>
            <a:ext cx="0" cy="886281"/>
            <a:chOff x="693202" y="4323285"/>
            <a:chExt cx="0" cy="886281"/>
          </a:xfrm>
        </p:grpSpPr>
        <p:cxnSp>
          <p:nvCxnSpPr>
            <p:cNvPr id="36" name="Straight Arrow Connector 35"/>
            <p:cNvCxnSpPr/>
            <p:nvPr/>
          </p:nvCxnSpPr>
          <p:spPr>
            <a:xfrm>
              <a:off x="693202" y="4323285"/>
              <a:ext cx="0" cy="228600"/>
            </a:xfrm>
            <a:prstGeom prst="straightConnector1">
              <a:avLst/>
            </a:prstGeom>
            <a:ln w="38100" cmpd="sng">
              <a:solidFill>
                <a:schemeClr val="accent2"/>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93202" y="4652125"/>
              <a:ext cx="0" cy="228600"/>
            </a:xfrm>
            <a:prstGeom prst="straightConnector1">
              <a:avLst/>
            </a:prstGeom>
            <a:ln w="38100" cmpd="sng">
              <a:solidFill>
                <a:schemeClr val="accent2"/>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693202" y="4980966"/>
              <a:ext cx="0" cy="228600"/>
            </a:xfrm>
            <a:prstGeom prst="straightConnector1">
              <a:avLst/>
            </a:prstGeom>
            <a:ln w="38100" cmpd="sng">
              <a:solidFill>
                <a:schemeClr val="accent2"/>
              </a:solidFill>
              <a:headEnd type="none"/>
              <a:tailEnd type="triangle" w="med" len="sm"/>
            </a:ln>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428625" y="1455738"/>
            <a:ext cx="8240713" cy="4219821"/>
            <a:chOff x="428625" y="1455738"/>
            <a:chExt cx="8240713" cy="4219821"/>
          </a:xfrm>
        </p:grpSpPr>
        <p:pic>
          <p:nvPicPr>
            <p:cNvPr id="41" name="Picture 29" descr="Picture1.png"/>
            <p:cNvPicPr>
              <a:picLocks noChangeAspect="1"/>
            </p:cNvPicPr>
            <p:nvPr/>
          </p:nvPicPr>
          <p:blipFill rotWithShape="1">
            <a:blip r:embed="rId3">
              <a:extLst>
                <a:ext uri="{28A0092B-C50C-407E-A947-70E740481C1C}">
                  <a14:useLocalDpi xmlns:a14="http://schemas.microsoft.com/office/drawing/2010/main" val="0"/>
                </a:ext>
              </a:extLst>
            </a:blip>
            <a:srcRect l="2338" t="2759" r="77428" b="63467"/>
            <a:stretch/>
          </p:blipFill>
          <p:spPr bwMode="auto">
            <a:xfrm>
              <a:off x="428625" y="1531352"/>
              <a:ext cx="1648233" cy="16527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9" descr="Picture1.png"/>
            <p:cNvPicPr>
              <a:picLocks noChangeAspect="1"/>
            </p:cNvPicPr>
            <p:nvPr/>
          </p:nvPicPr>
          <p:blipFill rotWithShape="1">
            <a:blip r:embed="rId3">
              <a:extLst>
                <a:ext uri="{28A0092B-C50C-407E-A947-70E740481C1C}">
                  <a14:useLocalDpi xmlns:a14="http://schemas.microsoft.com/office/drawing/2010/main" val="0"/>
                </a:ext>
              </a:extLst>
            </a:blip>
            <a:srcRect l="78223" t="3663" r="2181" b="63693"/>
            <a:stretch/>
          </p:blipFill>
          <p:spPr bwMode="auto">
            <a:xfrm>
              <a:off x="7006379" y="1531352"/>
              <a:ext cx="1662959" cy="166420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a:xfrm>
              <a:off x="4539227" y="2090206"/>
              <a:ext cx="0" cy="365760"/>
            </a:xfrm>
            <a:prstGeom prst="straightConnector1">
              <a:avLst/>
            </a:prstGeom>
            <a:ln w="38100" cmpd="sng">
              <a:solidFill>
                <a:srgbClr val="FFFFFF"/>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539227" y="3666552"/>
              <a:ext cx="0" cy="365760"/>
            </a:xfrm>
            <a:prstGeom prst="straightConnector1">
              <a:avLst/>
            </a:prstGeom>
            <a:ln w="38100" cmpd="sng">
              <a:solidFill>
                <a:srgbClr val="FFFFFF"/>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45" name="Text Box 10"/>
            <p:cNvSpPr txBox="1">
              <a:spLocks noChangeArrowheads="1"/>
            </p:cNvSpPr>
            <p:nvPr/>
          </p:nvSpPr>
          <p:spPr bwMode="auto">
            <a:xfrm>
              <a:off x="3739946" y="1455738"/>
              <a:ext cx="1598563" cy="690662"/>
            </a:xfrm>
            <a:prstGeom prst="roundRect">
              <a:avLst/>
            </a:prstGeom>
            <a:solidFill>
              <a:schemeClr val="accent5">
                <a:lumMod val="25000"/>
              </a:schemeClr>
            </a:solidFill>
            <a:ln/>
            <a:extLst/>
          </p:spPr>
          <p:style>
            <a:lnRef idx="1">
              <a:schemeClr val="accent1"/>
            </a:lnRef>
            <a:fillRef idx="3">
              <a:schemeClr val="accent1"/>
            </a:fillRef>
            <a:effectRef idx="2">
              <a:schemeClr val="accent1"/>
            </a:effectRef>
            <a:fontRef idx="minor">
              <a:schemeClr val="lt1"/>
            </a:fontRef>
          </p:style>
          <p:txBody>
            <a:bodyPr wrap="square"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lnSpc>
                  <a:spcPct val="110000"/>
                </a:lnSpc>
                <a:spcBef>
                  <a:spcPct val="50000"/>
                </a:spcBef>
              </a:pPr>
              <a:r>
                <a:rPr lang="en-US" sz="1300" b="1" dirty="0" smtClean="0">
                  <a:solidFill>
                    <a:srgbClr val="FFFFFF"/>
                  </a:solidFill>
                  <a:latin typeface="+mn-lt"/>
                </a:rPr>
                <a:t>PVR</a:t>
              </a:r>
            </a:p>
            <a:p>
              <a:pPr algn="ctr" eaLnBrk="1" hangingPunct="1">
                <a:lnSpc>
                  <a:spcPct val="110000"/>
                </a:lnSpc>
                <a:spcBef>
                  <a:spcPct val="50000"/>
                </a:spcBef>
              </a:pPr>
              <a:r>
                <a:rPr lang="en-US" sz="1300" b="1" dirty="0" smtClean="0">
                  <a:solidFill>
                    <a:srgbClr val="FFFFFF"/>
                  </a:solidFill>
                  <a:latin typeface="+mn-lt"/>
                </a:rPr>
                <a:t>SVR</a:t>
              </a:r>
              <a:endParaRPr lang="en-US" sz="1300" b="1" dirty="0">
                <a:solidFill>
                  <a:srgbClr val="FFFFFF"/>
                </a:solidFill>
                <a:latin typeface="+mn-lt"/>
              </a:endParaRPr>
            </a:p>
          </p:txBody>
        </p:sp>
        <p:sp>
          <p:nvSpPr>
            <p:cNvPr id="47" name="Text Box 10"/>
            <p:cNvSpPr txBox="1">
              <a:spLocks noChangeArrowheads="1"/>
            </p:cNvSpPr>
            <p:nvPr/>
          </p:nvSpPr>
          <p:spPr bwMode="auto">
            <a:xfrm>
              <a:off x="2797925" y="2468876"/>
              <a:ext cx="3474720" cy="365760"/>
            </a:xfrm>
            <a:prstGeom prst="roundRect">
              <a:avLst/>
            </a:prstGeom>
            <a:solidFill>
              <a:schemeClr val="accent5">
                <a:lumMod val="25000"/>
              </a:schemeClr>
            </a:solidFill>
            <a:ln/>
            <a:extLst/>
          </p:spPr>
          <p:style>
            <a:lnRef idx="1">
              <a:schemeClr val="accent1"/>
            </a:lnRef>
            <a:fillRef idx="3">
              <a:schemeClr val="accent1"/>
            </a:fillRef>
            <a:effectRef idx="2">
              <a:schemeClr val="accent1"/>
            </a:effectRef>
            <a:fontRef idx="minor">
              <a:schemeClr val="lt1"/>
            </a:fontRef>
          </p:style>
          <p:txBody>
            <a:bodyPr wrap="square"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1300" b="1" dirty="0" smtClean="0">
                  <a:solidFill>
                    <a:srgbClr val="FFFFFF"/>
                  </a:solidFill>
                  <a:latin typeface="+mn-lt"/>
                </a:rPr>
                <a:t>Right-to-left shunting at PDA or FO</a:t>
              </a:r>
              <a:endParaRPr lang="en-US" sz="1300" b="1" dirty="0">
                <a:solidFill>
                  <a:srgbClr val="FFFFFF"/>
                </a:solidFill>
                <a:latin typeface="+mn-lt"/>
              </a:endParaRPr>
            </a:p>
          </p:txBody>
        </p:sp>
        <p:pic>
          <p:nvPicPr>
            <p:cNvPr id="48" name="Picture 29" descr="Picture1.png"/>
            <p:cNvPicPr>
              <a:picLocks/>
            </p:cNvPicPr>
            <p:nvPr/>
          </p:nvPicPr>
          <p:blipFill rotWithShape="1">
            <a:blip r:embed="rId3">
              <a:extLst>
                <a:ext uri="{28A0092B-C50C-407E-A947-70E740481C1C}">
                  <a14:useLocalDpi xmlns:a14="http://schemas.microsoft.com/office/drawing/2010/main" val="0"/>
                </a:ext>
              </a:extLst>
            </a:blip>
            <a:srcRect l="39706" t="65998" r="42083" b="4493"/>
            <a:stretch/>
          </p:blipFill>
          <p:spPr bwMode="auto">
            <a:xfrm>
              <a:off x="3711037" y="4018946"/>
              <a:ext cx="1662996" cy="16566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Straight Arrow Connector 48"/>
            <p:cNvCxnSpPr/>
            <p:nvPr/>
          </p:nvCxnSpPr>
          <p:spPr>
            <a:xfrm flipH="1">
              <a:off x="1998204" y="1847144"/>
              <a:ext cx="1681477" cy="0"/>
            </a:xfrm>
            <a:prstGeom prst="straightConnector1">
              <a:avLst/>
            </a:prstGeom>
            <a:ln w="38100" cmpd="sng">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374033" y="1847144"/>
              <a:ext cx="1681477" cy="0"/>
            </a:xfrm>
            <a:prstGeom prst="straightConnector1">
              <a:avLst/>
            </a:prstGeom>
            <a:ln w="38100" cmpd="sng">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flipV="1">
              <a:off x="6108071" y="3202683"/>
              <a:ext cx="1804814" cy="276719"/>
            </a:xfrm>
            <a:prstGeom prst="bentConnector3">
              <a:avLst>
                <a:gd name="adj1" fmla="val 100683"/>
              </a:avLst>
            </a:prstGeom>
            <a:ln w="38100" cmpd="sng">
              <a:solidFill>
                <a:schemeClr val="bg1"/>
              </a:solidFill>
              <a:headEnd type="triangle"/>
              <a:tailEnd type="triangle" w="med" len="sm"/>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539227" y="2877045"/>
              <a:ext cx="1" cy="365760"/>
            </a:xfrm>
            <a:prstGeom prst="straightConnector1">
              <a:avLst/>
            </a:prstGeom>
            <a:ln w="38100" cmpd="sng">
              <a:solidFill>
                <a:schemeClr val="bg1"/>
              </a:solidFill>
              <a:headEnd type="triangle" w="med" len="sm"/>
              <a:tailEnd type="triangle" w="med" len="sm"/>
            </a:ln>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rot="10800000">
              <a:off x="1243327" y="3202683"/>
              <a:ext cx="1664345" cy="290760"/>
            </a:xfrm>
            <a:prstGeom prst="bentConnector3">
              <a:avLst>
                <a:gd name="adj1" fmla="val 100158"/>
              </a:avLst>
            </a:prstGeom>
            <a:ln w="38100" cmpd="sng">
              <a:solidFill>
                <a:schemeClr val="bg1"/>
              </a:solidFill>
              <a:headEnd type="triangle"/>
              <a:tailEnd type="triangle" w="med" len="sm"/>
            </a:ln>
          </p:spPr>
          <p:style>
            <a:lnRef idx="2">
              <a:schemeClr val="accent1"/>
            </a:lnRef>
            <a:fillRef idx="0">
              <a:schemeClr val="accent1"/>
            </a:fillRef>
            <a:effectRef idx="1">
              <a:schemeClr val="accent1"/>
            </a:effectRef>
            <a:fontRef idx="minor">
              <a:schemeClr val="tx1"/>
            </a:fontRef>
          </p:style>
        </p:cxnSp>
        <p:sp>
          <p:nvSpPr>
            <p:cNvPr id="54" name="Text Box 10"/>
            <p:cNvSpPr txBox="1">
              <a:spLocks noChangeArrowheads="1"/>
            </p:cNvSpPr>
            <p:nvPr/>
          </p:nvSpPr>
          <p:spPr bwMode="auto">
            <a:xfrm>
              <a:off x="2939027" y="3289965"/>
              <a:ext cx="3200400" cy="365760"/>
            </a:xfrm>
            <a:prstGeom prst="roundRect">
              <a:avLst/>
            </a:prstGeom>
            <a:solidFill>
              <a:schemeClr val="accent5">
                <a:lumMod val="25000"/>
              </a:schemeClr>
            </a:solidFill>
            <a:ln/>
            <a:extLst/>
          </p:spPr>
          <p:style>
            <a:lnRef idx="1">
              <a:schemeClr val="accent1"/>
            </a:lnRef>
            <a:fillRef idx="3">
              <a:schemeClr val="accent1"/>
            </a:fillRef>
            <a:effectRef idx="2">
              <a:schemeClr val="accent1"/>
            </a:effectRef>
            <a:fontRef idx="minor">
              <a:schemeClr val="lt1"/>
            </a:fontRef>
          </p:style>
          <p:txBody>
            <a:bodyPr wrap="square" lIns="0" rIns="0" anchor="ctr" anchorCtr="0">
              <a:noAutofit/>
            </a:bodyPr>
            <a:lstStyle>
              <a:lvl1pPr eaLnBrk="0" hangingPunct="0">
                <a:defRPr sz="1000">
                  <a:solidFill>
                    <a:schemeClr val="tx1"/>
                  </a:solidFill>
                  <a:latin typeface="Arial" charset="0"/>
                  <a:ea typeface="ＭＳ Ｐゴシック" charset="0"/>
                  <a:cs typeface="Arial" charset="0"/>
                </a:defRPr>
              </a:lvl1pPr>
              <a:lvl2pPr marL="742950" indent="-285750" eaLnBrk="0" hangingPunct="0">
                <a:defRPr sz="1000">
                  <a:solidFill>
                    <a:schemeClr val="tx1"/>
                  </a:solidFill>
                  <a:latin typeface="Arial" charset="0"/>
                  <a:ea typeface="Arial" charset="0"/>
                  <a:cs typeface="Arial" charset="0"/>
                </a:defRPr>
              </a:lvl2pPr>
              <a:lvl3pPr marL="1143000" indent="-228600" eaLnBrk="0" hangingPunct="0">
                <a:defRPr sz="1000">
                  <a:solidFill>
                    <a:schemeClr val="tx1"/>
                  </a:solidFill>
                  <a:latin typeface="Arial" charset="0"/>
                  <a:ea typeface="Arial" charset="0"/>
                  <a:cs typeface="Arial" charset="0"/>
                </a:defRPr>
              </a:lvl3pPr>
              <a:lvl4pPr marL="1600200" indent="-228600" eaLnBrk="0" hangingPunct="0">
                <a:defRPr sz="1000">
                  <a:solidFill>
                    <a:schemeClr val="tx1"/>
                  </a:solidFill>
                  <a:latin typeface="Arial" charset="0"/>
                  <a:ea typeface="Arial" charset="0"/>
                  <a:cs typeface="Arial" charset="0"/>
                </a:defRPr>
              </a:lvl4pPr>
              <a:lvl5pPr marL="2057400" indent="-228600" eaLnBrk="0" hangingPunct="0">
                <a:defRPr sz="1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ea typeface="Arial" charset="0"/>
                  <a:cs typeface="Arial" charset="0"/>
                </a:defRPr>
              </a:lvl9pPr>
            </a:lstStyle>
            <a:p>
              <a:pPr algn="ctr" eaLnBrk="1" hangingPunct="1">
                <a:spcBef>
                  <a:spcPct val="50000"/>
                </a:spcBef>
              </a:pPr>
              <a:r>
                <a:rPr lang="en-US" sz="1300" b="1" dirty="0" smtClean="0">
                  <a:solidFill>
                    <a:srgbClr val="FFFFFF"/>
                  </a:solidFill>
                  <a:latin typeface="+mn-lt"/>
                </a:rPr>
                <a:t>Hypoxia, hypercapnia, acidosis</a:t>
              </a:r>
              <a:endParaRPr lang="en-US" sz="1300" b="1" dirty="0">
                <a:solidFill>
                  <a:srgbClr val="FFFFFF"/>
                </a:solidFill>
                <a:latin typeface="+mn-lt"/>
              </a:endParaRPr>
            </a:p>
          </p:txBody>
        </p:sp>
        <p:cxnSp>
          <p:nvCxnSpPr>
            <p:cNvPr id="55" name="Straight Arrow Connector 54"/>
            <p:cNvCxnSpPr/>
            <p:nvPr/>
          </p:nvCxnSpPr>
          <p:spPr>
            <a:xfrm>
              <a:off x="4846138" y="1871766"/>
              <a:ext cx="0" cy="228600"/>
            </a:xfrm>
            <a:prstGeom prst="straightConnector1">
              <a:avLst/>
            </a:prstGeom>
            <a:ln w="38100" cmpd="sng">
              <a:solidFill>
                <a:srgbClr val="DBDD01"/>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3057978" y="2518209"/>
              <a:ext cx="0" cy="228600"/>
            </a:xfrm>
            <a:prstGeom prst="straightConnector1">
              <a:avLst/>
            </a:prstGeom>
            <a:ln w="38100" cmpd="sng">
              <a:solidFill>
                <a:srgbClr val="DBDD01"/>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4846138" y="1826824"/>
              <a:ext cx="0" cy="228600"/>
            </a:xfrm>
            <a:prstGeom prst="straightConnector1">
              <a:avLst/>
            </a:prstGeom>
            <a:ln w="38100" cmpd="sng">
              <a:solidFill>
                <a:srgbClr val="DBDD01"/>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931920" y="1826824"/>
              <a:ext cx="120904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 name="Rectangle 32"/>
          <p:cNvSpPr/>
          <p:nvPr/>
        </p:nvSpPr>
        <p:spPr>
          <a:xfrm>
            <a:off x="5271575" y="4970661"/>
            <a:ext cx="4572000" cy="972574"/>
          </a:xfrm>
          <a:prstGeom prst="rect">
            <a:avLst/>
          </a:prstGeom>
        </p:spPr>
        <p:txBody>
          <a:bodyPr>
            <a:spAutoFit/>
          </a:bodyPr>
          <a:lstStyle/>
          <a:p>
            <a:pPr marL="173038" indent="-173038" defTabSz="960438">
              <a:spcBef>
                <a:spcPct val="20000"/>
              </a:spcBef>
              <a:buClr>
                <a:schemeClr val="accent6"/>
              </a:buClr>
              <a:buFont typeface="Arial"/>
              <a:buChar char="•"/>
            </a:pPr>
            <a:r>
              <a:rPr lang="en-US" altLang="ja-JP" sz="1400" b="1" dirty="0" smtClean="0">
                <a:solidFill>
                  <a:srgbClr val="FFFFFF"/>
                </a:solidFill>
                <a:cs typeface="ＭＳ Ｐゴシック" charset="0"/>
              </a:rPr>
              <a:t>    Lung volume</a:t>
            </a:r>
          </a:p>
          <a:p>
            <a:pPr marL="173038" indent="-173038" defTabSz="960438">
              <a:spcBef>
                <a:spcPct val="20000"/>
              </a:spcBef>
              <a:buClr>
                <a:schemeClr val="accent6"/>
              </a:buClr>
              <a:buFont typeface="Arial"/>
              <a:buChar char="•"/>
            </a:pPr>
            <a:endParaRPr lang="en-US" altLang="ja-JP" sz="200" b="1" dirty="0" smtClean="0">
              <a:solidFill>
                <a:srgbClr val="FFFFFF"/>
              </a:solidFill>
              <a:cs typeface="ＭＳ Ｐゴシック" charset="0"/>
            </a:endParaRPr>
          </a:p>
          <a:p>
            <a:pPr marL="173038" indent="-173038" defTabSz="960438">
              <a:spcBef>
                <a:spcPct val="20000"/>
              </a:spcBef>
              <a:buClr>
                <a:schemeClr val="accent6"/>
              </a:buClr>
              <a:buFont typeface="Arial"/>
              <a:buChar char="•"/>
            </a:pPr>
            <a:r>
              <a:rPr lang="en-US" altLang="ja-JP" sz="1400" b="1" dirty="0" smtClean="0">
                <a:solidFill>
                  <a:srgbClr val="FFFFFF"/>
                </a:solidFill>
                <a:cs typeface="ＭＳ Ｐゴシック" charset="0"/>
              </a:rPr>
              <a:t>    Compliance</a:t>
            </a:r>
          </a:p>
          <a:p>
            <a:pPr marL="173038" indent="-173038" defTabSz="960438">
              <a:spcBef>
                <a:spcPct val="20000"/>
              </a:spcBef>
              <a:buClr>
                <a:schemeClr val="accent6"/>
              </a:buClr>
              <a:buFont typeface="Arial"/>
              <a:buChar char="•"/>
            </a:pPr>
            <a:endParaRPr lang="en-US" altLang="ja-JP" sz="600" b="1" dirty="0" smtClean="0">
              <a:solidFill>
                <a:srgbClr val="FFFFFF"/>
              </a:solidFill>
              <a:cs typeface="ＭＳ Ｐゴシック" charset="0"/>
            </a:endParaRPr>
          </a:p>
          <a:p>
            <a:pPr marL="173038" indent="-173038" defTabSz="960438">
              <a:spcBef>
                <a:spcPct val="20000"/>
              </a:spcBef>
              <a:buClr>
                <a:schemeClr val="accent6"/>
              </a:buClr>
              <a:buFont typeface="Arial"/>
              <a:buChar char="•"/>
            </a:pPr>
            <a:r>
              <a:rPr lang="en-US" altLang="ja-JP" sz="1400" b="1" dirty="0" smtClean="0">
                <a:solidFill>
                  <a:srgbClr val="FFFFFF"/>
                </a:solidFill>
                <a:cs typeface="ＭＳ Ｐゴシック" charset="0"/>
              </a:rPr>
              <a:t>    Intrapulmonary shunt</a:t>
            </a:r>
            <a:endParaRPr lang="en-US" altLang="ja-JP" sz="1400" b="1" dirty="0">
              <a:solidFill>
                <a:srgbClr val="FFFFFF"/>
              </a:solidFill>
              <a:cs typeface="ＭＳ Ｐゴシック" charset="0"/>
            </a:endParaRPr>
          </a:p>
        </p:txBody>
      </p:sp>
    </p:spTree>
    <p:extLst>
      <p:ext uri="{BB962C8B-B14F-4D97-AF65-F5344CB8AC3E}">
        <p14:creationId xmlns:p14="http://schemas.microsoft.com/office/powerpoint/2010/main" val="77472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1828800"/>
            <a:ext cx="7772400" cy="1470025"/>
          </a:xfrm>
        </p:spPr>
        <p:txBody>
          <a:bodyPr/>
          <a:lstStyle/>
          <a:p>
            <a:pPr algn="ctr" eaLnBrk="1" hangingPunct="1"/>
            <a:r>
              <a:rPr lang="en-US" altLang="en-US" sz="3800" dirty="0" smtClean="0"/>
              <a:t>Cardiopulmonary Interactions</a:t>
            </a:r>
          </a:p>
        </p:txBody>
      </p:sp>
    </p:spTree>
    <p:extLst>
      <p:ext uri="{BB962C8B-B14F-4D97-AF65-F5344CB8AC3E}">
        <p14:creationId xmlns:p14="http://schemas.microsoft.com/office/powerpoint/2010/main" val="4124574667"/>
      </p:ext>
    </p:extLst>
  </p:cSld>
  <p:clrMapOvr>
    <a:masterClrMapping/>
  </p:clrMapOvr>
  <p:transition advClick="0" advTm="5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OURCE" val="C:\Program Files\PowerPitch\Logos\CS First Boston.wmf"/>
  <p:tag name="MASTER_ITEM" val="MASTER_ITEM"/>
  <p:tag name="SLIDE_TYPE_NAME" val="CoverPage"/>
  <p:tag name="SWAPTYPE" val="0"/>
  <p:tag name="THINKCELLSHAPEDONOTDELETE" val="pQdsOmB0db0yPLvYCYESfSQ"/>
</p:tagLst>
</file>

<file path=ppt/tags/tag3.xml><?xml version="1.0" encoding="utf-8"?>
<p:tagLst xmlns:a="http://schemas.openxmlformats.org/drawingml/2006/main" xmlns:r="http://schemas.openxmlformats.org/officeDocument/2006/relationships" xmlns:p="http://schemas.openxmlformats.org/presentationml/2006/main">
  <p:tag name="SOURCE" val="C:\Program Files\PowerPitch\Logos\CS First Boston.wmf"/>
  <p:tag name="MASTER_ITEM" val="MASTER_ITEM"/>
  <p:tag name="SLIDE_TYPE_NAME" val="CoverPage"/>
  <p:tag name="SWAPTYPE"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OURCE" val="C:\Program Files\PowerPitch\Logos\CS First Boston.wmf"/>
  <p:tag name="MASTER_ITEM" val="MASTER_ITEM"/>
  <p:tag name="SLIDE_TYPE_NAME" val="CoverPage"/>
  <p:tag name="SWAPTYPE" val="0"/>
  <p:tag name="THINKCELLSHAPEDONOTDELETE" val="pQdsOmB0db0yPLvYCYESfSQ"/>
</p:tagLst>
</file>

<file path=ppt/tags/tag6.xml><?xml version="1.0" encoding="utf-8"?>
<p:tagLst xmlns:a="http://schemas.openxmlformats.org/drawingml/2006/main" xmlns:r="http://schemas.openxmlformats.org/officeDocument/2006/relationships" xmlns:p="http://schemas.openxmlformats.org/presentationml/2006/main">
  <p:tag name="SOURCE" val="C:\Program Files\PowerPitch\Logos\CS First Boston.wmf"/>
  <p:tag name="MASTER_ITEM" val="MASTER_ITEM"/>
  <p:tag name="SLIDE_TYPE_NAME" val="CoverPage"/>
  <p:tag name="SWAPTYPE" val="0"/>
</p:tagLst>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test Ikaria template">
  <a:themeElements>
    <a:clrScheme name="Ikari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karia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kari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kari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kari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kari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kari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kari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kari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kari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kari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kari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kari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kari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Latest Ikaria template">
  <a:themeElements>
    <a:clrScheme name="Ikari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karia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kari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kari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kari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kari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kari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kari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kari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kari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kari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kari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kari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kari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31925</TotalTime>
  <Words>8118</Words>
  <Application>Microsoft Office PowerPoint</Application>
  <PresentationFormat>On-screen Show (4:3)</PresentationFormat>
  <Paragraphs>926</Paragraphs>
  <Slides>78</Slides>
  <Notes>75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78</vt:i4>
      </vt:variant>
    </vt:vector>
  </HeadingPairs>
  <TitlesOfParts>
    <vt:vector size="85" baseType="lpstr">
      <vt:lpstr>1_Default Design</vt:lpstr>
      <vt:lpstr>2_Default Design</vt:lpstr>
      <vt:lpstr>3_Default Design</vt:lpstr>
      <vt:lpstr>4_Default Design</vt:lpstr>
      <vt:lpstr>Latest Ikaria template</vt:lpstr>
      <vt:lpstr>1_Latest Ikaria template</vt:lpstr>
      <vt:lpstr>Worksheet</vt:lpstr>
      <vt:lpstr>Hypoxic Respiratory Failure</vt:lpstr>
      <vt:lpstr>Disclosures</vt:lpstr>
      <vt:lpstr>Learning Objectives</vt:lpstr>
      <vt:lpstr>Donald M. Null, M.D.</vt:lpstr>
      <vt:lpstr>HRF in the Newborn:  A Definition </vt:lpstr>
      <vt:lpstr>HRF in Newborns:  Some Commonly Occurring Diseases</vt:lpstr>
      <vt:lpstr>Pathophysiology of HRF: The Cardiopulmonary Triad 1,2</vt:lpstr>
      <vt:lpstr>Cardiopulmonary Interactions  in Neonatal HRF</vt:lpstr>
      <vt:lpstr>Cardiopulmonary Interactions</vt:lpstr>
      <vt:lpstr>HRF in Newborns: Pathophysiology1</vt:lpstr>
      <vt:lpstr>Intrapulmonary Shunt and V/Q Mismatch</vt:lpstr>
      <vt:lpstr>HRF in Newborns: Pathophysiology</vt:lpstr>
      <vt:lpstr>Extrapulmonary Shunting1,2</vt:lpstr>
      <vt:lpstr>HRF in Newborns: Pathophysiology1</vt:lpstr>
      <vt:lpstr>Optimal Oxygenation Requires Matching Ventilation and Perfusion (V/Q)1</vt:lpstr>
      <vt:lpstr>Disorders that Mimic  Hypoxic Respiratory Failure</vt:lpstr>
      <vt:lpstr>Disorders that Mimic  Hypoxic Respiratory Failure</vt:lpstr>
      <vt:lpstr>Management of Patients with Hypoxic Respiratory Failure</vt:lpstr>
      <vt:lpstr>Pulmonary</vt:lpstr>
      <vt:lpstr>Adequately Recruiting the Lung:  Optimizing Lung Volume Is the First Step</vt:lpstr>
      <vt:lpstr>PVR Can Increase at Low or High  Lung Volumes</vt:lpstr>
      <vt:lpstr>Cardiac</vt:lpstr>
      <vt:lpstr>Medications</vt:lpstr>
      <vt:lpstr>Adequate Blood Pressure</vt:lpstr>
      <vt:lpstr>Pulmonary Vascular Bed  Improve V/Q Mismatch  Decrease Pulmonary Vascular Resistance</vt:lpstr>
      <vt:lpstr>Diagnosis of Persistent Pulmonary Hypertension  of Newborn</vt:lpstr>
      <vt:lpstr>In the CINRGI Study, Clinical Evidence of  PPHN Was Defined as One of the Following: </vt:lpstr>
      <vt:lpstr>ECHO Cardiogram</vt:lpstr>
      <vt:lpstr>Role of Nitric Oxide in  Treatment of Hypoxic Respiratory Failure with PPHN</vt:lpstr>
      <vt:lpstr>How Does NO Work?</vt:lpstr>
      <vt:lpstr>Inhaled Nitric Oxide Causes Selective Pulmonary Vasodilation</vt:lpstr>
      <vt:lpstr>How Does NO Reduce  V/Q Mismatch?</vt:lpstr>
      <vt:lpstr>Underinflation Creates V/Q Mismatching1</vt:lpstr>
      <vt:lpstr>Inhaled Nitric Oxide (iNO) Reduces V/Q Mismatching1</vt:lpstr>
      <vt:lpstr>Benefits of Inhaled NO</vt:lpstr>
      <vt:lpstr>An Inhaled Vasodilator</vt:lpstr>
      <vt:lpstr>Studies</vt:lpstr>
      <vt:lpstr>Inhaled Nitric Oxide Phase III Studies for Neonatal HRF</vt:lpstr>
      <vt:lpstr>CINRGI: Efficacy Outcomes1,2</vt:lpstr>
      <vt:lpstr>CINRGI: Retrospective Analysis1</vt:lpstr>
      <vt:lpstr>NINOS: Efficacy Outcomes1,2</vt:lpstr>
      <vt:lpstr>Safety Outcomes From Phase III Studies</vt:lpstr>
      <vt:lpstr>Golombek et al: Study Design1 </vt:lpstr>
      <vt:lpstr>Golombek et al: Oxygenation Results1</vt:lpstr>
      <vt:lpstr>Golombek et al: Oxygenation Results1</vt:lpstr>
      <vt:lpstr>Golombek et al: Oxygenation Results1</vt:lpstr>
      <vt:lpstr>Golombek et al: Time on Vent Results1</vt:lpstr>
      <vt:lpstr>González et al: Study Design1</vt:lpstr>
      <vt:lpstr>González et al:  Treatment Failure Outcomes1</vt:lpstr>
      <vt:lpstr>González et al: OI Outcomes</vt:lpstr>
      <vt:lpstr>González et al: Days on Oxygen Therapy</vt:lpstr>
      <vt:lpstr>González et al: Safety1</vt:lpstr>
      <vt:lpstr>Nitric Oxide Dosage  and Administration</vt:lpstr>
      <vt:lpstr>Inhaled Nitric Oxide Dosage and Administration</vt:lpstr>
      <vt:lpstr>Inhaled Nitric Oxide Dosage and Administration (con’t)</vt:lpstr>
      <vt:lpstr>Safety Issues</vt:lpstr>
      <vt:lpstr>Important Safety Information When Using Inhaled Nitric Oxide1 </vt:lpstr>
      <vt:lpstr>Methemoglobin Levels</vt:lpstr>
      <vt:lpstr>Methemoglobin Levels1</vt:lpstr>
      <vt:lpstr>Case Scenario    Respiratory Distress Syndrome (RDS)</vt:lpstr>
      <vt:lpstr>Case Study</vt:lpstr>
      <vt:lpstr> ¯</vt:lpstr>
      <vt:lpstr>PowerPoint Presentation</vt:lpstr>
      <vt:lpstr>Ventilator choices </vt:lpstr>
      <vt:lpstr> </vt:lpstr>
      <vt:lpstr>PowerPoint Presentation</vt:lpstr>
      <vt:lpstr>Choices</vt:lpstr>
      <vt:lpstr>Why is Nitric Oxide not working?</vt:lpstr>
      <vt:lpstr>PowerPoint Presentation</vt:lpstr>
      <vt:lpstr>Patient started on HFOV*</vt:lpstr>
      <vt:lpstr>Choices</vt:lpstr>
      <vt:lpstr> </vt:lpstr>
      <vt:lpstr>PowerPoint Presentation</vt:lpstr>
      <vt:lpstr>6 hours later </vt:lpstr>
      <vt:lpstr>What should be considered?</vt:lpstr>
      <vt:lpstr>PowerPoint Presentation</vt:lpstr>
      <vt:lpstr>  </vt:lpstr>
      <vt:lpstr>Key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John Fitzgerald</dc:creator>
  <cp:lastModifiedBy>Christine Reynolds</cp:lastModifiedBy>
  <cp:revision>429</cp:revision>
  <cp:lastPrinted>2013-10-22T17:40:12Z</cp:lastPrinted>
  <dcterms:created xsi:type="dcterms:W3CDTF">2011-04-27T15:05:57Z</dcterms:created>
  <dcterms:modified xsi:type="dcterms:W3CDTF">2014-02-24T19:36:20Z</dcterms:modified>
</cp:coreProperties>
</file>